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1" r:id="rId3"/>
    <p:sldId id="309" r:id="rId4"/>
    <p:sldId id="333" r:id="rId5"/>
    <p:sldId id="306" r:id="rId6"/>
    <p:sldId id="305" r:id="rId7"/>
    <p:sldId id="331" r:id="rId8"/>
    <p:sldId id="327" r:id="rId9"/>
    <p:sldId id="313" r:id="rId10"/>
    <p:sldId id="310" r:id="rId11"/>
    <p:sldId id="318" r:id="rId12"/>
    <p:sldId id="335" r:id="rId13"/>
    <p:sldId id="303" r:id="rId14"/>
    <p:sldId id="315" r:id="rId15"/>
    <p:sldId id="316" r:id="rId16"/>
    <p:sldId id="317" r:id="rId17"/>
    <p:sldId id="284" r:id="rId18"/>
    <p:sldId id="336" r:id="rId19"/>
    <p:sldId id="302" r:id="rId20"/>
    <p:sldId id="314" r:id="rId21"/>
    <p:sldId id="329" r:id="rId22"/>
    <p:sldId id="330" r:id="rId23"/>
    <p:sldId id="332" r:id="rId24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Gill Sans MT" panose="020B0502020104020203" pitchFamily="34" charset="-18"/>
      <p:regular r:id="rId31"/>
      <p:bold r:id="rId32"/>
      <p:italic r:id="rId33"/>
      <p:boldItalic r:id="rId34"/>
    </p:embeddedFont>
    <p:embeddedFont>
      <p:font typeface="Bahnschrift SemiBold" panose="020B0502040204020203" pitchFamily="34" charset="0"/>
      <p:bold r:id="rId35"/>
    </p:embeddedFont>
    <p:embeddedFont>
      <p:font typeface="Garamond" panose="02020404030301010803" pitchFamily="18" charset="0"/>
      <p:regular r:id="rId36"/>
      <p:bold r:id="rId37"/>
      <p:italic r:id="rId38"/>
    </p:embeddedFont>
    <p:embeddedFont>
      <p:font typeface="Gidole" panose="020B0604020202020204" charset="0"/>
      <p:regular r:id="rId39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579"/>
    <a:srgbClr val="5AB623"/>
    <a:srgbClr val="C3EEA8"/>
    <a:srgbClr val="A3C7E7"/>
    <a:srgbClr val="FFF8E1"/>
    <a:srgbClr val="BAEAB8"/>
    <a:srgbClr val="BBDFD9"/>
    <a:srgbClr val="C7BDBD"/>
    <a:srgbClr val="5B4D4D"/>
    <a:srgbClr val="9CD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16" autoAdjust="0"/>
    <p:restoredTop sz="96412" autoAdjust="0"/>
  </p:normalViewPr>
  <p:slideViewPr>
    <p:cSldViewPr snapToGrid="0">
      <p:cViewPr varScale="1">
        <p:scale>
          <a:sx n="110" d="100"/>
          <a:sy n="110" d="100"/>
        </p:scale>
        <p:origin x="924" y="-5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189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32.40\homes$\divinyia\Documents\KKV\statisztik&#225;k%20KKV%20eszk&#246;z%20aktualiz&#225;l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32.40\homes$\divinyia\Documents\KKV\statisztik&#225;k%20KKV%20eszk&#246;z%20aktualiz&#225;l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Budget M€</c:v>
                </c:pt>
              </c:strCache>
            </c:strRef>
          </c:tx>
          <c:dLbls>
            <c:dLbl>
              <c:idx val="2"/>
              <c:layout>
                <c:manualLayout>
                  <c:x val="-5.8208188880674326E-2"/>
                  <c:y val="6.71204486176445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7B6-4DBF-9A4F-10832604D5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9809286601253236E-2"/>
                  <c:y val="-0.126851098473986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7B6-4DBF-9A4F-10832604D5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Munka1!$A$2:$A$7</c:f>
              <c:strCache>
                <c:ptCount val="6"/>
                <c:pt idx="0">
                  <c:v>Pathfinder</c:v>
                </c:pt>
                <c:pt idx="1">
                  <c:v>Pathfinder Challeges</c:v>
                </c:pt>
                <c:pt idx="2">
                  <c:v>Transition</c:v>
                </c:pt>
                <c:pt idx="3">
                  <c:v>Transition Challenges</c:v>
                </c:pt>
                <c:pt idx="4">
                  <c:v>Accelerator</c:v>
                </c:pt>
                <c:pt idx="5">
                  <c:v>Accelerator Challenges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168</c:v>
                </c:pt>
                <c:pt idx="1">
                  <c:v>132</c:v>
                </c:pt>
                <c:pt idx="2">
                  <c:v>59.6</c:v>
                </c:pt>
                <c:pt idx="3">
                  <c:v>40.5</c:v>
                </c:pt>
                <c:pt idx="4">
                  <c:v>592.5</c:v>
                </c:pt>
                <c:pt idx="5">
                  <c:v>495.1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7B6-4DBF-9A4F-10832604D5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813425783035101"/>
          <c:y val="4.2800048372446262E-2"/>
          <c:w val="0.27457312594357791"/>
          <c:h val="0.91432214430246417"/>
        </c:manualLayout>
      </c:layout>
      <c:overlay val="0"/>
      <c:txPr>
        <a:bodyPr/>
        <a:lstStyle/>
        <a:p>
          <a:pPr>
            <a:defRPr sz="2000" b="1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6506877361979236"/>
          <c:y val="3.274852594795747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'[statisztikák KKV eszköz aktualizált.xlsx]2 fázis összesítve'!$A$97</c:f>
              <c:strCache>
                <c:ptCount val="1"/>
                <c:pt idx="0">
                  <c:v>nyertes KKV-k száma</c:v>
                </c:pt>
              </c:strCache>
            </c:strRef>
          </c:tx>
          <c:dLbls>
            <c:dLbl>
              <c:idx val="3"/>
              <c:layout>
                <c:manualLayout>
                  <c:x val="6.6832130358705166E-2"/>
                  <c:y val="-8.8878681831437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2AA-4777-9B5D-35A8364B62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0570744424231963E-2"/>
                  <c:y val="8.8260957346886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2AA-4777-9B5D-35A8364B62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'[statisztikák KKV eszköz aktualizált.xlsx]2 fázis összesítve'!$B$96:$H$96</c:f>
              <c:strCache>
                <c:ptCount val="7"/>
                <c:pt idx="0">
                  <c:v>infokomm.</c:v>
                </c:pt>
                <c:pt idx="1">
                  <c:v>közlekedés</c:v>
                </c:pt>
                <c:pt idx="2">
                  <c:v>élelmiszer</c:v>
                </c:pt>
                <c:pt idx="3">
                  <c:v>egészség</c:v>
                </c:pt>
                <c:pt idx="4">
                  <c:v>nanotech. gyártástech.</c:v>
                </c:pt>
                <c:pt idx="5">
                  <c:v>energia</c:v>
                </c:pt>
                <c:pt idx="6">
                  <c:v>ökoinnov</c:v>
                </c:pt>
              </c:strCache>
            </c:strRef>
          </c:cat>
          <c:val>
            <c:numRef>
              <c:f>'[statisztikák KKV eszköz aktualizált.xlsx]2 fázis összesítve'!$B$97:$H$97</c:f>
              <c:numCache>
                <c:formatCode>General</c:formatCode>
                <c:ptCount val="7"/>
                <c:pt idx="0">
                  <c:v>7</c:v>
                </c:pt>
                <c:pt idx="1">
                  <c:v>6</c:v>
                </c:pt>
                <c:pt idx="2">
                  <c:v>6</c:v>
                </c:pt>
                <c:pt idx="3">
                  <c:v>2</c:v>
                </c:pt>
                <c:pt idx="4">
                  <c:v>4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2AA-4777-9B5D-35A8364B6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414667180093207"/>
          <c:y val="3.3853650558124772E-4"/>
          <c:w val="0.25210766023555659"/>
          <c:h val="0.96177926535736413"/>
        </c:manualLayout>
      </c:layout>
      <c:overlay val="0"/>
      <c:txPr>
        <a:bodyPr/>
        <a:lstStyle/>
        <a:p>
          <a:pPr>
            <a:defRPr sz="1200" b="1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elnyert támogatás </a:t>
            </a:r>
            <a:r>
              <a:rPr lang="hu-HU"/>
              <a:t>(M</a:t>
            </a:r>
            <a:r>
              <a:rPr lang="hu-HU">
                <a:latin typeface="Garamond"/>
              </a:rPr>
              <a:t>€)</a:t>
            </a:r>
            <a:endParaRPr lang="en-US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'[statisztikák KKV eszköz aktualizált.xlsx]2 fázis összesítve'!$A$99</c:f>
              <c:strCache>
                <c:ptCount val="1"/>
                <c:pt idx="0">
                  <c:v>elnyert támogatás 2. fázis</c:v>
                </c:pt>
              </c:strCache>
            </c:strRef>
          </c:tx>
          <c:dLbls>
            <c:dLbl>
              <c:idx val="5"/>
              <c:layout>
                <c:manualLayout>
                  <c:x val="7.7958461714024874E-2"/>
                  <c:y val="7.7707578687171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777-4B96-A8FC-536D54615A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4365254738414613E-2"/>
                  <c:y val="0.120223929279790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777-4B96-A8FC-536D54615A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'[statisztikák KKV eszköz aktualizált.xlsx]2 fázis összesítve'!$B$98:$H$98</c:f>
              <c:strCache>
                <c:ptCount val="7"/>
                <c:pt idx="0">
                  <c:v>infokomm.</c:v>
                </c:pt>
                <c:pt idx="1">
                  <c:v>közlekedés</c:v>
                </c:pt>
                <c:pt idx="2">
                  <c:v>élelmiszer</c:v>
                </c:pt>
                <c:pt idx="3">
                  <c:v>egészség</c:v>
                </c:pt>
                <c:pt idx="4">
                  <c:v>nanotech. gyártástech.</c:v>
                </c:pt>
                <c:pt idx="5">
                  <c:v>energia</c:v>
                </c:pt>
                <c:pt idx="6">
                  <c:v>ökoinnov</c:v>
                </c:pt>
              </c:strCache>
            </c:strRef>
          </c:cat>
          <c:val>
            <c:numRef>
              <c:f>'[statisztikák KKV eszköz aktualizált.xlsx]2 fázis összesítve'!$B$99:$H$99</c:f>
              <c:numCache>
                <c:formatCode>General</c:formatCode>
                <c:ptCount val="7"/>
                <c:pt idx="0">
                  <c:v>8.15</c:v>
                </c:pt>
                <c:pt idx="1">
                  <c:v>4.46</c:v>
                </c:pt>
                <c:pt idx="2">
                  <c:v>3.53</c:v>
                </c:pt>
                <c:pt idx="3">
                  <c:v>5.03</c:v>
                </c:pt>
                <c:pt idx="4">
                  <c:v>3.95</c:v>
                </c:pt>
                <c:pt idx="5">
                  <c:v>1.7</c:v>
                </c:pt>
                <c:pt idx="6">
                  <c:v>2.58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777-4B96-A8FC-536D54615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027A5-1843-4082-8CB5-11BAD6A6C466}" type="datetimeFigureOut">
              <a:rPr lang="hu-HU" smtClean="0"/>
              <a:t>2021.09.06.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50BD7-7815-4CAA-9138-661D81DB54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5540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ADBEE-CFBC-481E-B6EE-023E4E1F93C8}" type="datetimeFigureOut">
              <a:rPr lang="hu-HU" smtClean="0"/>
              <a:t>2021.09.06.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BA29C-7856-4B85-B9C9-9F9981924B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8279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2020.gov.hu/" TargetMode="External"/><Relationship Id="rId2" Type="http://schemas.openxmlformats.org/officeDocument/2006/relationships/hyperlink" Target="http://www.nkfih.gov.hu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_Slide_1">
    <p:bg>
      <p:bgPr>
        <a:solidFill>
          <a:srgbClr val="FC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742151"/>
            <a:ext cx="9144000" cy="484187"/>
          </a:xfrm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2800">
                <a:solidFill>
                  <a:schemeClr val="bg2">
                    <a:lumMod val="50000"/>
                  </a:schemeClr>
                </a:solidFill>
                <a:latin typeface="Bahnschrift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8DA9-D000-4E35-A7AA-6537B54DE9B5}" type="datetime1">
              <a:rPr lang="hu-HU" smtClean="0"/>
              <a:t>2021.09.06.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666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133600" y="4020741"/>
            <a:ext cx="6572250" cy="91440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2400">
                <a:solidFill>
                  <a:srgbClr val="3C3C3C"/>
                </a:solidFill>
                <a:latin typeface="Gidole" panose="02000503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524000" y="1318816"/>
            <a:ext cx="9144000" cy="1325563"/>
          </a:xfrm>
        </p:spPr>
        <p:txBody>
          <a:bodyPr>
            <a:noAutofit/>
          </a:bodyPr>
          <a:lstStyle>
            <a:lvl1pPr>
              <a:defRPr sz="5400" spc="0">
                <a:solidFill>
                  <a:srgbClr val="3C3C3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10600" y="6099060"/>
            <a:ext cx="2743200" cy="666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0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09B4C220-B40E-44B8-B679-CC34413D7B47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14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497" y="6128908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47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özép- cím/szöveg">
    <p:bg>
      <p:bgPr>
        <a:solidFill>
          <a:srgbClr val="FC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61465"/>
            <a:ext cx="12192000" cy="1308028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hu-HU" dirty="0"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3365" y="3178628"/>
            <a:ext cx="7705272" cy="2670629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idole" panose="02000503000000000000" pitchFamily="50" charset="0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81C0-EAA1-48D8-A210-81F38A446136}" type="datetime1">
              <a:rPr lang="hu-HU" smtClean="0"/>
              <a:t>2021.09.06.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666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10600" y="6099060"/>
            <a:ext cx="2743200" cy="666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0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09B4C220-B40E-44B8-B679-CC34413D7B4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1561465"/>
            <a:ext cx="10515600" cy="1325563"/>
          </a:xfrm>
        </p:spPr>
        <p:txBody>
          <a:bodyPr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pic>
        <p:nvPicPr>
          <p:cNvPr id="9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497" y="6128908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23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özép - cím/3 szöveg">
    <p:bg>
      <p:bgPr>
        <a:solidFill>
          <a:srgbClr val="FC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61465"/>
            <a:ext cx="12192000" cy="13080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3178627"/>
            <a:ext cx="3749040" cy="2670629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idole" panose="02000503000000000000" pitchFamily="50" charset="0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6C22-86E1-4E4E-ACFF-B62CCBCBEFDA}" type="datetime1">
              <a:rPr lang="hu-HU" smtClean="0"/>
              <a:t>2021.09.06.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666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10600" y="6099060"/>
            <a:ext cx="2743200" cy="666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0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09B4C220-B40E-44B8-B679-CC34413D7B4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1561465"/>
            <a:ext cx="10515600" cy="1325563"/>
          </a:xfrm>
        </p:spPr>
        <p:txBody>
          <a:bodyPr>
            <a:no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4222750" y="3178627"/>
            <a:ext cx="3749040" cy="2670629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idole" panose="02000503000000000000" pitchFamily="50" charset="0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8323580" y="3178627"/>
            <a:ext cx="3749040" cy="2670629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idole" panose="02000503000000000000" pitchFamily="50" charset="0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497" y="6128908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242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özép - cím/3 szöveg">
    <p:bg>
      <p:bgPr>
        <a:solidFill>
          <a:srgbClr val="FC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61465"/>
            <a:ext cx="12192000" cy="1308028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3178627"/>
            <a:ext cx="3749040" cy="2670629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idole" panose="02000503000000000000" pitchFamily="50" charset="0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6C22-86E1-4E4E-ACFF-B62CCBCBEFDA}" type="datetime1">
              <a:rPr lang="hu-HU" smtClean="0"/>
              <a:t>2021.09.06.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666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10600" y="6099060"/>
            <a:ext cx="2743200" cy="666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0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09B4C220-B40E-44B8-B679-CC34413D7B4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1561465"/>
            <a:ext cx="10515600" cy="1325563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4222750" y="3178627"/>
            <a:ext cx="3749040" cy="2670629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idole" panose="02000503000000000000" pitchFamily="50" charset="0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8323580" y="3178627"/>
            <a:ext cx="3749040" cy="2670629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idole" panose="02000503000000000000" pitchFamily="50" charset="0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497" y="6128908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736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özép - cím/szöveg/kép">
    <p:bg>
      <p:bgPr>
        <a:solidFill>
          <a:srgbClr val="FC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3365" y="4583785"/>
            <a:ext cx="7705272" cy="2670629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idole" panose="02000503000000000000" pitchFamily="50" charset="0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7A8E-278E-4280-8D6F-9BA16F12AAF8}" type="datetime1">
              <a:rPr lang="hu-HU" smtClean="0"/>
              <a:t>2021.09.06.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666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10600" y="6099060"/>
            <a:ext cx="2743200" cy="666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0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09B4C220-B40E-44B8-B679-CC34413D7B4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1156198"/>
            <a:ext cx="12192000" cy="2850809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hu-H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74977"/>
            <a:ext cx="10515600" cy="1325563"/>
          </a:xfrm>
        </p:spPr>
        <p:txBody>
          <a:bodyPr>
            <a:no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pic>
        <p:nvPicPr>
          <p:cNvPr id="9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497" y="6128908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80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özép - cím/3 szöveg/kép">
    <p:bg>
      <p:bgPr>
        <a:solidFill>
          <a:srgbClr val="FC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BEA1-BA06-46DE-865A-31C31227C090}" type="datetime1">
              <a:rPr lang="hu-HU" smtClean="0"/>
              <a:t>2021.09.06.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666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10600" y="6099060"/>
            <a:ext cx="2743200" cy="666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0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09B4C220-B40E-44B8-B679-CC34413D7B4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327818"/>
            <a:ext cx="12192000" cy="2850809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endParaRPr lang="hu-H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2868"/>
            <a:ext cx="10515600" cy="1325563"/>
          </a:xfrm>
        </p:spPr>
        <p:txBody>
          <a:bodyPr>
            <a:no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1920" y="3387327"/>
            <a:ext cx="3749040" cy="2670629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idole" panose="02000503000000000000" pitchFamily="50" charset="0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222750" y="3387327"/>
            <a:ext cx="3749040" cy="2670629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idole" panose="02000503000000000000" pitchFamily="50" charset="0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8323580" y="3387327"/>
            <a:ext cx="3749040" cy="2670629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idole" panose="02000503000000000000" pitchFamily="50" charset="0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497" y="6128908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785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 - cím+sáv; jobb - szöveg">
    <p:bg>
      <p:bgPr>
        <a:solidFill>
          <a:srgbClr val="FC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" y="0"/>
            <a:ext cx="2989945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925223"/>
            <a:ext cx="7705272" cy="2106295"/>
          </a:xfrm>
        </p:spPr>
        <p:txBody>
          <a:bodyPr>
            <a:noAutofit/>
          </a:bodyPr>
          <a:lstStyle>
            <a:lvl1pPr>
              <a:defRPr sz="2400">
                <a:latin typeface="Gidole" panose="02000503000000000000" pitchFamily="50" charset="0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3F41-6CE5-4716-A4AC-771A45E3950F}" type="datetime1">
              <a:rPr lang="hu-HU" smtClean="0"/>
              <a:t>2021.09.06.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666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10600" y="6099060"/>
            <a:ext cx="2743200" cy="666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0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09B4C220-B40E-44B8-B679-CC34413D7B4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1400" y="803275"/>
            <a:ext cx="7772400" cy="91440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Bahnschrift SemiBold" panose="020B0502040204020203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endParaRPr lang="hu-HU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19315" y="2577111"/>
            <a:ext cx="2516414" cy="1325563"/>
          </a:xfrm>
        </p:spPr>
        <p:txBody>
          <a:bodyPr>
            <a:noAutofit/>
          </a:bodyPr>
          <a:lstStyle>
            <a:lvl1pPr>
              <a:defRPr sz="3200" b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pic>
        <p:nvPicPr>
          <p:cNvPr id="11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497" y="6128908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84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l - cím+sáv; jobb - szöveg">
    <p:bg>
      <p:bgPr>
        <a:solidFill>
          <a:srgbClr val="FC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" y="0"/>
            <a:ext cx="2989945" cy="6858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470547"/>
            <a:ext cx="7705272" cy="2106295"/>
          </a:xfrm>
        </p:spPr>
        <p:txBody>
          <a:bodyPr>
            <a:noAutofit/>
          </a:bodyPr>
          <a:lstStyle>
            <a:lvl1pPr>
              <a:defRPr sz="2400">
                <a:latin typeface="Gidole" panose="02000503000000000000" pitchFamily="50" charset="0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3F41-6CE5-4716-A4AC-771A45E3950F}" type="datetime1">
              <a:rPr lang="hu-HU" smtClean="0"/>
              <a:t>2021.09.06.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666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10600" y="6099060"/>
            <a:ext cx="2743200" cy="666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0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09B4C220-B40E-44B8-B679-CC34413D7B4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1400" y="803275"/>
            <a:ext cx="7772400" cy="91440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Bahnschrift SemiBold" panose="020B0502040204020203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endParaRPr lang="hu-HU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19315" y="2577111"/>
            <a:ext cx="2516414" cy="1325563"/>
          </a:xfrm>
        </p:spPr>
        <p:txBody>
          <a:bodyPr>
            <a:no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pic>
        <p:nvPicPr>
          <p:cNvPr id="11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497" y="6128908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743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 - cím+sáv+kép; jobb - szöveg">
    <p:bg>
      <p:bgPr>
        <a:solidFill>
          <a:srgbClr val="FC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" y="0"/>
            <a:ext cx="4038602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942" y="2470547"/>
            <a:ext cx="6139544" cy="3131967"/>
          </a:xfrm>
        </p:spPr>
        <p:txBody>
          <a:bodyPr>
            <a:noAutofit/>
          </a:bodyPr>
          <a:lstStyle>
            <a:lvl1pPr>
              <a:defRPr sz="2400">
                <a:latin typeface="Gidole" panose="02000503000000000000" pitchFamily="50" charset="0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17485-0662-4F3C-A1D5-8BAA71960B19}" type="datetime1">
              <a:rPr lang="hu-HU" smtClean="0"/>
              <a:t>2021.09.06.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666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10600" y="6099060"/>
            <a:ext cx="2743200" cy="666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0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09B4C220-B40E-44B8-B679-CC34413D7B4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529942" y="803275"/>
            <a:ext cx="5823858" cy="91440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Bahnschrift SemiBold" panose="020B0502040204020203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endParaRPr lang="hu-H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365828" y="2067265"/>
            <a:ext cx="2947593" cy="2947593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hu-H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4754" y="515483"/>
            <a:ext cx="2714171" cy="1325563"/>
          </a:xfrm>
        </p:spPr>
        <p:txBody>
          <a:bodyPr>
            <a:noAutofit/>
          </a:bodyPr>
          <a:lstStyle>
            <a:lvl1pPr>
              <a:defRPr sz="3200" b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pic>
        <p:nvPicPr>
          <p:cNvPr id="12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497" y="6128908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785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l - cím+sáv+kép; jobb - szöveg">
    <p:bg>
      <p:bgPr>
        <a:solidFill>
          <a:srgbClr val="FC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" y="0"/>
            <a:ext cx="4038602" cy="6858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942" y="2470547"/>
            <a:ext cx="6139544" cy="3131967"/>
          </a:xfrm>
        </p:spPr>
        <p:txBody>
          <a:bodyPr>
            <a:noAutofit/>
          </a:bodyPr>
          <a:lstStyle>
            <a:lvl1pPr>
              <a:defRPr sz="2400">
                <a:latin typeface="Gidole" panose="02000503000000000000" pitchFamily="50" charset="0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17485-0662-4F3C-A1D5-8BAA71960B19}" type="datetime1">
              <a:rPr lang="hu-HU" smtClean="0"/>
              <a:t>2021.09.06.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666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10600" y="6099060"/>
            <a:ext cx="2743200" cy="666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0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09B4C220-B40E-44B8-B679-CC34413D7B4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529942" y="803275"/>
            <a:ext cx="5823858" cy="91440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Bahnschrift SemiBold" panose="020B0502040204020203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endParaRPr lang="hu-H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365828" y="2067265"/>
            <a:ext cx="2947593" cy="2947593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hu-H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4754" y="515483"/>
            <a:ext cx="2714171" cy="1325563"/>
          </a:xfrm>
        </p:spPr>
        <p:txBody>
          <a:bodyPr>
            <a:no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pic>
        <p:nvPicPr>
          <p:cNvPr id="12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497" y="6128908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65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rgbClr val="FC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2989941" y="0"/>
            <a:ext cx="9202058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181542"/>
            <a:ext cx="7705272" cy="2106295"/>
          </a:xfrm>
        </p:spPr>
        <p:txBody>
          <a:bodyPr>
            <a:noAutofit/>
          </a:bodyPr>
          <a:lstStyle>
            <a:lvl1pPr>
              <a:defRPr sz="2400">
                <a:latin typeface="Gidole" panose="02000503000000000000" pitchFamily="50" charset="0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4D47-12A5-4E64-B2EE-E2AB3273DF0F}" type="datetime1">
              <a:rPr lang="hu-HU" smtClean="0"/>
              <a:t>2021.09.06.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666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10600" y="6099060"/>
            <a:ext cx="2743200" cy="666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0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09B4C220-B40E-44B8-B679-CC34413D7B4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1400" y="803275"/>
            <a:ext cx="7772400" cy="91440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Bahnschrift SemiBold" panose="020B0502040204020203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endParaRPr lang="hu-HU" dirty="0"/>
          </a:p>
        </p:txBody>
      </p:sp>
      <p:pic>
        <p:nvPicPr>
          <p:cNvPr id="9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497" y="6128908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40297" y="2766218"/>
            <a:ext cx="2714171" cy="1325563"/>
          </a:xfrm>
        </p:spPr>
        <p:txBody>
          <a:bodyPr>
            <a:noAutofit/>
          </a:bodyPr>
          <a:lstStyle>
            <a:lvl1pPr>
              <a:defRPr sz="3200" b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pic>
        <p:nvPicPr>
          <p:cNvPr id="14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0690" y="6124850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82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_slide_2">
    <p:bg>
      <p:bgPr>
        <a:solidFill>
          <a:srgbClr val="FC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CD85-A368-497B-AF01-01D6711EB2AB}" type="datetime1">
              <a:rPr lang="hu-HU" smtClean="0"/>
              <a:t>2021.09.06.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666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630636" y="4020741"/>
            <a:ext cx="4351564" cy="91440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Gidole" panose="02000503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524000" y="1318816"/>
            <a:ext cx="9144000" cy="1325563"/>
          </a:xfrm>
        </p:spPr>
        <p:txBody>
          <a:bodyPr>
            <a:noAutofit/>
          </a:bodyPr>
          <a:lstStyle>
            <a:lvl1pPr>
              <a:defRPr sz="5400" spc="0">
                <a:solidFill>
                  <a:srgbClr val="3C3C3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1523999" y="4018473"/>
            <a:ext cx="3701143" cy="91440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2400">
                <a:solidFill>
                  <a:srgbClr val="2F7579"/>
                </a:solidFill>
                <a:latin typeface="Gidole" panose="02000503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10600" y="6099060"/>
            <a:ext cx="2743200" cy="666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0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09B4C220-B40E-44B8-B679-CC34413D7B4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742151"/>
            <a:ext cx="9144000" cy="484187"/>
          </a:xfrm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2800">
                <a:solidFill>
                  <a:schemeClr val="bg2">
                    <a:lumMod val="50000"/>
                  </a:schemeClr>
                </a:solidFill>
                <a:latin typeface="Bahnschrift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u-HU" dirty="0"/>
          </a:p>
        </p:txBody>
      </p:sp>
      <p:pic>
        <p:nvPicPr>
          <p:cNvPr id="13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497" y="6128908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790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FC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2989941" y="0"/>
            <a:ext cx="9202058" cy="6858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hu-HU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080181"/>
            <a:ext cx="7705272" cy="2106295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  <a:latin typeface="Gidole" panose="02000503000000000000" pitchFamily="50" charset="0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8BE94D47-12A5-4E64-B2EE-E2AB3273DF0F}" type="datetime1">
              <a:rPr lang="hu-HU" smtClean="0"/>
              <a:t>2021.09.06.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66656"/>
            <a:ext cx="4114800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hu-HU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10600" y="6099060"/>
            <a:ext cx="2743200" cy="666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440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09B4C220-B40E-44B8-B679-CC34413D7B4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1400" y="803275"/>
            <a:ext cx="7772400" cy="91440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Bahnschrift SemiBold" panose="020B0502040204020203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endParaRPr lang="hu-HU" dirty="0"/>
          </a:p>
        </p:txBody>
      </p:sp>
      <p:pic>
        <p:nvPicPr>
          <p:cNvPr id="9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497" y="6128908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40297" y="2766218"/>
            <a:ext cx="2714171" cy="1325563"/>
          </a:xfrm>
        </p:spPr>
        <p:txBody>
          <a:bodyPr>
            <a:noAutofit/>
          </a:bodyPr>
          <a:lstStyle>
            <a:lvl1pPr>
              <a:defRPr sz="3200" b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pic>
        <p:nvPicPr>
          <p:cNvPr id="14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0690" y="6124850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530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FC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2" y="0"/>
            <a:ext cx="2989945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hu-HU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670800" y="0"/>
            <a:ext cx="45212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hu-HU" dirty="0"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003822"/>
            <a:ext cx="4343400" cy="3102939"/>
          </a:xfrm>
        </p:spPr>
        <p:txBody>
          <a:bodyPr>
            <a:noAutofit/>
          </a:bodyPr>
          <a:lstStyle>
            <a:lvl1pPr>
              <a:defRPr sz="2400">
                <a:latin typeface="Gidole" panose="02000503000000000000" pitchFamily="50" charset="0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E7DDCD84-5E4C-4937-A9FC-AF2DF39D33C2}" type="datetime1">
              <a:rPr lang="hu-HU" smtClean="0"/>
              <a:t>2021.09.06.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66656"/>
            <a:ext cx="4114800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hu-H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1400" y="803275"/>
            <a:ext cx="4343400" cy="91440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Bahnschrift SemiBold" panose="020B0502040204020203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endParaRPr lang="hu-HU" dirty="0"/>
          </a:p>
        </p:txBody>
      </p:sp>
      <p:pic>
        <p:nvPicPr>
          <p:cNvPr id="11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497" y="6128908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140297" y="2766218"/>
            <a:ext cx="2714171" cy="1325563"/>
          </a:xfrm>
        </p:spPr>
        <p:txBody>
          <a:bodyPr>
            <a:noAutofit/>
          </a:bodyPr>
          <a:lstStyle>
            <a:lvl1pPr>
              <a:defRPr sz="3200" b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10600" y="6099060"/>
            <a:ext cx="2743200" cy="666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4400">
                <a:solidFill>
                  <a:schemeClr val="bg1"/>
                </a:solidFill>
                <a:latin typeface="Gill Sans MT" panose="020B0502020104020203" pitchFamily="34" charset="-18"/>
              </a:defRPr>
            </a:lvl1pPr>
          </a:lstStyle>
          <a:p>
            <a:fld id="{09B4C220-B40E-44B8-B679-CC34413D7B47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14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497" y="6124850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31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FC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2" y="0"/>
            <a:ext cx="2989945" cy="6858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670800" y="0"/>
            <a:ext cx="45212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470547"/>
            <a:ext cx="4343400" cy="3102939"/>
          </a:xfrm>
        </p:spPr>
        <p:txBody>
          <a:bodyPr>
            <a:normAutofit/>
          </a:bodyPr>
          <a:lstStyle>
            <a:lvl1pPr>
              <a:defRPr sz="2500">
                <a:latin typeface="Gidole" panose="02000503000000000000" pitchFamily="50" charset="0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CD84-5E4C-4937-A9FC-AF2DF39D33C2}" type="datetime1">
              <a:rPr lang="hu-HU" smtClean="0"/>
              <a:t>2021.09.06.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666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1400" y="803275"/>
            <a:ext cx="4343400" cy="9144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Bahnschrift SemiBold" panose="020B0502040204020203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endParaRPr lang="hu-HU" dirty="0"/>
          </a:p>
        </p:txBody>
      </p:sp>
      <p:pic>
        <p:nvPicPr>
          <p:cNvPr id="11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497" y="6128908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140297" y="2766218"/>
            <a:ext cx="2714171" cy="1325563"/>
          </a:xfrm>
        </p:spPr>
        <p:txBody>
          <a:bodyPr>
            <a:no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10600" y="6099060"/>
            <a:ext cx="2743200" cy="666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00">
                <a:solidFill>
                  <a:schemeClr val="bg1"/>
                </a:solidFill>
                <a:latin typeface="Gill Sans MT" panose="020B0502020104020203" pitchFamily="34" charset="-18"/>
              </a:defRPr>
            </a:lvl1pPr>
          </a:lstStyle>
          <a:p>
            <a:fld id="{09B4C220-B40E-44B8-B679-CC34413D7B47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14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497" y="6124850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004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FC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2" y="0"/>
            <a:ext cx="2989945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7491F71-2477-460B-A053-A6A37C906A07}" type="datetime1">
              <a:rPr lang="hu-HU" smtClean="0"/>
              <a:t>2021.09.06.</a:t>
            </a:fld>
            <a:endParaRPr lang="hu-H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9B4C220-B40E-44B8-B679-CC34413D7B4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3863974" y="226219"/>
            <a:ext cx="7291161" cy="914400"/>
          </a:xfrm>
        </p:spPr>
        <p:txBody>
          <a:bodyPr/>
          <a:lstStyle>
            <a:lvl1pPr marL="0" indent="0">
              <a:buNone/>
              <a:defRPr>
                <a:latin typeface="Gidole" panose="02000503000000000000" pitchFamily="50" charset="0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22" name="Frame 21"/>
          <p:cNvSpPr/>
          <p:nvPr userDrawn="1"/>
        </p:nvSpPr>
        <p:spPr>
          <a:xfrm>
            <a:off x="2860344" y="226219"/>
            <a:ext cx="914400" cy="914400"/>
          </a:xfrm>
          <a:prstGeom prst="fram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rgbClr val="333333"/>
                </a:solidFill>
                <a:latin typeface="Bahnschrift SemiBold" panose="020B0502040204020203" pitchFamily="34" charset="0"/>
              </a:rPr>
              <a:t>1</a:t>
            </a:r>
          </a:p>
        </p:txBody>
      </p:sp>
      <p:sp>
        <p:nvSpPr>
          <p:cNvPr id="23" name="Frame 22"/>
          <p:cNvSpPr/>
          <p:nvPr userDrawn="1"/>
        </p:nvSpPr>
        <p:spPr>
          <a:xfrm>
            <a:off x="2883643" y="2676128"/>
            <a:ext cx="914400" cy="914400"/>
          </a:xfrm>
          <a:prstGeom prst="fram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rgbClr val="333333"/>
                </a:solidFill>
                <a:latin typeface="Bahnschrift SemiBold" panose="020B0502040204020203" pitchFamily="34" charset="0"/>
              </a:rPr>
              <a:t>2</a:t>
            </a:r>
          </a:p>
        </p:txBody>
      </p:sp>
      <p:sp>
        <p:nvSpPr>
          <p:cNvPr id="24" name="Frame 23"/>
          <p:cNvSpPr/>
          <p:nvPr userDrawn="1"/>
        </p:nvSpPr>
        <p:spPr>
          <a:xfrm>
            <a:off x="2883643" y="5126037"/>
            <a:ext cx="914400" cy="914400"/>
          </a:xfrm>
          <a:prstGeom prst="fram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rgbClr val="333333"/>
                </a:solidFill>
                <a:latin typeface="Bahnschrift SemiBold" panose="020B0502040204020203" pitchFamily="34" charset="0"/>
              </a:rPr>
              <a:t>3</a:t>
            </a:r>
          </a:p>
        </p:txBody>
      </p:sp>
      <p:sp>
        <p:nvSpPr>
          <p:cNvPr id="25" name="Content Placeholder 17"/>
          <p:cNvSpPr>
            <a:spLocks noGrp="1"/>
          </p:cNvSpPr>
          <p:nvPr>
            <p:ph sz="quarter" idx="16"/>
          </p:nvPr>
        </p:nvSpPr>
        <p:spPr>
          <a:xfrm>
            <a:off x="3863974" y="2676128"/>
            <a:ext cx="7291161" cy="914400"/>
          </a:xfrm>
        </p:spPr>
        <p:txBody>
          <a:bodyPr/>
          <a:lstStyle>
            <a:lvl1pPr marL="0" indent="0">
              <a:buNone/>
              <a:defRPr>
                <a:latin typeface="Gidole" panose="02000503000000000000" pitchFamily="50" charset="0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26" name="Content Placeholder 17"/>
          <p:cNvSpPr>
            <a:spLocks noGrp="1"/>
          </p:cNvSpPr>
          <p:nvPr>
            <p:ph sz="quarter" idx="17"/>
          </p:nvPr>
        </p:nvSpPr>
        <p:spPr>
          <a:xfrm>
            <a:off x="3863973" y="5126037"/>
            <a:ext cx="7291161" cy="914400"/>
          </a:xfrm>
        </p:spPr>
        <p:txBody>
          <a:bodyPr/>
          <a:lstStyle>
            <a:lvl1pPr marL="0" indent="0">
              <a:buNone/>
              <a:defRPr>
                <a:latin typeface="Gidole" panose="02000503000000000000" pitchFamily="50" charset="0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163802" y="2491184"/>
            <a:ext cx="2714171" cy="1325563"/>
          </a:xfrm>
        </p:spPr>
        <p:txBody>
          <a:bodyPr>
            <a:no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pic>
        <p:nvPicPr>
          <p:cNvPr id="15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497" y="6128908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311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FC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2" y="0"/>
            <a:ext cx="2989945" cy="6858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7491F71-2477-460B-A053-A6A37C906A07}" type="datetime1">
              <a:rPr lang="hu-HU" smtClean="0"/>
              <a:t>2021.09.06.</a:t>
            </a:fld>
            <a:endParaRPr lang="hu-H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9B4C220-B40E-44B8-B679-CC34413D7B4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3863974" y="226219"/>
            <a:ext cx="7291161" cy="914400"/>
          </a:xfrm>
        </p:spPr>
        <p:txBody>
          <a:bodyPr/>
          <a:lstStyle>
            <a:lvl1pPr marL="0" indent="0">
              <a:buNone/>
              <a:defRPr>
                <a:latin typeface="Gidole" panose="02000503000000000000" pitchFamily="50" charset="0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22" name="Frame 21"/>
          <p:cNvSpPr/>
          <p:nvPr userDrawn="1"/>
        </p:nvSpPr>
        <p:spPr>
          <a:xfrm>
            <a:off x="2860344" y="226219"/>
            <a:ext cx="914400" cy="914400"/>
          </a:xfrm>
          <a:prstGeom prst="frame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rgbClr val="333333"/>
                </a:solidFill>
                <a:latin typeface="Bahnschrift SemiBold" panose="020B0502040204020203" pitchFamily="34" charset="0"/>
              </a:rPr>
              <a:t>1</a:t>
            </a:r>
          </a:p>
        </p:txBody>
      </p:sp>
      <p:sp>
        <p:nvSpPr>
          <p:cNvPr id="23" name="Frame 22"/>
          <p:cNvSpPr/>
          <p:nvPr userDrawn="1"/>
        </p:nvSpPr>
        <p:spPr>
          <a:xfrm>
            <a:off x="2883643" y="2676128"/>
            <a:ext cx="914400" cy="914400"/>
          </a:xfrm>
          <a:prstGeom prst="frame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rgbClr val="333333"/>
                </a:solidFill>
                <a:latin typeface="Bahnschrift SemiBold" panose="020B0502040204020203" pitchFamily="34" charset="0"/>
              </a:rPr>
              <a:t>2</a:t>
            </a:r>
          </a:p>
        </p:txBody>
      </p:sp>
      <p:sp>
        <p:nvSpPr>
          <p:cNvPr id="24" name="Frame 23"/>
          <p:cNvSpPr/>
          <p:nvPr userDrawn="1"/>
        </p:nvSpPr>
        <p:spPr>
          <a:xfrm>
            <a:off x="2883643" y="5126037"/>
            <a:ext cx="914400" cy="914400"/>
          </a:xfrm>
          <a:prstGeom prst="frame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rgbClr val="333333"/>
                </a:solidFill>
                <a:latin typeface="Bahnschrift SemiBold" panose="020B0502040204020203" pitchFamily="34" charset="0"/>
              </a:rPr>
              <a:t>3</a:t>
            </a:r>
          </a:p>
        </p:txBody>
      </p:sp>
      <p:sp>
        <p:nvSpPr>
          <p:cNvPr id="25" name="Content Placeholder 17"/>
          <p:cNvSpPr>
            <a:spLocks noGrp="1"/>
          </p:cNvSpPr>
          <p:nvPr>
            <p:ph sz="quarter" idx="16"/>
          </p:nvPr>
        </p:nvSpPr>
        <p:spPr>
          <a:xfrm>
            <a:off x="3863974" y="2676128"/>
            <a:ext cx="7291161" cy="914400"/>
          </a:xfrm>
        </p:spPr>
        <p:txBody>
          <a:bodyPr/>
          <a:lstStyle>
            <a:lvl1pPr marL="0" indent="0">
              <a:buNone/>
              <a:defRPr>
                <a:latin typeface="Gidole" panose="02000503000000000000" pitchFamily="50" charset="0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26" name="Content Placeholder 17"/>
          <p:cNvSpPr>
            <a:spLocks noGrp="1"/>
          </p:cNvSpPr>
          <p:nvPr>
            <p:ph sz="quarter" idx="17"/>
          </p:nvPr>
        </p:nvSpPr>
        <p:spPr>
          <a:xfrm>
            <a:off x="3863973" y="5126037"/>
            <a:ext cx="7291161" cy="914400"/>
          </a:xfrm>
        </p:spPr>
        <p:txBody>
          <a:bodyPr/>
          <a:lstStyle>
            <a:lvl1pPr marL="0" indent="0">
              <a:buNone/>
              <a:defRPr>
                <a:latin typeface="Gidole" panose="02000503000000000000" pitchFamily="50" charset="0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163802" y="2491184"/>
            <a:ext cx="2714171" cy="1325563"/>
          </a:xfrm>
        </p:spPr>
        <p:txBody>
          <a:bodyPr>
            <a:no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pic>
        <p:nvPicPr>
          <p:cNvPr id="15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497" y="6128908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330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FC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2" y="0"/>
            <a:ext cx="2989945" cy="6858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7491F71-2477-460B-A053-A6A37C906A07}" type="datetime1">
              <a:rPr lang="hu-HU" smtClean="0"/>
              <a:t>2021.09.06.</a:t>
            </a:fld>
            <a:endParaRPr lang="hu-H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9B4C220-B40E-44B8-B679-CC34413D7B4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3863974" y="226219"/>
            <a:ext cx="7291161" cy="914400"/>
          </a:xfrm>
        </p:spPr>
        <p:txBody>
          <a:bodyPr anchor="ctr">
            <a:noAutofit/>
          </a:bodyPr>
          <a:lstStyle>
            <a:lvl1pPr marL="0" indent="0">
              <a:buNone/>
              <a:defRPr sz="2200">
                <a:latin typeface="Gidole" panose="02000503000000000000" pitchFamily="50" charset="0"/>
              </a:defRPr>
            </a:lvl1pPr>
            <a:lvl2pPr>
              <a:defRPr sz="2200"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2pPr>
            <a:lvl3pPr>
              <a:defRPr sz="2200"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3pPr>
            <a:lvl4pPr>
              <a:defRPr sz="2200"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4pPr>
            <a:lvl5pPr>
              <a:defRPr sz="2200"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Frame 21"/>
          <p:cNvSpPr/>
          <p:nvPr userDrawn="1"/>
        </p:nvSpPr>
        <p:spPr>
          <a:xfrm>
            <a:off x="2877973" y="226219"/>
            <a:ext cx="914400" cy="914400"/>
          </a:xfrm>
          <a:prstGeom prst="frame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rgbClr val="333333"/>
                </a:solidFill>
                <a:latin typeface="Bahnschrift SemiBold" panose="020B0502040204020203" pitchFamily="34" charset="0"/>
              </a:rPr>
              <a:t>1</a:t>
            </a:r>
          </a:p>
        </p:txBody>
      </p:sp>
      <p:sp>
        <p:nvSpPr>
          <p:cNvPr id="23" name="Frame 22"/>
          <p:cNvSpPr/>
          <p:nvPr userDrawn="1"/>
        </p:nvSpPr>
        <p:spPr>
          <a:xfrm>
            <a:off x="2877973" y="1859492"/>
            <a:ext cx="914400" cy="914400"/>
          </a:xfrm>
          <a:prstGeom prst="frame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rgbClr val="333333"/>
                </a:solidFill>
                <a:latin typeface="Bahnschrift SemiBold" panose="020B0502040204020203" pitchFamily="34" charset="0"/>
              </a:rPr>
              <a:t>2</a:t>
            </a:r>
          </a:p>
        </p:txBody>
      </p:sp>
      <p:sp>
        <p:nvSpPr>
          <p:cNvPr id="24" name="Frame 23"/>
          <p:cNvSpPr/>
          <p:nvPr userDrawn="1"/>
        </p:nvSpPr>
        <p:spPr>
          <a:xfrm>
            <a:off x="2877973" y="5126037"/>
            <a:ext cx="914400" cy="914400"/>
          </a:xfrm>
          <a:prstGeom prst="frame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rgbClr val="333333"/>
                </a:solidFill>
                <a:latin typeface="Bahnschrift SemiBold" panose="020B0502040204020203" pitchFamily="34" charset="0"/>
              </a:rPr>
              <a:t>4</a:t>
            </a:r>
          </a:p>
        </p:txBody>
      </p:sp>
      <p:sp>
        <p:nvSpPr>
          <p:cNvPr id="25" name="Content Placeholder 17"/>
          <p:cNvSpPr>
            <a:spLocks noGrp="1"/>
          </p:cNvSpPr>
          <p:nvPr>
            <p:ph sz="quarter" idx="16"/>
          </p:nvPr>
        </p:nvSpPr>
        <p:spPr>
          <a:xfrm>
            <a:off x="3863974" y="1864991"/>
            <a:ext cx="7291161" cy="914400"/>
          </a:xfrm>
        </p:spPr>
        <p:txBody>
          <a:bodyPr anchor="ctr">
            <a:noAutofit/>
          </a:bodyPr>
          <a:lstStyle>
            <a:lvl1pPr marL="0" indent="0">
              <a:buNone/>
              <a:defRPr sz="2200">
                <a:latin typeface="Gidole" panose="02000503000000000000" pitchFamily="50" charset="0"/>
              </a:defRPr>
            </a:lvl1pPr>
            <a:lvl2pPr>
              <a:defRPr sz="2200"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2pPr>
            <a:lvl3pPr>
              <a:defRPr sz="2200"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3pPr>
            <a:lvl4pPr>
              <a:defRPr sz="2200"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4pPr>
            <a:lvl5pPr>
              <a:defRPr sz="2200"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17"/>
          <p:cNvSpPr>
            <a:spLocks noGrp="1"/>
          </p:cNvSpPr>
          <p:nvPr>
            <p:ph sz="quarter" idx="17"/>
          </p:nvPr>
        </p:nvSpPr>
        <p:spPr>
          <a:xfrm>
            <a:off x="3863973" y="5126037"/>
            <a:ext cx="7291161" cy="914400"/>
          </a:xfrm>
        </p:spPr>
        <p:txBody>
          <a:bodyPr anchor="ctr">
            <a:noAutofit/>
          </a:bodyPr>
          <a:lstStyle>
            <a:lvl1pPr marL="0" indent="0">
              <a:buNone/>
              <a:defRPr sz="2200">
                <a:latin typeface="Gidole" panose="02000503000000000000" pitchFamily="50" charset="0"/>
              </a:defRPr>
            </a:lvl1pPr>
            <a:lvl2pPr>
              <a:defRPr sz="2200"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2pPr>
            <a:lvl3pPr>
              <a:defRPr sz="2200"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3pPr>
            <a:lvl4pPr>
              <a:defRPr sz="2200"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4pPr>
            <a:lvl5pPr>
              <a:defRPr sz="2200"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163802" y="2491184"/>
            <a:ext cx="2714171" cy="1325563"/>
          </a:xfrm>
        </p:spPr>
        <p:txBody>
          <a:bodyPr>
            <a:no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pic>
        <p:nvPicPr>
          <p:cNvPr id="15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497" y="6128908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ame 15"/>
          <p:cNvSpPr/>
          <p:nvPr userDrawn="1"/>
        </p:nvSpPr>
        <p:spPr>
          <a:xfrm>
            <a:off x="2877973" y="3492765"/>
            <a:ext cx="914400" cy="914400"/>
          </a:xfrm>
          <a:prstGeom prst="frame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rgbClr val="333333"/>
                </a:solidFill>
                <a:latin typeface="Bahnschrift SemiBold" panose="020B0502040204020203" pitchFamily="34" charset="0"/>
              </a:rPr>
              <a:t>3</a:t>
            </a:r>
          </a:p>
        </p:txBody>
      </p:sp>
      <p:sp>
        <p:nvSpPr>
          <p:cNvPr id="17" name="Content Placeholder 17"/>
          <p:cNvSpPr>
            <a:spLocks noGrp="1"/>
          </p:cNvSpPr>
          <p:nvPr>
            <p:ph sz="quarter" idx="18"/>
          </p:nvPr>
        </p:nvSpPr>
        <p:spPr>
          <a:xfrm>
            <a:off x="3863973" y="3495514"/>
            <a:ext cx="7291161" cy="914400"/>
          </a:xfrm>
        </p:spPr>
        <p:txBody>
          <a:bodyPr anchor="ctr">
            <a:noAutofit/>
          </a:bodyPr>
          <a:lstStyle>
            <a:lvl1pPr marL="0" indent="0">
              <a:buNone/>
              <a:defRPr sz="2200">
                <a:latin typeface="Gidole" panose="02000503000000000000" pitchFamily="50" charset="0"/>
              </a:defRPr>
            </a:lvl1pPr>
            <a:lvl2pPr>
              <a:defRPr sz="2200"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2pPr>
            <a:lvl3pPr>
              <a:defRPr sz="2200"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3pPr>
            <a:lvl4pPr>
              <a:defRPr sz="2200"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4pPr>
            <a:lvl5pPr>
              <a:defRPr sz="2200"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355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FC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626576"/>
            <a:ext cx="12192000" cy="128016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EF6E-FF7A-4C71-81E2-3390DF04CD5E}" type="datetime1">
              <a:rPr lang="hu-HU" smtClean="0"/>
              <a:t>2021.09.06.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666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10600" y="6099060"/>
            <a:ext cx="2743200" cy="666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00">
                <a:solidFill>
                  <a:schemeClr val="bg2"/>
                </a:solidFill>
                <a:latin typeface="Gill Sans MT" panose="020B0502020104020203" pitchFamily="34" charset="-18"/>
              </a:defRPr>
            </a:lvl1pPr>
          </a:lstStyle>
          <a:p>
            <a:fld id="{09B4C220-B40E-44B8-B679-CC34413D7B4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81000" y="321581"/>
            <a:ext cx="3657600" cy="1325563"/>
          </a:xfrm>
        </p:spPr>
        <p:txBody>
          <a:bodyPr>
            <a:normAutofit/>
          </a:bodyPr>
          <a:lstStyle>
            <a:lvl1pPr>
              <a:defRPr sz="3200" spc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pic>
        <p:nvPicPr>
          <p:cNvPr id="10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497" y="6128908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3581400" y="4346416"/>
            <a:ext cx="8613648" cy="128016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Rectangle 11"/>
          <p:cNvSpPr/>
          <p:nvPr userDrawn="1"/>
        </p:nvSpPr>
        <p:spPr>
          <a:xfrm>
            <a:off x="5407152" y="3066256"/>
            <a:ext cx="6784848" cy="128016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Rectangle 12"/>
          <p:cNvSpPr/>
          <p:nvPr userDrawn="1"/>
        </p:nvSpPr>
        <p:spPr>
          <a:xfrm>
            <a:off x="7237476" y="1786096"/>
            <a:ext cx="4956048" cy="128016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13"/>
          </p:nvPr>
        </p:nvSpPr>
        <p:spPr>
          <a:xfrm>
            <a:off x="4860181" y="4531448"/>
            <a:ext cx="4351564" cy="9144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buNone/>
              <a:defRPr sz="2400">
                <a:solidFill>
                  <a:schemeClr val="bg1"/>
                </a:solidFill>
                <a:latin typeface="Gidole" panose="02000503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4"/>
          </p:nvPr>
        </p:nvSpPr>
        <p:spPr>
          <a:xfrm>
            <a:off x="6755820" y="3292861"/>
            <a:ext cx="4351564" cy="9144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buNone/>
              <a:defRPr sz="2400">
                <a:solidFill>
                  <a:schemeClr val="bg1"/>
                </a:solidFill>
                <a:latin typeface="Gidole" panose="02000503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8"/>
          <p:cNvSpPr>
            <a:spLocks noGrp="1"/>
          </p:cNvSpPr>
          <p:nvPr>
            <p:ph sz="quarter" idx="15"/>
          </p:nvPr>
        </p:nvSpPr>
        <p:spPr>
          <a:xfrm>
            <a:off x="8529828" y="1981495"/>
            <a:ext cx="4351564" cy="9144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buNone/>
              <a:defRPr sz="2400">
                <a:solidFill>
                  <a:schemeClr val="bg1"/>
                </a:solidFill>
                <a:latin typeface="Gidole" panose="02000503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3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497" y="6124850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17"/>
          <p:cNvSpPr>
            <a:spLocks noGrp="1"/>
          </p:cNvSpPr>
          <p:nvPr>
            <p:ph sz="quarter" idx="16"/>
          </p:nvPr>
        </p:nvSpPr>
        <p:spPr>
          <a:xfrm>
            <a:off x="7431024" y="1968976"/>
            <a:ext cx="914400" cy="914400"/>
          </a:xfrm>
          <a:prstGeom prst="fram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22" name="Content Placeholder 17"/>
          <p:cNvSpPr>
            <a:spLocks noGrp="1"/>
          </p:cNvSpPr>
          <p:nvPr>
            <p:ph sz="quarter" idx="17"/>
          </p:nvPr>
        </p:nvSpPr>
        <p:spPr>
          <a:xfrm>
            <a:off x="5671204" y="3249136"/>
            <a:ext cx="914400" cy="914400"/>
          </a:xfrm>
          <a:prstGeom prst="fram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24" name="Content Placeholder 17"/>
          <p:cNvSpPr>
            <a:spLocks noGrp="1"/>
          </p:cNvSpPr>
          <p:nvPr>
            <p:ph sz="quarter" idx="18"/>
          </p:nvPr>
        </p:nvSpPr>
        <p:spPr>
          <a:xfrm>
            <a:off x="3763591" y="4531448"/>
            <a:ext cx="914400" cy="914400"/>
          </a:xfrm>
          <a:prstGeom prst="fram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915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rgbClr val="FC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626576"/>
            <a:ext cx="12192000" cy="128016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EF6E-FF7A-4C71-81E2-3390DF04CD5E}" type="datetime1">
              <a:rPr lang="hu-HU" smtClean="0"/>
              <a:t>2021.09.06.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666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10600" y="6099060"/>
            <a:ext cx="2743200" cy="666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00">
                <a:solidFill>
                  <a:schemeClr val="bg2"/>
                </a:solidFill>
                <a:latin typeface="Gill Sans MT" panose="020B0502020104020203" pitchFamily="34" charset="-18"/>
              </a:defRPr>
            </a:lvl1pPr>
          </a:lstStyle>
          <a:p>
            <a:fld id="{09B4C220-B40E-44B8-B679-CC34413D7B4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81000" y="321581"/>
            <a:ext cx="3657600" cy="1325563"/>
          </a:xfrm>
        </p:spPr>
        <p:txBody>
          <a:bodyPr>
            <a:normAutofit/>
          </a:bodyPr>
          <a:lstStyle>
            <a:lvl1pPr>
              <a:defRPr sz="3200" spc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pic>
        <p:nvPicPr>
          <p:cNvPr id="10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497" y="6128908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3581400" y="4346416"/>
            <a:ext cx="8613648" cy="128016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Rectangle 11"/>
          <p:cNvSpPr/>
          <p:nvPr userDrawn="1"/>
        </p:nvSpPr>
        <p:spPr>
          <a:xfrm>
            <a:off x="5407152" y="3066256"/>
            <a:ext cx="6784848" cy="128016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Rectangle 12"/>
          <p:cNvSpPr/>
          <p:nvPr userDrawn="1"/>
        </p:nvSpPr>
        <p:spPr>
          <a:xfrm>
            <a:off x="7237476" y="1786096"/>
            <a:ext cx="4956048" cy="128016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13"/>
          </p:nvPr>
        </p:nvSpPr>
        <p:spPr>
          <a:xfrm>
            <a:off x="4860181" y="4531448"/>
            <a:ext cx="4351564" cy="9144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buNone/>
              <a:defRPr sz="2400">
                <a:solidFill>
                  <a:schemeClr val="bg1"/>
                </a:solidFill>
                <a:latin typeface="Gidole" panose="02000503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4"/>
          </p:nvPr>
        </p:nvSpPr>
        <p:spPr>
          <a:xfrm>
            <a:off x="6755820" y="3292861"/>
            <a:ext cx="4351564" cy="9144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buNone/>
              <a:defRPr sz="2400">
                <a:solidFill>
                  <a:schemeClr val="bg1"/>
                </a:solidFill>
                <a:latin typeface="Gidole" panose="02000503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8"/>
          <p:cNvSpPr>
            <a:spLocks noGrp="1"/>
          </p:cNvSpPr>
          <p:nvPr>
            <p:ph sz="quarter" idx="15"/>
          </p:nvPr>
        </p:nvSpPr>
        <p:spPr>
          <a:xfrm>
            <a:off x="8529828" y="1981495"/>
            <a:ext cx="4351564" cy="914400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buNone/>
              <a:defRPr sz="2400">
                <a:solidFill>
                  <a:schemeClr val="bg1"/>
                </a:solidFill>
                <a:latin typeface="Gidole" panose="02000503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3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497" y="6124850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17"/>
          <p:cNvSpPr>
            <a:spLocks noGrp="1"/>
          </p:cNvSpPr>
          <p:nvPr>
            <p:ph sz="quarter" idx="16"/>
          </p:nvPr>
        </p:nvSpPr>
        <p:spPr>
          <a:xfrm>
            <a:off x="7431024" y="1968976"/>
            <a:ext cx="914400" cy="914400"/>
          </a:xfrm>
          <a:prstGeom prst="fram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22" name="Content Placeholder 17"/>
          <p:cNvSpPr>
            <a:spLocks noGrp="1"/>
          </p:cNvSpPr>
          <p:nvPr>
            <p:ph sz="quarter" idx="17"/>
          </p:nvPr>
        </p:nvSpPr>
        <p:spPr>
          <a:xfrm>
            <a:off x="5671204" y="3249136"/>
            <a:ext cx="914400" cy="914400"/>
          </a:xfrm>
          <a:prstGeom prst="fram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24" name="Content Placeholder 17"/>
          <p:cNvSpPr>
            <a:spLocks noGrp="1"/>
          </p:cNvSpPr>
          <p:nvPr>
            <p:ph sz="quarter" idx="18"/>
          </p:nvPr>
        </p:nvSpPr>
        <p:spPr>
          <a:xfrm>
            <a:off x="3763591" y="4531448"/>
            <a:ext cx="914400" cy="914400"/>
          </a:xfrm>
          <a:prstGeom prst="fram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83112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_Slide_1">
    <p:bg>
      <p:bgPr>
        <a:solidFill>
          <a:srgbClr val="FC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BFBFBF"/>
          </a:solidFill>
        </p:spPr>
        <p:txBody>
          <a:bodyPr/>
          <a:lstStyle/>
          <a:p>
            <a:endParaRPr lang="hu-HU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19314" y="5532437"/>
            <a:ext cx="9144000" cy="1325563"/>
          </a:xfrm>
        </p:spPr>
        <p:txBody>
          <a:bodyPr>
            <a:normAutofit/>
          </a:bodyPr>
          <a:lstStyle>
            <a:lvl1pPr>
              <a:defRPr sz="40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10600" y="6099060"/>
            <a:ext cx="2743200" cy="666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0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09B4C220-B40E-44B8-B679-CC34413D7B47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12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497" y="6128908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976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-2159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610E-FBAF-4154-84FE-697E72CBD526}" type="datetime1">
              <a:rPr lang="hu-HU" smtClean="0"/>
              <a:t>2021.09.06.</a:t>
            </a:fld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113677"/>
            <a:ext cx="2743200" cy="666410"/>
          </a:xfrm>
        </p:spPr>
        <p:txBody>
          <a:bodyPr/>
          <a:lstStyle/>
          <a:p>
            <a:fld id="{09B4C220-B40E-44B8-B679-CC34413D7B4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41300" y="1109663"/>
            <a:ext cx="9144000" cy="484187"/>
          </a:xfrm>
        </p:spPr>
        <p:txBody>
          <a:bodyPr>
            <a:normAutofit/>
          </a:bodyPr>
          <a:lstStyle>
            <a:lvl1pPr marL="0" indent="0" algn="l">
              <a:lnSpc>
                <a:spcPct val="70000"/>
              </a:lnSpc>
              <a:buNone/>
              <a:defRPr sz="2800">
                <a:solidFill>
                  <a:schemeClr val="bg2">
                    <a:lumMod val="50000"/>
                  </a:schemeClr>
                </a:solidFill>
                <a:latin typeface="Gidole" panose="02000503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hu-HU" dirty="0"/>
          </a:p>
        </p:txBody>
      </p:sp>
      <p:pic>
        <p:nvPicPr>
          <p:cNvPr id="6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497" y="126571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57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 - cím; jobb - szöveg">
    <p:bg>
      <p:bgPr>
        <a:solidFill>
          <a:srgbClr val="FC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2075" y="2205195"/>
            <a:ext cx="6877050" cy="3219451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idole" panose="02000503000000000000" pitchFamily="50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Gidole" panose="02000503000000000000" pitchFamily="50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Gidole" panose="02000503000000000000" pitchFamily="50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Gidole" panose="02000503000000000000" pitchFamily="50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Gidole" panose="02000503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2CDC-65EE-4228-A85B-CBD11B6BE8CF}" type="datetime1">
              <a:rPr lang="hu-HU" smtClean="0"/>
              <a:t>2021.09.06.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666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10600" y="6099060"/>
            <a:ext cx="2743200" cy="666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0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09B4C220-B40E-44B8-B679-CC34413D7B47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3066143"/>
            <a:ext cx="44958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19100" y="1366610"/>
            <a:ext cx="3657600" cy="1325563"/>
          </a:xfrm>
        </p:spPr>
        <p:txBody>
          <a:bodyPr>
            <a:noAutofit/>
          </a:bodyPr>
          <a:lstStyle>
            <a:lvl1pPr>
              <a:defRPr sz="3200" spc="0">
                <a:solidFill>
                  <a:srgbClr val="3C3C3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pic>
        <p:nvPicPr>
          <p:cNvPr id="10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497" y="6128908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7471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052" y="249680"/>
            <a:ext cx="5085616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3C3C3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610E-FBAF-4154-84FE-697E72CBD526}" type="datetime1">
              <a:rPr lang="hu-HU" smtClean="0"/>
              <a:t>2021.09.06.</a:t>
            </a:fld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B4C220-B40E-44B8-B679-CC34413D7B4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299200" y="722029"/>
            <a:ext cx="2311400" cy="2311400"/>
          </a:xfrm>
          <a:solidFill>
            <a:srgbClr val="EDF2ED"/>
          </a:solidFill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8802915" y="722029"/>
            <a:ext cx="2311400" cy="2311400"/>
          </a:xfrm>
          <a:solidFill>
            <a:srgbClr val="CBE9EB"/>
          </a:solidFill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6299200" y="3182285"/>
            <a:ext cx="2311400" cy="2311400"/>
          </a:xfrm>
          <a:solidFill>
            <a:srgbClr val="CBE9EB"/>
          </a:solidFill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r>
              <a:rPr lang="hu-HU" dirty="0"/>
              <a:t>í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815614" y="3182285"/>
            <a:ext cx="2311400" cy="2311400"/>
          </a:xfrm>
          <a:solidFill>
            <a:srgbClr val="EDF2ED"/>
          </a:solidFill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2525430"/>
            <a:ext cx="5793448" cy="2732256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hu-HU" dirty="0"/>
          </a:p>
        </p:txBody>
      </p:sp>
      <p:pic>
        <p:nvPicPr>
          <p:cNvPr id="18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497" y="6128908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118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9699" y="801223"/>
            <a:ext cx="3019425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610E-FBAF-4154-84FE-697E72CBD526}" type="datetime1">
              <a:rPr lang="hu-HU" smtClean="0"/>
              <a:t>2021.09.06.</a:t>
            </a:fld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B4C220-B40E-44B8-B679-CC34413D7B4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510164" y="277114"/>
            <a:ext cx="4023360" cy="2651760"/>
          </a:xfrm>
          <a:solidFill>
            <a:srgbClr val="CBE9EB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32015" y="277114"/>
            <a:ext cx="4023360" cy="2651760"/>
          </a:xfrm>
          <a:solidFill>
            <a:srgbClr val="EDF2ED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777594" y="3045969"/>
            <a:ext cx="4023360" cy="2651760"/>
          </a:xfrm>
          <a:solidFill>
            <a:srgbClr val="CBE9EB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952697" y="3045969"/>
            <a:ext cx="4023360" cy="2651760"/>
          </a:xfrm>
          <a:solidFill>
            <a:srgbClr val="EDF2ED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3158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51125"/>
            <a:ext cx="10515600" cy="1325563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610E-FBAF-4154-84FE-697E72CBD526}" type="datetime1">
              <a:rPr lang="hu-HU" smtClean="0"/>
              <a:t>2021.09.06.</a:t>
            </a:fld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B4C220-B40E-44B8-B679-CC34413D7B47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5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497" y="6128908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5250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286" y="363537"/>
            <a:ext cx="3632200" cy="1325563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610E-FBAF-4154-84FE-697E72CBD526}" type="datetime1">
              <a:rPr lang="hu-HU" smtClean="0"/>
              <a:t>2021.09.06.</a:t>
            </a:fld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B4C220-B40E-44B8-B679-CC34413D7B47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5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497" y="6128908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92112" y="363537"/>
            <a:ext cx="3189287" cy="5369605"/>
          </a:xfrm>
          <a:solidFill>
            <a:srgbClr val="BFBFBF"/>
          </a:solidFill>
        </p:spPr>
        <p:txBody>
          <a:bodyPr/>
          <a:lstStyle/>
          <a:p>
            <a:endParaRPr lang="hu-HU"/>
          </a:p>
        </p:txBody>
      </p:sp>
      <p:sp>
        <p:nvSpPr>
          <p:cNvPr id="8" name="Oval 7"/>
          <p:cNvSpPr/>
          <p:nvPr userDrawn="1"/>
        </p:nvSpPr>
        <p:spPr>
          <a:xfrm>
            <a:off x="4499429" y="3172732"/>
            <a:ext cx="217714" cy="217714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Straight Connector 9"/>
          <p:cNvCxnSpPr>
            <a:stCxn id="8" idx="6"/>
          </p:cNvCxnSpPr>
          <p:nvPr userDrawn="1"/>
        </p:nvCxnSpPr>
        <p:spPr>
          <a:xfrm>
            <a:off x="4717143" y="3281589"/>
            <a:ext cx="74748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8454571" y="3172732"/>
            <a:ext cx="217714" cy="217714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7619999" y="2354259"/>
            <a:ext cx="1886857" cy="654506"/>
          </a:xfrm>
          <a:solidFill>
            <a:srgbClr val="BFBFBF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endParaRPr lang="hu-HU" dirty="0"/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4"/>
          </p:nvPr>
        </p:nvSpPr>
        <p:spPr>
          <a:xfrm>
            <a:off x="6883002" y="3648981"/>
            <a:ext cx="3360850" cy="11658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865049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286" y="363537"/>
            <a:ext cx="3632200" cy="1325563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610E-FBAF-4154-84FE-697E72CBD526}" type="datetime1">
              <a:rPr lang="hu-HU" smtClean="0"/>
              <a:t>2021.09.06.</a:t>
            </a:fld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B4C220-B40E-44B8-B679-CC34413D7B47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5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497" y="6128908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3281589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5961940" y="3172732"/>
            <a:ext cx="217714" cy="217714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5152571" y="2272213"/>
            <a:ext cx="1886857" cy="654506"/>
          </a:xfrm>
          <a:solidFill>
            <a:srgbClr val="BFBFBF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endParaRPr lang="hu-HU" dirty="0"/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4"/>
          </p:nvPr>
        </p:nvSpPr>
        <p:spPr>
          <a:xfrm>
            <a:off x="4499229" y="3650566"/>
            <a:ext cx="3360850" cy="11658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endParaRPr lang="hu-HU" dirty="0"/>
          </a:p>
        </p:txBody>
      </p:sp>
      <p:sp>
        <p:nvSpPr>
          <p:cNvPr id="8" name="Oval 7"/>
          <p:cNvSpPr/>
          <p:nvPr userDrawn="1"/>
        </p:nvSpPr>
        <p:spPr>
          <a:xfrm>
            <a:off x="1680029" y="3172732"/>
            <a:ext cx="217714" cy="217714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Oval 13"/>
          <p:cNvSpPr/>
          <p:nvPr userDrawn="1"/>
        </p:nvSpPr>
        <p:spPr>
          <a:xfrm>
            <a:off x="10243852" y="3172732"/>
            <a:ext cx="217714" cy="217714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5"/>
          </p:nvPr>
        </p:nvSpPr>
        <p:spPr>
          <a:xfrm>
            <a:off x="845457" y="3650566"/>
            <a:ext cx="1886857" cy="654506"/>
          </a:xfrm>
          <a:solidFill>
            <a:srgbClr val="BFBFBF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endParaRPr lang="hu-HU" dirty="0"/>
          </a:p>
        </p:txBody>
      </p:sp>
      <p:sp>
        <p:nvSpPr>
          <p:cNvPr id="19" name="Content Placeholder 16"/>
          <p:cNvSpPr>
            <a:spLocks noGrp="1"/>
          </p:cNvSpPr>
          <p:nvPr>
            <p:ph sz="quarter" idx="16"/>
          </p:nvPr>
        </p:nvSpPr>
        <p:spPr>
          <a:xfrm>
            <a:off x="108460" y="1760919"/>
            <a:ext cx="3360850" cy="11658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endParaRPr lang="hu-HU" dirty="0"/>
          </a:p>
        </p:txBody>
      </p:sp>
      <p:sp>
        <p:nvSpPr>
          <p:cNvPr id="20" name="Content Placeholder 16"/>
          <p:cNvSpPr>
            <a:spLocks noGrp="1"/>
          </p:cNvSpPr>
          <p:nvPr>
            <p:ph sz="quarter" idx="17"/>
          </p:nvPr>
        </p:nvSpPr>
        <p:spPr>
          <a:xfrm>
            <a:off x="9409280" y="3650566"/>
            <a:ext cx="1886857" cy="654506"/>
          </a:xfrm>
          <a:solidFill>
            <a:srgbClr val="BFBFBF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endParaRPr lang="hu-HU" dirty="0"/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8"/>
          </p:nvPr>
        </p:nvSpPr>
        <p:spPr>
          <a:xfrm>
            <a:off x="8610600" y="1760919"/>
            <a:ext cx="3360850" cy="11658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62767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286" y="363537"/>
            <a:ext cx="3632200" cy="1325563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610E-FBAF-4154-84FE-697E72CBD526}" type="datetime1">
              <a:rPr lang="hu-HU" smtClean="0"/>
              <a:t>2021.09.06.</a:t>
            </a:fld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B4C220-B40E-44B8-B679-CC34413D7B47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5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497" y="6128908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>
            <a:endCxn id="15" idx="2"/>
          </p:cNvCxnSpPr>
          <p:nvPr userDrawn="1"/>
        </p:nvCxnSpPr>
        <p:spPr>
          <a:xfrm>
            <a:off x="0" y="3281589"/>
            <a:ext cx="796114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7961145" y="3103986"/>
            <a:ext cx="355206" cy="355206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7195319" y="2272213"/>
            <a:ext cx="1886857" cy="654506"/>
          </a:xfrm>
          <a:solidFill>
            <a:srgbClr val="BFBFBF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endParaRPr lang="hu-HU" dirty="0"/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4"/>
          </p:nvPr>
        </p:nvSpPr>
        <p:spPr>
          <a:xfrm>
            <a:off x="6458322" y="3650566"/>
            <a:ext cx="3360850" cy="11658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endParaRPr lang="hu-HU" dirty="0"/>
          </a:p>
        </p:txBody>
      </p:sp>
      <p:sp>
        <p:nvSpPr>
          <p:cNvPr id="8" name="Oval 7"/>
          <p:cNvSpPr/>
          <p:nvPr userDrawn="1"/>
        </p:nvSpPr>
        <p:spPr>
          <a:xfrm>
            <a:off x="2732314" y="3172732"/>
            <a:ext cx="217714" cy="217714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5"/>
          </p:nvPr>
        </p:nvSpPr>
        <p:spPr>
          <a:xfrm>
            <a:off x="1897742" y="3650566"/>
            <a:ext cx="1886857" cy="654506"/>
          </a:xfrm>
          <a:solidFill>
            <a:srgbClr val="BFBFBF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endParaRPr lang="hu-HU" dirty="0"/>
          </a:p>
        </p:txBody>
      </p:sp>
      <p:sp>
        <p:nvSpPr>
          <p:cNvPr id="19" name="Content Placeholder 16"/>
          <p:cNvSpPr>
            <a:spLocks noGrp="1"/>
          </p:cNvSpPr>
          <p:nvPr>
            <p:ph sz="quarter" idx="16"/>
          </p:nvPr>
        </p:nvSpPr>
        <p:spPr>
          <a:xfrm>
            <a:off x="1160746" y="1760919"/>
            <a:ext cx="3360850" cy="11658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14088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4F7F-FC8B-4D29-B5EF-BB4976C051EF}" type="datetime1">
              <a:rPr lang="hu-HU" smtClean="0"/>
              <a:t>2021.09.06.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666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10600" y="6099060"/>
            <a:ext cx="2743200" cy="666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00">
                <a:solidFill>
                  <a:schemeClr val="bg2"/>
                </a:solidFill>
                <a:latin typeface="Gill Sans MT" panose="020B0502020104020203" pitchFamily="34" charset="-18"/>
              </a:defRPr>
            </a:lvl1pPr>
          </a:lstStyle>
          <a:p>
            <a:fld id="{09B4C220-B40E-44B8-B679-CC34413D7B4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1108929" y="4701310"/>
            <a:ext cx="9974141" cy="1069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500" dirty="0">
              <a:solidFill>
                <a:prstClr val="black"/>
              </a:solidFill>
              <a:latin typeface="Gidole" panose="02000503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hu-HU" sz="2500" b="0" dirty="0">
                <a:solidFill>
                  <a:prstClr val="black"/>
                </a:solidFill>
                <a:latin typeface="Gidole" panose="02000503000000000000" pitchFamily="50" charset="0"/>
              </a:rPr>
              <a:t>Nemzeti Kutatási, Fejlesztési és Innovációs Hivatal</a:t>
            </a:r>
          </a:p>
          <a:p>
            <a:pPr>
              <a:lnSpc>
                <a:spcPct val="100000"/>
              </a:lnSpc>
            </a:pPr>
            <a:r>
              <a:rPr lang="hu-HU" sz="2500" b="0" dirty="0" err="1">
                <a:solidFill>
                  <a:prstClr val="black"/>
                </a:solidFill>
                <a:latin typeface="Gidole" panose="02000503000000000000" pitchFamily="50" charset="0"/>
                <a:hlinkClick r:id="rId2"/>
              </a:rPr>
              <a:t>www.nkfih.gov.hu</a:t>
            </a:r>
            <a:endParaRPr lang="hu-HU" sz="2500" b="0" dirty="0">
              <a:solidFill>
                <a:prstClr val="black"/>
              </a:solidFill>
              <a:latin typeface="Gidole" panose="02000503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hu-HU" sz="2500" b="0" dirty="0">
                <a:solidFill>
                  <a:prstClr val="black"/>
                </a:solidFill>
                <a:latin typeface="Gidole" panose="02000503000000000000" pitchFamily="50" charset="0"/>
                <a:hlinkClick r:id="rId3"/>
              </a:rPr>
              <a:t>http://www.h2020.gov.hu/</a:t>
            </a:r>
            <a:r>
              <a:rPr lang="hu-HU" sz="2500" b="0" dirty="0">
                <a:solidFill>
                  <a:prstClr val="black"/>
                </a:solidFill>
                <a:latin typeface="Gidole" panose="02000503000000000000" pitchFamily="50" charset="0"/>
              </a:rPr>
              <a:t>  </a:t>
            </a:r>
            <a:br>
              <a:rPr lang="hu-HU" sz="2500" b="0" dirty="0">
                <a:solidFill>
                  <a:prstClr val="black"/>
                </a:solidFill>
                <a:latin typeface="Gidole" panose="02000503000000000000" pitchFamily="50" charset="0"/>
              </a:rPr>
            </a:br>
            <a:r>
              <a:rPr lang="hu-HU" sz="2500" b="0" dirty="0">
                <a:solidFill>
                  <a:prstClr val="black"/>
                </a:solidFill>
                <a:latin typeface="Gidole" panose="02000503000000000000" pitchFamily="50" charset="0"/>
              </a:rPr>
              <a:t> </a:t>
            </a:r>
            <a:endParaRPr lang="en-US" sz="2500" b="0" dirty="0">
              <a:solidFill>
                <a:prstClr val="black"/>
              </a:solidFill>
              <a:latin typeface="Gidole" panose="02000503000000000000" pitchFamily="50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587500" y="3223022"/>
            <a:ext cx="3086100" cy="9144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05700" y="3223022"/>
            <a:ext cx="3086100" cy="9144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hu-H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1569033"/>
            <a:ext cx="10515600" cy="13255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pic>
        <p:nvPicPr>
          <p:cNvPr id="11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497" y="6128908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30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 - cím; jobb - kép/szöveg">
    <p:bg>
      <p:bgPr>
        <a:solidFill>
          <a:srgbClr val="FC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2075" y="3319236"/>
            <a:ext cx="6877050" cy="210541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idole" panose="02000503000000000000" pitchFamily="50" charset="0"/>
              </a:defRPr>
            </a:lvl1pPr>
            <a:lvl2pPr>
              <a:defRPr sz="2000">
                <a:solidFill>
                  <a:srgbClr val="2F7579"/>
                </a:solidFill>
                <a:latin typeface="Gidole" panose="02000503000000000000" pitchFamily="50" charset="0"/>
              </a:defRPr>
            </a:lvl2pPr>
            <a:lvl3pPr>
              <a:defRPr sz="2000">
                <a:solidFill>
                  <a:srgbClr val="2F7579"/>
                </a:solidFill>
                <a:latin typeface="Gidole" panose="02000503000000000000" pitchFamily="50" charset="0"/>
              </a:defRPr>
            </a:lvl3pPr>
            <a:lvl4pPr>
              <a:defRPr sz="2000">
                <a:solidFill>
                  <a:srgbClr val="2F7579"/>
                </a:solidFill>
                <a:latin typeface="Gidole" panose="02000503000000000000" pitchFamily="50" charset="0"/>
              </a:defRPr>
            </a:lvl4pPr>
            <a:lvl5pPr>
              <a:defRPr sz="2000">
                <a:solidFill>
                  <a:srgbClr val="2F7579"/>
                </a:solidFill>
                <a:latin typeface="Gidole" panose="02000503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EE4B-3534-424E-A652-7DEC606E598D}" type="datetime1">
              <a:rPr lang="hu-HU" smtClean="0"/>
              <a:t>2021.09.06.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666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10600" y="6099060"/>
            <a:ext cx="2743200" cy="666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0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09B4C220-B40E-44B8-B679-CC34413D7B4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19100" y="1366610"/>
            <a:ext cx="3657600" cy="1325563"/>
          </a:xfrm>
        </p:spPr>
        <p:txBody>
          <a:bodyPr>
            <a:noAutofit/>
          </a:bodyPr>
          <a:lstStyle>
            <a:lvl1pPr>
              <a:defRPr sz="3200" spc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153025" y="798513"/>
            <a:ext cx="7038975" cy="210502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hu-HU" dirty="0"/>
          </a:p>
        </p:txBody>
      </p:sp>
      <p:pic>
        <p:nvPicPr>
          <p:cNvPr id="10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497" y="6128908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3066143"/>
            <a:ext cx="44958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4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 - cím/szöveg; jobb - kép">
    <p:bg>
      <p:bgPr>
        <a:solidFill>
          <a:srgbClr val="FC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7300685" y="0"/>
            <a:ext cx="3556227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3546019"/>
            <a:ext cx="4922157" cy="2245181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idole" panose="02000503000000000000" pitchFamily="50" charset="0"/>
              </a:defRPr>
            </a:lvl1pPr>
            <a:lvl2pPr>
              <a:defRPr sz="2000">
                <a:solidFill>
                  <a:srgbClr val="2F7579"/>
                </a:solidFill>
                <a:latin typeface="Gidole" panose="02000503000000000000" pitchFamily="50" charset="0"/>
              </a:defRPr>
            </a:lvl2pPr>
            <a:lvl3pPr>
              <a:defRPr sz="2000">
                <a:solidFill>
                  <a:srgbClr val="2F7579"/>
                </a:solidFill>
                <a:latin typeface="Gidole" panose="02000503000000000000" pitchFamily="50" charset="0"/>
              </a:defRPr>
            </a:lvl3pPr>
            <a:lvl4pPr>
              <a:defRPr sz="2000">
                <a:solidFill>
                  <a:srgbClr val="2F7579"/>
                </a:solidFill>
                <a:latin typeface="Gidole" panose="02000503000000000000" pitchFamily="50" charset="0"/>
              </a:defRPr>
            </a:lvl4pPr>
            <a:lvl5pPr>
              <a:defRPr sz="2000">
                <a:solidFill>
                  <a:srgbClr val="2F7579"/>
                </a:solidFill>
                <a:latin typeface="Gidole" panose="02000503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44A1-FBCF-42F4-BF29-F07B00A46AC6}" type="datetime1">
              <a:rPr lang="hu-HU" smtClean="0"/>
              <a:t>2021.09.06.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666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-837192" y="6099060"/>
            <a:ext cx="2743200" cy="666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0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09B4C220-B40E-44B8-B679-CC34413D7B4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19099" y="1366610"/>
            <a:ext cx="4922157" cy="1325563"/>
          </a:xfrm>
        </p:spPr>
        <p:txBody>
          <a:bodyPr>
            <a:noAutofit/>
          </a:bodyPr>
          <a:lstStyle>
            <a:lvl1pPr>
              <a:defRPr sz="3200" spc="0">
                <a:solidFill>
                  <a:srgbClr val="3C3C3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pic>
        <p:nvPicPr>
          <p:cNvPr id="11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89" y="6124850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0" y="3066143"/>
            <a:ext cx="44958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9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 - cím; jobb - szöveg II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2075" y="2205195"/>
            <a:ext cx="6877050" cy="3219451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idole" panose="02000503000000000000" pitchFamily="50" charset="0"/>
              </a:defRPr>
            </a:lvl1pPr>
            <a:lvl2pPr>
              <a:defRPr sz="2000">
                <a:solidFill>
                  <a:srgbClr val="2F7579"/>
                </a:solidFill>
                <a:latin typeface="Gidole" panose="02000503000000000000" pitchFamily="50" charset="0"/>
              </a:defRPr>
            </a:lvl2pPr>
            <a:lvl3pPr>
              <a:defRPr sz="2000">
                <a:solidFill>
                  <a:srgbClr val="2F7579"/>
                </a:solidFill>
                <a:latin typeface="Gidole" panose="02000503000000000000" pitchFamily="50" charset="0"/>
              </a:defRPr>
            </a:lvl3pPr>
            <a:lvl4pPr>
              <a:defRPr sz="2000">
                <a:solidFill>
                  <a:srgbClr val="2F7579"/>
                </a:solidFill>
                <a:latin typeface="Gidole" panose="02000503000000000000" pitchFamily="50" charset="0"/>
              </a:defRPr>
            </a:lvl4pPr>
            <a:lvl5pPr>
              <a:defRPr sz="2000">
                <a:solidFill>
                  <a:srgbClr val="2F7579"/>
                </a:solidFill>
                <a:latin typeface="Gidole" panose="02000503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A2E3-41A8-49C5-ADCA-4BB0C46376EE}" type="datetime1">
              <a:rPr lang="hu-HU" smtClean="0"/>
              <a:t>2021.09.06.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666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10600" y="6099060"/>
            <a:ext cx="2743200" cy="666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0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09B4C220-B40E-44B8-B679-CC34413D7B47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4833938" y="2"/>
            <a:ext cx="0" cy="319314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419100" y="1366610"/>
            <a:ext cx="3657600" cy="1325563"/>
          </a:xfrm>
        </p:spPr>
        <p:txBody>
          <a:bodyPr>
            <a:noAutofit/>
          </a:bodyPr>
          <a:lstStyle>
            <a:lvl1pPr>
              <a:defRPr sz="3200" spc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pic>
        <p:nvPicPr>
          <p:cNvPr id="12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497" y="6128908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93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l - cím/szöveg; jobb - nagy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3120174"/>
            <a:ext cx="3619500" cy="246782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idole" panose="02000503000000000000" pitchFamily="50" charset="0"/>
              </a:defRPr>
            </a:lvl1pPr>
            <a:lvl2pPr>
              <a:defRPr sz="2000">
                <a:solidFill>
                  <a:srgbClr val="2F7579"/>
                </a:solidFill>
                <a:latin typeface="Gidole" panose="02000503000000000000" pitchFamily="50" charset="0"/>
              </a:defRPr>
            </a:lvl2pPr>
            <a:lvl3pPr>
              <a:defRPr sz="2000">
                <a:solidFill>
                  <a:srgbClr val="2F7579"/>
                </a:solidFill>
                <a:latin typeface="Gidole" panose="02000503000000000000" pitchFamily="50" charset="0"/>
              </a:defRPr>
            </a:lvl3pPr>
            <a:lvl4pPr>
              <a:defRPr sz="2000">
                <a:solidFill>
                  <a:srgbClr val="2F7579"/>
                </a:solidFill>
                <a:latin typeface="Gidole" panose="02000503000000000000" pitchFamily="50" charset="0"/>
              </a:defRPr>
            </a:lvl4pPr>
            <a:lvl5pPr>
              <a:defRPr sz="2000">
                <a:solidFill>
                  <a:srgbClr val="2F7579"/>
                </a:solidFill>
                <a:latin typeface="Gidole" panose="02000503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4D7C-EAFF-4554-BCA4-4627A8788307}" type="datetime1">
              <a:rPr lang="hu-HU" smtClean="0"/>
              <a:t>2021.09.06.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666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10600" y="6099060"/>
            <a:ext cx="2743200" cy="666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0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09B4C220-B40E-44B8-B679-CC34413D7B4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419100" y="1596572"/>
            <a:ext cx="3657600" cy="1325563"/>
          </a:xfrm>
        </p:spPr>
        <p:txBody>
          <a:bodyPr>
            <a:noAutofit/>
          </a:bodyPr>
          <a:lstStyle>
            <a:lvl1pPr>
              <a:defRPr sz="3200" spc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383088" y="290513"/>
            <a:ext cx="7475537" cy="5675312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hu-HU" dirty="0"/>
          </a:p>
        </p:txBody>
      </p:sp>
      <p:pic>
        <p:nvPicPr>
          <p:cNvPr id="10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497" y="6128908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75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 - cím/kép; jobb -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2075" y="2205195"/>
            <a:ext cx="6877050" cy="3219451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idole" panose="02000503000000000000" pitchFamily="50" charset="0"/>
              </a:defRPr>
            </a:lvl1pPr>
            <a:lvl2pPr>
              <a:defRPr sz="2000">
                <a:solidFill>
                  <a:srgbClr val="2F7579"/>
                </a:solidFill>
                <a:latin typeface="Gidole" panose="02000503000000000000" pitchFamily="50" charset="0"/>
              </a:defRPr>
            </a:lvl2pPr>
            <a:lvl3pPr>
              <a:defRPr sz="2000">
                <a:solidFill>
                  <a:srgbClr val="2F7579"/>
                </a:solidFill>
                <a:latin typeface="Gidole" panose="02000503000000000000" pitchFamily="50" charset="0"/>
              </a:defRPr>
            </a:lvl3pPr>
            <a:lvl4pPr>
              <a:defRPr sz="2000">
                <a:solidFill>
                  <a:srgbClr val="2F7579"/>
                </a:solidFill>
                <a:latin typeface="Gidole" panose="02000503000000000000" pitchFamily="50" charset="0"/>
              </a:defRPr>
            </a:lvl4pPr>
            <a:lvl5pPr>
              <a:defRPr sz="2000">
                <a:solidFill>
                  <a:srgbClr val="2F7579"/>
                </a:solidFill>
                <a:latin typeface="Gidole" panose="02000503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D34F-49A0-434A-911D-12542300E33E}" type="datetime1">
              <a:rPr lang="hu-HU" smtClean="0"/>
              <a:t>2021.09.06.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666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10600" y="6099060"/>
            <a:ext cx="2743200" cy="666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0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09B4C220-B40E-44B8-B679-CC34413D7B47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4833938" y="2"/>
            <a:ext cx="0" cy="3193141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419100" y="1366610"/>
            <a:ext cx="3657600" cy="1325563"/>
          </a:xfrm>
        </p:spPr>
        <p:txBody>
          <a:bodyPr>
            <a:noAutofit/>
          </a:bodyPr>
          <a:lstStyle>
            <a:lvl1pPr>
              <a:defRPr sz="3200" spc="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3534182"/>
            <a:ext cx="4731656" cy="2231503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endParaRPr lang="hu-HU" dirty="0"/>
          </a:p>
        </p:txBody>
      </p:sp>
      <p:pic>
        <p:nvPicPr>
          <p:cNvPr id="10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497" y="6128908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57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özép- cím/szöveg">
    <p:bg>
      <p:bgPr>
        <a:solidFill>
          <a:srgbClr val="FC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61465"/>
            <a:ext cx="12192000" cy="13080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hu-HU" dirty="0"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3365" y="3178628"/>
            <a:ext cx="7705272" cy="2670629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idole" panose="02000503000000000000" pitchFamily="50" charset="0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81C0-EAA1-48D8-A210-81F38A446136}" type="datetime1">
              <a:rPr lang="hu-HU" smtClean="0"/>
              <a:t>2021.09.06.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666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10600" y="6099060"/>
            <a:ext cx="2743200" cy="666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0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09B4C220-B40E-44B8-B679-CC34413D7B4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1561465"/>
            <a:ext cx="10515600" cy="1325563"/>
          </a:xfrm>
        </p:spPr>
        <p:txBody>
          <a:bodyPr>
            <a:no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pic>
        <p:nvPicPr>
          <p:cNvPr id="9" name="Picture 2" descr="Nemzeti Kutatási, Fejlesztési és Innovációs Hivatal | Hazai részvétel a  Horizont 2020-ban, az Európai Unió kutatási és innovációs keretprogramjába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497" y="6128908"/>
            <a:ext cx="640620" cy="6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82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1981200" y="-2049787"/>
            <a:ext cx="15373350" cy="10494226"/>
            <a:chOff x="1162049" y="95872"/>
            <a:chExt cx="10076304" cy="687833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162049" y="254949"/>
              <a:ext cx="734832" cy="2191136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234473" y="1076485"/>
              <a:ext cx="126675" cy="1451202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162049" y="254949"/>
              <a:ext cx="1072424" cy="821536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62049" y="254949"/>
              <a:ext cx="1352829" cy="821536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34473" y="1076485"/>
              <a:ext cx="280404" cy="0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14878" y="1076485"/>
              <a:ext cx="46117" cy="110317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514878" y="623902"/>
              <a:ext cx="172178" cy="45258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162049" y="254949"/>
              <a:ext cx="1525007" cy="36895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687056" y="482470"/>
              <a:ext cx="141433" cy="14143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828488" y="482470"/>
              <a:ext cx="2255977" cy="1540335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828488" y="482470"/>
              <a:ext cx="92238" cy="594014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687056" y="623902"/>
              <a:ext cx="233670" cy="45258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920727" y="1076485"/>
              <a:ext cx="451351" cy="155616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687056" y="1076485"/>
              <a:ext cx="233670" cy="260727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631713" y="1076485"/>
              <a:ext cx="289013" cy="100847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2631713" y="1177333"/>
              <a:ext cx="55342" cy="159878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631713" y="623902"/>
              <a:ext cx="55342" cy="55343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514878" y="1076485"/>
              <a:ext cx="116836" cy="100847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2687056" y="1337213"/>
              <a:ext cx="685023" cy="1295435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2560994" y="1337211"/>
              <a:ext cx="126059" cy="842444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1906105" y="1076485"/>
              <a:ext cx="322832" cy="1369600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377272" y="2527686"/>
              <a:ext cx="983875" cy="1084737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1896881" y="2446084"/>
              <a:ext cx="456580" cy="8160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374675" y="2527685"/>
              <a:ext cx="921154" cy="400125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377272" y="2927810"/>
              <a:ext cx="1918557" cy="68461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234473" y="1076483"/>
              <a:ext cx="326521" cy="110317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566530" y="2176161"/>
              <a:ext cx="729300" cy="751647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358995" y="2176160"/>
              <a:ext cx="207534" cy="351524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566530" y="2176160"/>
              <a:ext cx="805549" cy="456078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295829" y="2632238"/>
              <a:ext cx="76249" cy="29557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372078" y="2308788"/>
              <a:ext cx="477181" cy="323450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295829" y="2308379"/>
              <a:ext cx="553430" cy="619430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3849259" y="2307970"/>
              <a:ext cx="1" cy="185173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3295828" y="2926991"/>
              <a:ext cx="553431" cy="1232712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146403" y="2927401"/>
              <a:ext cx="149428" cy="1060126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3146402" y="3864133"/>
              <a:ext cx="309307" cy="123394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3455709" y="3864133"/>
              <a:ext cx="393549" cy="29557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146402" y="3987526"/>
              <a:ext cx="702856" cy="172177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2776219" y="2926993"/>
              <a:ext cx="519610" cy="463804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377271" y="3380391"/>
              <a:ext cx="1407559" cy="242179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784830" y="3390797"/>
              <a:ext cx="196775" cy="18637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3073227" y="2916408"/>
              <a:ext cx="222600" cy="49719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784827" y="3380391"/>
              <a:ext cx="282252" cy="33209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981602" y="3408396"/>
              <a:ext cx="85477" cy="16877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5084465" y="95872"/>
              <a:ext cx="1286892" cy="1919626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5303250" y="1446799"/>
              <a:ext cx="1072088" cy="986236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371356" y="95872"/>
              <a:ext cx="3982" cy="1350925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371356" y="95873"/>
              <a:ext cx="175158" cy="1573018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375337" y="1446799"/>
              <a:ext cx="171176" cy="222092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5700905" y="1668890"/>
              <a:ext cx="845610" cy="709972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6546514" y="1528979"/>
              <a:ext cx="463573" cy="139912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371356" y="95873"/>
              <a:ext cx="638731" cy="1433106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7010088" y="1528981"/>
              <a:ext cx="198361" cy="2568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6377730" y="1554662"/>
              <a:ext cx="830719" cy="192258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6794269" y="1554662"/>
              <a:ext cx="414179" cy="435680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6794269" y="1528979"/>
              <a:ext cx="215819" cy="46136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5837251" y="1990342"/>
              <a:ext cx="957019" cy="1307470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 flipV="1">
              <a:off x="6445113" y="1964428"/>
              <a:ext cx="349156" cy="25914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6537962" y="1822994"/>
              <a:ext cx="256309" cy="167349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6445115" y="1822995"/>
              <a:ext cx="92846" cy="14143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6537962" y="1528979"/>
              <a:ext cx="472126" cy="294016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6537962" y="1668891"/>
              <a:ext cx="8553" cy="15410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5837250" y="1964429"/>
              <a:ext cx="607863" cy="133338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5700905" y="1964427"/>
              <a:ext cx="744209" cy="414436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5090096" y="1442414"/>
              <a:ext cx="1281863" cy="58039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 flipV="1">
              <a:off x="3843471" y="2315950"/>
              <a:ext cx="1459779" cy="117084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 flipV="1">
              <a:off x="5084465" y="2015498"/>
              <a:ext cx="214092" cy="411448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311510" y="2443747"/>
              <a:ext cx="245412" cy="973857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843471" y="2315952"/>
              <a:ext cx="1713451" cy="1101652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5700905" y="1446796"/>
              <a:ext cx="674435" cy="932066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5556922" y="2381114"/>
              <a:ext cx="150130" cy="103649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5301938" y="2381114"/>
              <a:ext cx="405116" cy="50214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5707053" y="2381112"/>
              <a:ext cx="130522" cy="916449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5556923" y="3297561"/>
              <a:ext cx="280652" cy="12004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5837576" y="3297561"/>
              <a:ext cx="547489" cy="180496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5556922" y="3417603"/>
              <a:ext cx="828467" cy="60204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4919054" y="4131544"/>
              <a:ext cx="671996" cy="476425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4919053" y="3417103"/>
              <a:ext cx="638516" cy="1190867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4626359" y="3417356"/>
              <a:ext cx="930888" cy="528814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626358" y="3946169"/>
              <a:ext cx="286554" cy="169658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 flipV="1">
              <a:off x="4912912" y="4115825"/>
              <a:ext cx="6143" cy="492144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4626359" y="3946169"/>
              <a:ext cx="292695" cy="66180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4873012" y="3288686"/>
              <a:ext cx="684556" cy="128419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3835432" y="2322146"/>
              <a:ext cx="1051078" cy="967007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4435182" y="3295506"/>
              <a:ext cx="443089" cy="25377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4999235" y="3410641"/>
              <a:ext cx="566716" cy="7334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4886510" y="3289150"/>
              <a:ext cx="105747" cy="192038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4429039" y="3479837"/>
              <a:ext cx="566543" cy="292246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9372592">
              <a:off x="10092803" y="2100302"/>
              <a:ext cx="734832" cy="2191136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9372592">
              <a:off x="9511665" y="2367011"/>
              <a:ext cx="126675" cy="1451202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9372592">
              <a:off x="10045792" y="3479804"/>
              <a:ext cx="1072424" cy="821536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9372592">
              <a:off x="9777301" y="3536360"/>
              <a:ext cx="1352829" cy="821536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9372592">
              <a:off x="9657165" y="3787565"/>
              <a:ext cx="280404" cy="0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9372592">
              <a:off x="9402418" y="2797120"/>
              <a:ext cx="46117" cy="110317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9372592" flipV="1">
              <a:off x="9595499" y="3859620"/>
              <a:ext cx="172178" cy="45258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9372592">
              <a:off x="9703721" y="4004442"/>
              <a:ext cx="1525007" cy="36895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9372592" flipV="1">
              <a:off x="9587198" y="4350219"/>
              <a:ext cx="141433" cy="14143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9372592">
              <a:off x="9054438" y="4039650"/>
              <a:ext cx="467341" cy="594014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9372592">
              <a:off x="9413606" y="3963995"/>
              <a:ext cx="92238" cy="594014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9372592">
              <a:off x="9379071" y="3941476"/>
              <a:ext cx="233670" cy="45258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9372592">
              <a:off x="8551670" y="2608821"/>
              <a:ext cx="451351" cy="155616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9372592" flipH="1">
              <a:off x="9235200" y="3711055"/>
              <a:ext cx="233670" cy="260727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9372592" flipH="1">
              <a:off x="9265096" y="3852981"/>
              <a:ext cx="289013" cy="100847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9372592" flipH="1" flipV="1">
              <a:off x="9436252" y="3657047"/>
              <a:ext cx="55342" cy="159878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9372592" flipH="1">
              <a:off x="9580121" y="3786621"/>
              <a:ext cx="55342" cy="55343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9372592">
              <a:off x="9536867" y="3771123"/>
              <a:ext cx="116836" cy="100847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9372592" flipH="1" flipV="1">
              <a:off x="8489156" y="2572769"/>
              <a:ext cx="685023" cy="1295435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9372592" flipV="1">
              <a:off x="9231087" y="2842924"/>
              <a:ext cx="126059" cy="842444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9372592" flipH="1">
              <a:off x="9640766" y="2352251"/>
              <a:ext cx="322832" cy="1369600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9372592" flipH="1">
              <a:off x="8963763" y="1217123"/>
              <a:ext cx="983875" cy="1084737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9372592" flipH="1" flipV="1">
              <a:off x="9228442" y="2355560"/>
              <a:ext cx="456580" cy="8160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9372592">
              <a:off x="8249250" y="2262340"/>
              <a:ext cx="921154" cy="400125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8207683" y="1080569"/>
              <a:ext cx="1473905" cy="138456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9372592">
              <a:off x="9390504" y="2740562"/>
              <a:ext cx="326521" cy="110317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9372592">
              <a:off x="8328301" y="2286102"/>
              <a:ext cx="729300" cy="751647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9372592" flipH="1">
              <a:off x="9098502" y="2480273"/>
              <a:ext cx="207534" cy="351524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9372592">
              <a:off x="8314906" y="2584494"/>
              <a:ext cx="805549" cy="456078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9372592" flipH="1">
              <a:off x="8194289" y="2467953"/>
              <a:ext cx="76249" cy="29557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9372592" flipH="1">
              <a:off x="7865473" y="2848848"/>
              <a:ext cx="477181" cy="323450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9372592" flipH="1">
              <a:off x="7802701" y="2550438"/>
              <a:ext cx="553430" cy="619430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9372592" flipV="1">
              <a:off x="7577830" y="1482487"/>
              <a:ext cx="1" cy="185173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9372592" flipH="1" flipV="1">
              <a:off x="7429465" y="1397163"/>
              <a:ext cx="553431" cy="1232712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9372592" flipV="1">
              <a:off x="7987677" y="1420281"/>
              <a:ext cx="149428" cy="1060126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9372592" flipV="1">
              <a:off x="7645658" y="1492324"/>
              <a:ext cx="309307" cy="123394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9372592" flipH="1" flipV="1">
              <a:off x="7247244" y="1469224"/>
              <a:ext cx="393549" cy="29557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9372592">
              <a:off x="7209215" y="1412082"/>
              <a:ext cx="702856" cy="172177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9372592" flipV="1">
              <a:off x="8092390" y="1916976"/>
              <a:ext cx="519610" cy="463804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>
              <a:off x="8492698" y="1073143"/>
              <a:ext cx="1188890" cy="771732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9372592">
              <a:off x="8262494" y="1696588"/>
              <a:ext cx="196775" cy="18637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9372592" flipV="1">
              <a:off x="8102547" y="1954597"/>
              <a:ext cx="222600" cy="49719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rot="9372592">
              <a:off x="8215740" y="1870003"/>
              <a:ext cx="282252" cy="33209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9372592" flipV="1">
              <a:off x="8185461" y="1754265"/>
              <a:ext cx="85477" cy="16877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6944215">
              <a:off x="4760100" y="4016352"/>
              <a:ext cx="734832" cy="2191135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6944215">
              <a:off x="4323761" y="4882353"/>
              <a:ext cx="126675" cy="1451202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6944215">
              <a:off x="5134872" y="5150570"/>
              <a:ext cx="1072424" cy="821536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6944215">
              <a:off x="4933788" y="5276864"/>
              <a:ext cx="1352829" cy="821536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6944215">
              <a:off x="4867137" y="5992278"/>
              <a:ext cx="280404" cy="0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6944215">
              <a:off x="4416520" y="5348237"/>
              <a:ext cx="46117" cy="110317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6944215" flipV="1">
              <a:off x="5026829" y="6068095"/>
              <a:ext cx="172178" cy="45258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6944215">
              <a:off x="5014158" y="5678968"/>
              <a:ext cx="1525007" cy="36895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6944215" flipV="1">
              <a:off x="5241653" y="6493892"/>
              <a:ext cx="141433" cy="14143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6944215">
              <a:off x="4742680" y="6443527"/>
              <a:ext cx="467341" cy="594014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6944215">
              <a:off x="5011673" y="6274581"/>
              <a:ext cx="92238" cy="594014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6944215">
              <a:off x="4907964" y="6250888"/>
              <a:ext cx="233670" cy="45258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6944215">
              <a:off x="3745655" y="5571493"/>
              <a:ext cx="451351" cy="155616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6944215" flipH="1">
              <a:off x="4586690" y="6191941"/>
              <a:ext cx="233670" cy="260727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6944215" flipH="1">
              <a:off x="4643045" y="6281669"/>
              <a:ext cx="289013" cy="100847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6944215" flipH="1" flipV="1">
              <a:off x="4693183" y="6090299"/>
              <a:ext cx="55342" cy="159878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6944215" flipH="1">
              <a:off x="5014457" y="6048396"/>
              <a:ext cx="55342" cy="55343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6944215">
              <a:off x="4817252" y="6098875"/>
              <a:ext cx="116836" cy="100847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6944215" flipH="1" flipV="1">
              <a:off x="3562122" y="5540003"/>
              <a:ext cx="685023" cy="1295435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6944215" flipV="1">
              <a:off x="4221735" y="5499540"/>
              <a:ext cx="126059" cy="842444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6944215" flipH="1">
              <a:off x="4362435" y="4733428"/>
              <a:ext cx="322832" cy="1369600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6944215" flipH="1">
              <a:off x="2939092" y="4128901"/>
              <a:ext cx="983875" cy="1084737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6944215" flipH="1" flipV="1">
              <a:off x="3616910" y="5114274"/>
              <a:ext cx="456580" cy="8160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6944215">
              <a:off x="2859309" y="5490059"/>
              <a:ext cx="921154" cy="400125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6944215" flipV="1">
              <a:off x="2088597" y="4663068"/>
              <a:ext cx="1918557" cy="68461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6944215">
              <a:off x="4337199" y="5221942"/>
              <a:ext cx="326521" cy="110317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6944215">
              <a:off x="3071906" y="5477031"/>
              <a:ext cx="729300" cy="751647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6944215" flipH="1">
              <a:off x="3716410" y="5342019"/>
              <a:ext cx="207534" cy="351524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6944215">
              <a:off x="3150351" y="5723333"/>
              <a:ext cx="805549" cy="456078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6944215" flipH="1">
              <a:off x="3018114" y="5968864"/>
              <a:ext cx="76249" cy="29557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6944215" flipH="1">
              <a:off x="2976294" y="6338591"/>
              <a:ext cx="477181" cy="323450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rot="6944215" flipH="1">
              <a:off x="2821785" y="6092172"/>
              <a:ext cx="553430" cy="619430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6944215" flipV="1">
              <a:off x="2423679" y="5457906"/>
              <a:ext cx="1" cy="185173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6944215" flipH="1" flipV="1">
              <a:off x="1988318" y="5383750"/>
              <a:ext cx="553431" cy="1232712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6944215" flipV="1">
              <a:off x="2420287" y="5190772"/>
              <a:ext cx="149428" cy="1060126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6944215" flipV="1">
              <a:off x="1883732" y="5527764"/>
              <a:ext cx="309307" cy="123394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rot="6944215" flipH="1" flipV="1">
              <a:off x="1611459" y="5720858"/>
              <a:ext cx="393549" cy="29557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rot="6944215">
              <a:off x="1468385" y="5616452"/>
              <a:ext cx="702856" cy="172177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2753882" y="5361181"/>
              <a:ext cx="186523" cy="657307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6944215" flipV="1">
              <a:off x="2246633" y="4553663"/>
              <a:ext cx="1407559" cy="242179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6944215" flipV="1">
              <a:off x="2663037" y="5566277"/>
              <a:ext cx="222600" cy="49719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6944215">
              <a:off x="2536516" y="5464606"/>
              <a:ext cx="282252" cy="33209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H="1" flipV="1">
              <a:off x="8156371" y="4519369"/>
              <a:ext cx="1803884" cy="1444667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H="1" flipV="1">
              <a:off x="7721825" y="4702047"/>
              <a:ext cx="892009" cy="1151676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 flipV="1">
              <a:off x="8613834" y="5853722"/>
              <a:ext cx="1346419" cy="11031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H="1">
              <a:off x="8378055" y="5964035"/>
              <a:ext cx="1582198" cy="41462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>
              <a:off x="8378056" y="5853722"/>
              <a:ext cx="235776" cy="151775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H="1" flipV="1">
              <a:off x="7742163" y="5102861"/>
              <a:ext cx="635893" cy="902637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8378055" y="6005497"/>
              <a:ext cx="100195" cy="473748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>
              <a:off x="8478250" y="5964035"/>
              <a:ext cx="1482003" cy="515210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H="1">
              <a:off x="8435879" y="6479246"/>
              <a:ext cx="42370" cy="195475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H="1" flipV="1">
              <a:off x="6586951" y="5671457"/>
              <a:ext cx="1848930" cy="1003266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H="1" flipV="1">
              <a:off x="8036799" y="6225171"/>
              <a:ext cx="399082" cy="44955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H="1" flipV="1">
              <a:off x="8036799" y="6225171"/>
              <a:ext cx="441453" cy="254074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flipH="1" flipV="1">
              <a:off x="6814974" y="5160980"/>
              <a:ext cx="1221823" cy="1064192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 flipV="1">
              <a:off x="8036799" y="5879460"/>
              <a:ext cx="55357" cy="345712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V="1">
              <a:off x="8036799" y="5983940"/>
              <a:ext cx="188430" cy="24123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8092157" y="5879460"/>
              <a:ext cx="133071" cy="104479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H="1" flipV="1">
              <a:off x="8225229" y="5983938"/>
              <a:ext cx="253021" cy="495308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H="1" flipV="1">
              <a:off x="8225229" y="5983941"/>
              <a:ext cx="152827" cy="21557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6814973" y="5160981"/>
              <a:ext cx="1277182" cy="718479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7742164" y="5102860"/>
              <a:ext cx="349994" cy="776599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flipH="1" flipV="1">
              <a:off x="8148615" y="4524361"/>
              <a:ext cx="469874" cy="1326366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flipV="1">
              <a:off x="7721825" y="3248186"/>
              <a:ext cx="223816" cy="1453862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flipV="1">
              <a:off x="7728287" y="4519369"/>
              <a:ext cx="428084" cy="178519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H="1">
              <a:off x="6719324" y="4709371"/>
              <a:ext cx="991127" cy="16215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flipH="1">
              <a:off x="6719325" y="3255549"/>
              <a:ext cx="1227939" cy="1615974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flipH="1" flipV="1">
              <a:off x="7742163" y="5102860"/>
              <a:ext cx="871672" cy="750865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flipH="1" flipV="1">
              <a:off x="6719325" y="4871523"/>
              <a:ext cx="1020075" cy="23727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flipH="1" flipV="1">
              <a:off x="7723636" y="4700885"/>
              <a:ext cx="15765" cy="407912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flipH="1">
              <a:off x="6815195" y="5108797"/>
              <a:ext cx="924206" cy="52528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H="1" flipV="1">
              <a:off x="6719325" y="4871523"/>
              <a:ext cx="95870" cy="289802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flipV="1">
              <a:off x="6589033" y="5161324"/>
              <a:ext cx="226161" cy="530257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flipV="1">
              <a:off x="6589255" y="4871523"/>
              <a:ext cx="130069" cy="820404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5587186" y="4135243"/>
              <a:ext cx="680895" cy="1140605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5587184" y="4135243"/>
              <a:ext cx="1132584" cy="736965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6271373" y="3899582"/>
              <a:ext cx="448171" cy="972284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H="1">
              <a:off x="6078085" y="3899580"/>
              <a:ext cx="193291" cy="271175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5587186" y="4135243"/>
              <a:ext cx="490898" cy="35512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>
              <a:off x="5587186" y="3899582"/>
              <a:ext cx="684190" cy="235660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H="1">
              <a:off x="6719766" y="4200970"/>
              <a:ext cx="185869" cy="671239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H="1">
              <a:off x="6904027" y="3248872"/>
              <a:ext cx="1052457" cy="965508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flipH="1" flipV="1">
              <a:off x="6632059" y="4155429"/>
              <a:ext cx="266336" cy="5020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6643555" y="4342558"/>
              <a:ext cx="81943" cy="538550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flipH="1">
              <a:off x="6648724" y="4214379"/>
              <a:ext cx="255307" cy="12485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6632064" y="4155429"/>
              <a:ext cx="13251" cy="191129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 flipV="1">
              <a:off x="5556922" y="3405524"/>
              <a:ext cx="38645" cy="72557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3156202" y="3991935"/>
              <a:ext cx="828176" cy="974877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V="1">
              <a:off x="3840565" y="3949485"/>
              <a:ext cx="782882" cy="205944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3840565" y="4158277"/>
              <a:ext cx="135055" cy="819792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H="1">
              <a:off x="3970780" y="3944500"/>
              <a:ext cx="658353" cy="1028276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 flipV="1">
              <a:off x="3197376" y="6215166"/>
              <a:ext cx="1406592" cy="603895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flipV="1">
              <a:off x="4623447" y="6492282"/>
              <a:ext cx="140253" cy="326779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flipH="1" flipV="1">
              <a:off x="3242164" y="6785466"/>
              <a:ext cx="1372501" cy="23282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3854427" y="2345325"/>
              <a:ext cx="578738" cy="1198022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V="1">
              <a:off x="4631150" y="3478540"/>
              <a:ext cx="361107" cy="474092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H="1" flipV="1">
              <a:off x="4143840" y="3796385"/>
              <a:ext cx="485748" cy="154349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V="1">
              <a:off x="3843381" y="3792435"/>
              <a:ext cx="299447" cy="369497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 flipV="1">
              <a:off x="4429039" y="3772179"/>
              <a:ext cx="200825" cy="17365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flipV="1">
              <a:off x="4576759" y="3286005"/>
              <a:ext cx="304733" cy="336390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 flipV="1">
              <a:off x="4445379" y="3549727"/>
              <a:ext cx="136519" cy="6969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flipV="1">
              <a:off x="4579466" y="3487117"/>
              <a:ext cx="411852" cy="133455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V="1">
              <a:off x="4428561" y="3616027"/>
              <a:ext cx="148198" cy="153437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flipH="1" flipV="1">
              <a:off x="3853697" y="2322145"/>
              <a:ext cx="285125" cy="146984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flipV="1">
              <a:off x="4139834" y="3546899"/>
              <a:ext cx="295246" cy="251442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flipV="1">
              <a:off x="4143012" y="3763925"/>
              <a:ext cx="292068" cy="34416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flipV="1">
              <a:off x="4427397" y="3551295"/>
              <a:ext cx="14478" cy="223469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flipV="1">
              <a:off x="3841777" y="2022805"/>
              <a:ext cx="1242688" cy="291978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>
              <a:off x="3564839" y="1761285"/>
              <a:ext cx="282793" cy="560860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>
              <a:off x="3564384" y="1772502"/>
              <a:ext cx="1520081" cy="25030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flipH="1" flipV="1">
              <a:off x="2829801" y="477701"/>
              <a:ext cx="742742" cy="129439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flipV="1">
              <a:off x="3377849" y="1802087"/>
              <a:ext cx="206086" cy="841990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flipH="1">
              <a:off x="3985537" y="4601492"/>
              <a:ext cx="928861" cy="360005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flipH="1" flipV="1">
              <a:off x="4912912" y="4604036"/>
              <a:ext cx="1352829" cy="659514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flipH="1">
              <a:off x="6246739" y="4876852"/>
              <a:ext cx="472362" cy="397010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flipH="1" flipV="1">
              <a:off x="6259045" y="5248640"/>
              <a:ext cx="339613" cy="438937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flipH="1">
              <a:off x="5323109" y="6371577"/>
              <a:ext cx="1308950" cy="284094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flipH="1">
              <a:off x="5345363" y="5683755"/>
              <a:ext cx="1243670" cy="97526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flipH="1">
              <a:off x="5960958" y="5687577"/>
              <a:ext cx="618237" cy="254144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flipH="1">
              <a:off x="5960736" y="5280491"/>
              <a:ext cx="307345" cy="67088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flipH="1">
              <a:off x="5282593" y="5941721"/>
              <a:ext cx="692258" cy="528477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flipH="1">
              <a:off x="5343463" y="5941719"/>
              <a:ext cx="623736" cy="717298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6589033" y="5671457"/>
              <a:ext cx="36854" cy="712315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flipH="1" flipV="1">
              <a:off x="5563388" y="3426480"/>
              <a:ext cx="711086" cy="48006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flipV="1">
              <a:off x="6265741" y="3477243"/>
              <a:ext cx="115639" cy="430420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flipH="1" flipV="1">
              <a:off x="6264541" y="3903404"/>
              <a:ext cx="374257" cy="250499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flipH="1" flipV="1">
              <a:off x="6380634" y="3481629"/>
              <a:ext cx="258164" cy="678074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flipV="1">
              <a:off x="6638460" y="3359762"/>
              <a:ext cx="308800" cy="793237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flipV="1">
              <a:off x="6897460" y="3343353"/>
              <a:ext cx="53913" cy="861010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flipH="1">
              <a:off x="6947260" y="3254801"/>
              <a:ext cx="991920" cy="94977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flipH="1">
              <a:off x="6364726" y="3352208"/>
              <a:ext cx="588409" cy="11922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flipH="1">
              <a:off x="6950055" y="2943883"/>
              <a:ext cx="446963" cy="411236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flipH="1" flipV="1">
              <a:off x="7399813" y="2951636"/>
              <a:ext cx="552371" cy="303165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>
              <a:off x="7213216" y="1557845"/>
              <a:ext cx="179775" cy="139379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 flipH="1">
              <a:off x="6940799" y="1555344"/>
              <a:ext cx="262678" cy="1794434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>
              <a:off x="2838368" y="501048"/>
              <a:ext cx="1798460" cy="81136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 flipH="1" flipV="1">
              <a:off x="4623448" y="1303974"/>
              <a:ext cx="461017" cy="71883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>
              <a:off x="6076535" y="4169539"/>
              <a:ext cx="646418" cy="702669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 flipV="1">
              <a:off x="4908395" y="3418901"/>
              <a:ext cx="639579" cy="700258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flipH="1" flipV="1">
              <a:off x="3297772" y="2930227"/>
              <a:ext cx="148186" cy="928778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>
              <a:off x="2026762" y="5773528"/>
              <a:ext cx="910267" cy="249554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>
              <a:off x="2981602" y="3577167"/>
              <a:ext cx="164800" cy="393460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flipH="1">
              <a:off x="2228937" y="3577167"/>
              <a:ext cx="752666" cy="1519309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 flipH="1">
              <a:off x="2753882" y="3577167"/>
              <a:ext cx="227720" cy="1801268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 flipH="1" flipV="1">
              <a:off x="2049967" y="5423358"/>
              <a:ext cx="551435" cy="183305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>
              <a:off x="2228937" y="5102860"/>
              <a:ext cx="524945" cy="275575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>
              <a:off x="2228937" y="5102860"/>
              <a:ext cx="372465" cy="50380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>
              <a:off x="1377271" y="3619418"/>
              <a:ext cx="672696" cy="1803940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flipH="1">
              <a:off x="2228937" y="3577167"/>
              <a:ext cx="736662" cy="430668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flipH="1">
              <a:off x="2228937" y="3390797"/>
              <a:ext cx="555890" cy="617038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flipH="1" flipV="1">
              <a:off x="1377272" y="3619418"/>
              <a:ext cx="851665" cy="388417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flipH="1">
              <a:off x="2049967" y="4007835"/>
              <a:ext cx="178970" cy="141552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>
              <a:off x="2228937" y="3987526"/>
              <a:ext cx="0" cy="1115334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 flipH="1">
              <a:off x="2049967" y="5102860"/>
              <a:ext cx="178970" cy="320498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 flipV="1">
              <a:off x="4614665" y="95872"/>
              <a:ext cx="1756691" cy="120810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flipH="1" flipV="1">
              <a:off x="2838369" y="501049"/>
              <a:ext cx="2160866" cy="20761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flipV="1">
              <a:off x="4623447" y="708661"/>
              <a:ext cx="367872" cy="595312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H="1">
              <a:off x="4991319" y="95872"/>
              <a:ext cx="1393746" cy="612789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 flipH="1" flipV="1">
              <a:off x="8256977" y="2766346"/>
              <a:ext cx="697507" cy="140319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flipH="1" flipV="1">
              <a:off x="7966713" y="3254802"/>
              <a:ext cx="987771" cy="90490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>
              <a:off x="7952184" y="3254801"/>
              <a:ext cx="196431" cy="1269560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flipH="1" flipV="1">
              <a:off x="7939181" y="3254802"/>
              <a:ext cx="847597" cy="141050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 flipV="1">
              <a:off x="8786778" y="4159704"/>
              <a:ext cx="167706" cy="50560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flipH="1" flipV="1">
              <a:off x="8148615" y="4524361"/>
              <a:ext cx="638163" cy="140944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flipH="1" flipV="1">
              <a:off x="8786779" y="4665305"/>
              <a:ext cx="1173474" cy="1298730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 flipH="1" flipV="1">
              <a:off x="8786779" y="4665307"/>
              <a:ext cx="957957" cy="34484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flipH="1" flipV="1">
              <a:off x="8954485" y="4169539"/>
              <a:ext cx="796663" cy="84061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 flipH="1" flipV="1">
              <a:off x="9621733" y="4514169"/>
              <a:ext cx="123003" cy="49598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 flipV="1">
              <a:off x="9621733" y="5010151"/>
              <a:ext cx="123003" cy="270340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 flipH="1" flipV="1">
              <a:off x="9621734" y="5273863"/>
              <a:ext cx="338519" cy="690172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 flipH="1" flipV="1">
              <a:off x="8786779" y="4665305"/>
              <a:ext cx="834954" cy="615186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 flipH="1" flipV="1">
              <a:off x="6638460" y="6383772"/>
              <a:ext cx="1819094" cy="290949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 flipV="1">
              <a:off x="9621733" y="4050506"/>
              <a:ext cx="1616620" cy="46366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 flipH="1">
              <a:off x="9744736" y="4050506"/>
              <a:ext cx="1493617" cy="959645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>
              <a:off x="9744736" y="5010150"/>
              <a:ext cx="929614" cy="539750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>
              <a:off x="9621733" y="5280491"/>
              <a:ext cx="1052617" cy="269409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 flipV="1">
              <a:off x="10674350" y="4050507"/>
              <a:ext cx="564003" cy="149939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>
              <a:off x="9621733" y="5273862"/>
              <a:ext cx="1052617" cy="886252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>
              <a:off x="10674350" y="5549900"/>
              <a:ext cx="0" cy="610214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>
              <a:off x="9960253" y="5951372"/>
              <a:ext cx="714097" cy="208742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 flipH="1" flipV="1">
              <a:off x="7213216" y="762000"/>
              <a:ext cx="703721" cy="67318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flipV="1">
              <a:off x="7213216" y="762000"/>
              <a:ext cx="0" cy="792662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 flipH="1" flipV="1">
              <a:off x="6364726" y="95872"/>
              <a:ext cx="848490" cy="666128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flipV="1">
              <a:off x="7010087" y="762000"/>
              <a:ext cx="193391" cy="792662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 flipH="1" flipV="1">
              <a:off x="7213216" y="762000"/>
              <a:ext cx="1823202" cy="68580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 flipH="1">
              <a:off x="7916937" y="830580"/>
              <a:ext cx="1119482" cy="611834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 flipH="1">
              <a:off x="8233264" y="830580"/>
              <a:ext cx="803155" cy="913615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 flipH="1" flipV="1">
              <a:off x="7916937" y="1442414"/>
              <a:ext cx="316327" cy="30178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 flipH="1" flipV="1">
              <a:off x="7916937" y="1435181"/>
              <a:ext cx="304096" cy="495643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flipH="1">
              <a:off x="8488500" y="830580"/>
              <a:ext cx="547918" cy="1014295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flipH="1">
              <a:off x="9036418" y="501048"/>
              <a:ext cx="744237" cy="329532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 flipV="1">
              <a:off x="9001125" y="830580"/>
              <a:ext cx="35294" cy="369570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 flipH="1">
              <a:off x="9001125" y="501048"/>
              <a:ext cx="779530" cy="699102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flipH="1">
              <a:off x="8069337" y="1076483"/>
              <a:ext cx="1612746" cy="51833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flipH="1">
              <a:off x="9001125" y="1087023"/>
              <a:ext cx="680463" cy="107755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 flipH="1">
              <a:off x="8745475" y="1194778"/>
              <a:ext cx="255650" cy="183595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flipH="1" flipV="1">
              <a:off x="8478249" y="1463176"/>
              <a:ext cx="17695" cy="381699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 flipH="1" flipV="1">
              <a:off x="7936065" y="1448823"/>
              <a:ext cx="540613" cy="12886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 flipV="1">
              <a:off x="9674585" y="1083593"/>
              <a:ext cx="7003" cy="1263118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/>
          </p:nvCxnSpPr>
          <p:spPr>
            <a:xfrm flipV="1">
              <a:off x="9669077" y="514727"/>
              <a:ext cx="71062" cy="586061"/>
            </a:xfrm>
            <a:prstGeom prst="line">
              <a:avLst/>
            </a:prstGeom>
            <a:ln w="3175">
              <a:solidFill>
                <a:srgbClr val="E1EDF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39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666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5610E-FBAF-4154-84FE-697E72CBD526}" type="datetime1">
              <a:rPr lang="hu-HU" smtClean="0"/>
              <a:t>2021.09.06.</a:t>
            </a:fld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10600" y="6099060"/>
            <a:ext cx="2743200" cy="666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0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09B4C220-B40E-44B8-B679-CC34413D7B47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343" name="Straight Connector 342"/>
          <p:cNvCxnSpPr/>
          <p:nvPr userDrawn="1"/>
        </p:nvCxnSpPr>
        <p:spPr>
          <a:xfrm flipH="1">
            <a:off x="5976330" y="840593"/>
            <a:ext cx="635511" cy="228362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  <a:alpha val="1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65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70" r:id="rId4"/>
    <p:sldLayoutId id="2147483675" r:id="rId5"/>
    <p:sldLayoutId id="2147483660" r:id="rId6"/>
    <p:sldLayoutId id="2147483676" r:id="rId7"/>
    <p:sldLayoutId id="2147483671" r:id="rId8"/>
    <p:sldLayoutId id="2147483661" r:id="rId9"/>
    <p:sldLayoutId id="2147483698" r:id="rId10"/>
    <p:sldLayoutId id="2147483673" r:id="rId11"/>
    <p:sldLayoutId id="2147483699" r:id="rId12"/>
    <p:sldLayoutId id="2147483663" r:id="rId13"/>
    <p:sldLayoutId id="2147483674" r:id="rId14"/>
    <p:sldLayoutId id="2147483662" r:id="rId15"/>
    <p:sldLayoutId id="2147483700" r:id="rId16"/>
    <p:sldLayoutId id="2147483668" r:id="rId17"/>
    <p:sldLayoutId id="2147483701" r:id="rId18"/>
    <p:sldLayoutId id="2147483667" r:id="rId19"/>
    <p:sldLayoutId id="2147483703" r:id="rId20"/>
    <p:sldLayoutId id="2147483664" r:id="rId21"/>
    <p:sldLayoutId id="2147483702" r:id="rId22"/>
    <p:sldLayoutId id="2147483665" r:id="rId23"/>
    <p:sldLayoutId id="2147483704" r:id="rId24"/>
    <p:sldLayoutId id="2147483707" r:id="rId25"/>
    <p:sldLayoutId id="2147483706" r:id="rId26"/>
    <p:sldLayoutId id="2147483705" r:id="rId27"/>
    <p:sldLayoutId id="2147483677" r:id="rId28"/>
    <p:sldLayoutId id="2147483678" r:id="rId29"/>
    <p:sldLayoutId id="2147483679" r:id="rId30"/>
    <p:sldLayoutId id="2147483696" r:id="rId31"/>
    <p:sldLayoutId id="2147483697" r:id="rId32"/>
    <p:sldLayoutId id="2147483708" r:id="rId33"/>
    <p:sldLayoutId id="2147483709" r:id="rId34"/>
    <p:sldLayoutId id="2147483710" r:id="rId35"/>
    <p:sldLayoutId id="2147483666" r:id="rId3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0" kern="1200" spc="0">
          <a:solidFill>
            <a:srgbClr val="333333"/>
          </a:solidFill>
          <a:latin typeface="Bahnschrift SemiBold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C3C3C"/>
          </a:solidFill>
          <a:latin typeface="Gidole" panose="02000503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C3C3C"/>
          </a:solidFill>
          <a:latin typeface="Gidole" panose="02000503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C3C3C"/>
          </a:solidFill>
          <a:latin typeface="Gidole" panose="02000503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C3C3C"/>
          </a:solidFill>
          <a:latin typeface="Gidole" panose="02000503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C3C3C"/>
          </a:solidFill>
          <a:latin typeface="Gidole" panose="02000503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accelerator.eismea.eu" TargetMode="Externa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mcule.com/" TargetMode="Externa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nkfih.gov.hu/palyazoknak/nkfi-alap/horizont-europa-accelerator-rasegito-palyazat-2021-112-eu-kkv/palyazati-felhivas" TargetMode="Externa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nkfih.gov.hu/hivatalrol/hivatal-rendezvenyei/mentorprogram-indul" TargetMode="Externa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/>
              <a:t>Divinyi Ágnes</a:t>
            </a:r>
          </a:p>
          <a:p>
            <a:r>
              <a:rPr lang="hu-HU" dirty="0"/>
              <a:t>Nemzeti Kutatási, Fejlesztési és Innovációs Hivatal</a:t>
            </a:r>
          </a:p>
          <a:p>
            <a:endParaRPr lang="hu-HU" dirty="0"/>
          </a:p>
          <a:p>
            <a:r>
              <a:rPr lang="hu-HU" dirty="0"/>
              <a:t>2021. </a:t>
            </a:r>
            <a:r>
              <a:rPr lang="hu-HU" dirty="0" smtClean="0"/>
              <a:t>szeptember 7.</a:t>
            </a:r>
            <a:endParaRPr lang="hu-H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5875" y="1318816"/>
            <a:ext cx="9886950" cy="1325563"/>
          </a:xfrm>
        </p:spPr>
        <p:txBody>
          <a:bodyPr/>
          <a:lstStyle/>
          <a:p>
            <a:r>
              <a:rPr lang="hu-HU" dirty="0"/>
              <a:t>Európai Innovációs Tanács (</a:t>
            </a:r>
            <a:r>
              <a:rPr lang="hu-HU" dirty="0" smtClean="0"/>
              <a:t>EIC)</a:t>
            </a:r>
            <a:r>
              <a:rPr lang="hu-HU" dirty="0" err="1" smtClean="0"/>
              <a:t>Accelerator</a:t>
            </a:r>
            <a:r>
              <a:rPr lang="hu-HU" dirty="0" smtClean="0"/>
              <a:t> pályázat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5301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1300" y="0"/>
            <a:ext cx="10515600" cy="1109663"/>
          </a:xfrm>
        </p:spPr>
        <p:txBody>
          <a:bodyPr/>
          <a:lstStyle/>
          <a:p>
            <a:r>
              <a:rPr lang="hu-HU" dirty="0"/>
              <a:t>Pályázás és értékelés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B4C220-B40E-44B8-B679-CC34413D7B47}" type="slidenum">
              <a:rPr lang="hu-HU" smtClean="0"/>
              <a:pPr/>
              <a:t>10</a:t>
            </a:fld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428625" y="1038642"/>
            <a:ext cx="11125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400" dirty="0"/>
              <a:t>Három lépcső: rövid pályázat, főpályázat, interjú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/>
              <a:t>rövid pályázatra folyamatos beadás, főpályázatra évente több beadási </a:t>
            </a:r>
            <a:r>
              <a:rPr lang="hu-HU" sz="2400" dirty="0" smtClean="0"/>
              <a:t>határidő (2021. október 6., terv: 2022.01.12, 04.06, 06.15, 10.05)</a:t>
            </a:r>
            <a:endParaRPr lang="hu-HU" sz="2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400" dirty="0"/>
              <a:t>főpályázatra továbbjutottaknak </a:t>
            </a:r>
            <a:r>
              <a:rPr lang="hu-HU" sz="2400" b="1" dirty="0" err="1"/>
              <a:t>coachok</a:t>
            </a:r>
            <a:r>
              <a:rPr lang="hu-HU" sz="2400" dirty="0"/>
              <a:t> - </a:t>
            </a:r>
            <a:r>
              <a:rPr lang="hu-HU" sz="2400" b="1" u="sng" dirty="0">
                <a:solidFill>
                  <a:srgbClr val="FF0000"/>
                </a:solidFill>
              </a:rPr>
              <a:t>jelentkezés </a:t>
            </a:r>
            <a:r>
              <a:rPr lang="hu-HU" sz="2400" b="1" u="sng" dirty="0" err="1">
                <a:solidFill>
                  <a:srgbClr val="FF0000"/>
                </a:solidFill>
              </a:rPr>
              <a:t>coachnak</a:t>
            </a:r>
            <a:r>
              <a:rPr lang="hu-HU" sz="2400" dirty="0">
                <a:solidFill>
                  <a:srgbClr val="FF0000"/>
                </a:solidFill>
              </a:rPr>
              <a:t>!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400" dirty="0"/>
              <a:t>nem nyertes, de jó pályázatoknak kiválósági minősítés (</a:t>
            </a:r>
            <a:r>
              <a:rPr lang="hu-HU" sz="2400" dirty="0" err="1"/>
              <a:t>Seal</a:t>
            </a:r>
            <a:r>
              <a:rPr lang="hu-HU" sz="2400" dirty="0"/>
              <a:t> of Excellence) – tagországi forrás lehetősége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/>
              <a:t>nyertes és </a:t>
            </a:r>
            <a:r>
              <a:rPr lang="hu-HU" sz="2400" dirty="0" err="1"/>
              <a:t>Seal</a:t>
            </a:r>
            <a:r>
              <a:rPr lang="hu-HU" sz="2400" dirty="0"/>
              <a:t> of Excellence cégeknek </a:t>
            </a:r>
            <a:r>
              <a:rPr lang="hu-HU" sz="2400" b="1" dirty="0"/>
              <a:t>üzleti tanácsadó szolgáltatások </a:t>
            </a:r>
            <a:r>
              <a:rPr lang="hu-HU" sz="2400" dirty="0"/>
              <a:t>(BAS): </a:t>
            </a:r>
            <a:r>
              <a:rPr lang="hu-HU" sz="2400" dirty="0" err="1"/>
              <a:t>coachok</a:t>
            </a:r>
            <a:r>
              <a:rPr lang="hu-HU" sz="2400" dirty="0"/>
              <a:t>, mentorok, képzés, rendezvények, befektetők előtti prezentációk, nagyvállalatok, disztribútorok előtti bemutatkozások, tengerentúli kiállítások, EIC </a:t>
            </a:r>
            <a:r>
              <a:rPr lang="hu-HU" sz="2400" dirty="0" err="1"/>
              <a:t>Community</a:t>
            </a:r>
            <a:r>
              <a:rPr lang="hu-HU" sz="2400" dirty="0"/>
              <a:t> (kapcsolatépítés a többi nyertes céggel)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400" dirty="0"/>
              <a:t>EEN (3-5 napos szolgáltatáscsomag pályázóknak, </a:t>
            </a:r>
            <a:r>
              <a:rPr lang="hu-HU" sz="2400" dirty="0" err="1"/>
              <a:t>SoE</a:t>
            </a:r>
            <a:r>
              <a:rPr lang="hu-HU" sz="2400" dirty="0"/>
              <a:t> cégeknek)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400" dirty="0"/>
              <a:t>erős verseny, csak 2 beadási lehetőség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400" dirty="0"/>
              <a:t>nincs pontszám (GO / NOGO a 3 értékelési szempontra)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400" dirty="0"/>
              <a:t>részletes visszajelzés, eltérő bírálói véleményeket is megkapják a pályázók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400" b="1" u="sng" dirty="0">
                <a:solidFill>
                  <a:srgbClr val="FF0000"/>
                </a:solidFill>
              </a:rPr>
              <a:t>Jelentkezés értékelőnek!</a:t>
            </a:r>
          </a:p>
        </p:txBody>
      </p:sp>
    </p:spTree>
    <p:extLst>
      <p:ext uri="{BB962C8B-B14F-4D97-AF65-F5344CB8AC3E}">
        <p14:creationId xmlns:p14="http://schemas.microsoft.com/office/powerpoint/2010/main" val="78430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1300" y="0"/>
            <a:ext cx="10515600" cy="1109663"/>
          </a:xfrm>
        </p:spPr>
        <p:txBody>
          <a:bodyPr/>
          <a:lstStyle/>
          <a:p>
            <a:r>
              <a:rPr lang="hu-HU" dirty="0"/>
              <a:t>Mesterséges intelligencia platform (AI </a:t>
            </a:r>
            <a:r>
              <a:rPr lang="hu-HU" dirty="0" err="1"/>
              <a:t>tool</a:t>
            </a:r>
            <a:r>
              <a:rPr lang="hu-HU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B4C220-B40E-44B8-B679-CC34413D7B47}" type="slidenum">
              <a:rPr lang="hu-HU" smtClean="0"/>
              <a:pPr/>
              <a:t>11</a:t>
            </a:fld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428625" y="916604"/>
            <a:ext cx="11125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u-HU" sz="2400" dirty="0"/>
              <a:t>Segíti a pályázat elkészítését és beadását, de a végső tartalom és a beadás a pályázó felelőssége. A pályázó a beadásig módosíthatja a kapott visszajelzés alapján a kérdőívre adott eredeti válaszait.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/>
              <a:t>Segíti az értékelőket, de a döntést a bíráló hozza meg. </a:t>
            </a:r>
          </a:p>
          <a:p>
            <a:r>
              <a:rPr lang="hu-HU" sz="2400" dirty="0"/>
              <a:t> </a:t>
            </a:r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pPr lvl="0"/>
            <a:endParaRPr lang="hu-HU" sz="2400" dirty="0"/>
          </a:p>
          <a:p>
            <a:pPr lvl="0"/>
            <a:endParaRPr lang="hu-HU" sz="2400" dirty="0"/>
          </a:p>
          <a:p>
            <a:pPr lvl="0"/>
            <a:endParaRPr lang="hu-HU" sz="2400" dirty="0"/>
          </a:p>
          <a:p>
            <a:pPr lvl="0"/>
            <a:endParaRPr lang="hu-HU" sz="2400" dirty="0"/>
          </a:p>
        </p:txBody>
      </p:sp>
      <p:sp>
        <p:nvSpPr>
          <p:cNvPr id="6" name="Lekerekített téglalap 5"/>
          <p:cNvSpPr/>
          <p:nvPr/>
        </p:nvSpPr>
        <p:spPr>
          <a:xfrm>
            <a:off x="514346" y="2394902"/>
            <a:ext cx="11039475" cy="733425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400" dirty="0" err="1"/>
              <a:t>Discovery</a:t>
            </a:r>
            <a:r>
              <a:rPr lang="hu-HU" sz="2400" dirty="0"/>
              <a:t> modul: az európai innovációs ökoszisztéma finanszírozási lehetőségeinek bemutatása (pályázatok, befektetés, hitel)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504824" y="3252154"/>
            <a:ext cx="11039475" cy="2117802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hu-HU" sz="2400" dirty="0"/>
              <a:t>Diagnosztikai modul: metodológia, a projekt értékelése tényszerű adatok alapján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u-HU" sz="2400" dirty="0"/>
              <a:t>technológia készültség szintje,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u-HU" sz="2400" dirty="0"/>
              <a:t>tudományos értékelés (publikációk, EU-s projektek eredményei),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u-HU" sz="2400" dirty="0"/>
              <a:t>technológiai értékelés (szabadalmak),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u-HU" sz="2400" dirty="0"/>
              <a:t>csapat értékelése (pozíciók és szakterület szerinti megfelelés)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u-HU" sz="2400" dirty="0"/>
              <a:t>piac (piacelemzések adatai, partnerek). 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514346" y="5493783"/>
            <a:ext cx="11039475" cy="6858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hu-HU" sz="2400" dirty="0"/>
              <a:t>Design modul: lépésről lépésre segít a főpályázat elkészítésében, javaslatokat tesz, elemzi a projekt tartalmát. 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504824" y="6303410"/>
            <a:ext cx="11039475" cy="3429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2400" dirty="0"/>
              <a:t>Értékelési modul</a:t>
            </a:r>
          </a:p>
        </p:txBody>
      </p:sp>
    </p:spTree>
    <p:extLst>
      <p:ext uri="{BB962C8B-B14F-4D97-AF65-F5344CB8AC3E}">
        <p14:creationId xmlns:p14="http://schemas.microsoft.com/office/powerpoint/2010/main" val="4051087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1300" y="0"/>
            <a:ext cx="10515600" cy="1109663"/>
          </a:xfrm>
        </p:spPr>
        <p:txBody>
          <a:bodyPr/>
          <a:lstStyle/>
          <a:p>
            <a:r>
              <a:rPr lang="hu-HU" dirty="0"/>
              <a:t>Diagnosztikai modul (AI </a:t>
            </a:r>
            <a:r>
              <a:rPr lang="hu-HU" dirty="0" err="1"/>
              <a:t>tool</a:t>
            </a:r>
            <a:r>
              <a:rPr lang="hu-HU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B4C220-B40E-44B8-B679-CC34413D7B47}" type="slidenum">
              <a:rPr lang="hu-HU" smtClean="0"/>
              <a:pPr/>
              <a:t>12</a:t>
            </a:fld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428625" y="916604"/>
            <a:ext cx="11125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hu-HU" sz="2400" b="1" dirty="0"/>
              <a:t>Rövid pályázat: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u-HU" sz="2400" b="1" dirty="0"/>
              <a:t>Mit?</a:t>
            </a:r>
            <a:r>
              <a:rPr lang="hu-HU" sz="2400" dirty="0"/>
              <a:t> – termék, szolgáltatás, technológia bemutatása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u-HU" sz="2400" b="1" dirty="0"/>
              <a:t>Miért?</a:t>
            </a:r>
            <a:r>
              <a:rPr lang="hu-HU" sz="2400" dirty="0"/>
              <a:t> – milyen problémát old meg, milyen igényt elégít ki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u-HU" sz="2400" b="1" dirty="0"/>
              <a:t>Hogyan?</a:t>
            </a:r>
            <a:r>
              <a:rPr lang="hu-HU" sz="2400" dirty="0"/>
              <a:t> – ötlet vagy technológia alapú megoldás, kockázatok, funkciók, példák a használatra, termék műszaki jellemzői, szükséges szakmai tudás és technológia (meglevő, új), várható eredmények, TRL szint (jelenlegi, projekt végére várható)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u-HU" sz="2400" b="1" dirty="0"/>
              <a:t>Ki?</a:t>
            </a:r>
            <a:r>
              <a:rPr lang="hu-HU" sz="2400" dirty="0"/>
              <a:t> – a cég bemutatása (típus, szektor), csapat (nevek, szakértelem, projektben betöltött szerepek, miért alkalmas a feladatra), alvállalkozók, közreműködők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u-HU" sz="2400" b="1" dirty="0"/>
              <a:t>Kinek?</a:t>
            </a:r>
            <a:r>
              <a:rPr lang="hu-HU" sz="2400" dirty="0"/>
              <a:t> – célpiac, vevők, felhasználók, MRL szint, TTM években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u-HU" sz="2400" b="1" dirty="0"/>
              <a:t>Milyen hatást ér el? </a:t>
            </a:r>
            <a:r>
              <a:rPr lang="hu-HU" sz="2400" dirty="0"/>
              <a:t>– társadalmi és ipari alkalmazási területek, üzleti eredmény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u-HU" sz="2400" b="1" dirty="0"/>
              <a:t>Mennyibe kerül? </a:t>
            </a:r>
            <a:r>
              <a:rPr lang="hu-HU" sz="2400" dirty="0"/>
              <a:t>– innováció és a </a:t>
            </a:r>
            <a:r>
              <a:rPr lang="hu-HU" sz="2400" dirty="0" err="1"/>
              <a:t>piacosítás</a:t>
            </a:r>
            <a:r>
              <a:rPr lang="hu-HU" sz="2400" dirty="0"/>
              <a:t>, növekedés költsége</a:t>
            </a:r>
          </a:p>
          <a:p>
            <a:endParaRPr lang="hu-HU" sz="2400" dirty="0"/>
          </a:p>
          <a:p>
            <a:endParaRPr lang="hu-HU" sz="2400" dirty="0"/>
          </a:p>
          <a:p>
            <a:r>
              <a:rPr lang="hu-HU" sz="2400" dirty="0" err="1"/>
              <a:t>Helpdesk</a:t>
            </a:r>
            <a:r>
              <a:rPr lang="hu-HU" sz="2400" dirty="0"/>
              <a:t>: </a:t>
            </a:r>
            <a:r>
              <a:rPr lang="hu-HU" sz="2400" dirty="0">
                <a:hlinkClick r:id="rId2"/>
              </a:rPr>
              <a:t>support@accelerator.eismea.eu</a:t>
            </a:r>
            <a:r>
              <a:rPr lang="hu-HU" sz="2400" dirty="0"/>
              <a:t> </a:t>
            </a:r>
          </a:p>
          <a:p>
            <a:pPr lvl="0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042291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1300" y="0"/>
            <a:ext cx="10515600" cy="1109663"/>
          </a:xfrm>
        </p:spPr>
        <p:txBody>
          <a:bodyPr/>
          <a:lstStyle/>
          <a:p>
            <a:r>
              <a:rPr lang="hu-HU" dirty="0"/>
              <a:t>1. lépcső: Rövid pályázat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B4C220-B40E-44B8-B679-CC34413D7B47}" type="slidenum">
              <a:rPr lang="hu-HU" smtClean="0"/>
              <a:pPr/>
              <a:t>13</a:t>
            </a:fld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371476" y="1305342"/>
            <a:ext cx="6324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u="sng" dirty="0"/>
              <a:t>Rövid pályázat (előszűrés):</a:t>
            </a:r>
            <a:endParaRPr lang="hu-H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/>
              <a:t>5 oldalas szöveges bemutatkozás (innováció, piac, csapat a kérdőív alapján),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/>
              <a:t>10 diás prezentáció (grafikonok is),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/>
              <a:t>3 perces videó </a:t>
            </a:r>
            <a:r>
              <a:rPr lang="hu-HU" sz="2000" dirty="0" err="1"/>
              <a:t>pitch</a:t>
            </a:r>
            <a:r>
              <a:rPr lang="hu-HU" sz="2000" dirty="0"/>
              <a:t> (csapat, motiváció)</a:t>
            </a:r>
          </a:p>
          <a:p>
            <a:pPr algn="just"/>
            <a:r>
              <a:rPr lang="hu-HU" sz="2000" dirty="0"/>
              <a:t>Ha a pályázó hozzájárul az adatai továbbításához, akkor az NCP is értesül a beadásról és segítséget tud nyújtani</a:t>
            </a:r>
          </a:p>
          <a:p>
            <a:pPr algn="just"/>
            <a:r>
              <a:rPr lang="hu-HU" sz="2000" u="sng" dirty="0"/>
              <a:t>Beadás:</a:t>
            </a:r>
            <a:r>
              <a:rPr lang="hu-HU" sz="2000" dirty="0"/>
              <a:t> folyamatosan</a:t>
            </a:r>
          </a:p>
          <a:p>
            <a:pPr algn="just"/>
            <a:r>
              <a:rPr lang="hu-HU" sz="2000" u="sng" dirty="0"/>
              <a:t>Értékelési szempontok</a:t>
            </a:r>
            <a:r>
              <a:rPr lang="hu-HU" sz="2000" dirty="0"/>
              <a:t>: kiválóság, hatás, végrehajtás, </a:t>
            </a:r>
          </a:p>
          <a:p>
            <a:pPr algn="just"/>
            <a:r>
              <a:rPr lang="hu-HU" sz="2000" u="sng" dirty="0"/>
              <a:t>Értékelés:</a:t>
            </a:r>
            <a:r>
              <a:rPr lang="hu-HU" sz="2000" dirty="0"/>
              <a:t> 4 bíráló, továbbjutás, ha 2 bíráló GO minősítést ad mindhárom értékelési szempontra</a:t>
            </a:r>
          </a:p>
          <a:p>
            <a:pPr algn="just"/>
            <a:r>
              <a:rPr lang="hu-HU" sz="2000" u="sng" dirty="0"/>
              <a:t>Eredményhirdetés: </a:t>
            </a:r>
            <a:r>
              <a:rPr lang="hu-HU" sz="2000" dirty="0"/>
              <a:t>4 héttel a beadás után</a:t>
            </a:r>
          </a:p>
          <a:p>
            <a:pPr algn="just"/>
            <a:r>
              <a:rPr lang="hu-HU" sz="2000" dirty="0"/>
              <a:t>Egy újra beadási lehetőség, második elutasítás után 12 hónapig nem pályázhat. </a:t>
            </a:r>
          </a:p>
        </p:txBody>
      </p:sp>
      <p:pic>
        <p:nvPicPr>
          <p:cNvPr id="6" name="Kép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1695450"/>
            <a:ext cx="5400675" cy="3700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431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1300" y="0"/>
            <a:ext cx="10515600" cy="1109663"/>
          </a:xfrm>
        </p:spPr>
        <p:txBody>
          <a:bodyPr/>
          <a:lstStyle/>
          <a:p>
            <a:r>
              <a:rPr lang="hu-HU" dirty="0"/>
              <a:t>2. lépcső: Főpályázat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B4C220-B40E-44B8-B679-CC34413D7B47}" type="slidenum">
              <a:rPr lang="hu-HU" smtClean="0"/>
              <a:pPr/>
              <a:t>14</a:t>
            </a:fld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5391150" y="829092"/>
            <a:ext cx="661035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u="sng" dirty="0"/>
              <a:t>Főpályázat: </a:t>
            </a:r>
            <a:r>
              <a:rPr lang="hu-HU" sz="2000" dirty="0"/>
              <a:t>üzleti terv, cég pénzügyi helyzete és struktúrája, mérföldkövek </a:t>
            </a:r>
          </a:p>
          <a:p>
            <a:pPr algn="just"/>
            <a:r>
              <a:rPr lang="hu-HU" sz="2000" u="sng" dirty="0" err="1"/>
              <a:t>Coaching</a:t>
            </a:r>
            <a:r>
              <a:rPr lang="hu-HU" sz="2000" u="sng" dirty="0"/>
              <a:t>:</a:t>
            </a:r>
            <a:r>
              <a:rPr lang="hu-HU" sz="2000" dirty="0"/>
              <a:t> Elkészítéséhez 3 napos </a:t>
            </a:r>
            <a:r>
              <a:rPr lang="hu-HU" sz="2000" dirty="0" err="1"/>
              <a:t>coaching</a:t>
            </a:r>
            <a:r>
              <a:rPr lang="hu-HU" sz="2000" dirty="0"/>
              <a:t> (adatbázisból választhat a cég 1 </a:t>
            </a:r>
            <a:r>
              <a:rPr lang="hu-HU" sz="2000" dirty="0" err="1"/>
              <a:t>coachot</a:t>
            </a:r>
            <a:r>
              <a:rPr lang="hu-HU" sz="2000" dirty="0"/>
              <a:t>) – csak az első próbálkozásnál</a:t>
            </a:r>
          </a:p>
          <a:p>
            <a:pPr algn="just"/>
            <a:r>
              <a:rPr lang="hu-HU" sz="2000" u="sng" dirty="0"/>
              <a:t>Beadás:</a:t>
            </a:r>
            <a:r>
              <a:rPr lang="hu-HU" sz="2000" dirty="0"/>
              <a:t> évente 3 beadási határidő (2021-ben csak 2: június 9. és október 6</a:t>
            </a:r>
            <a:r>
              <a:rPr lang="hu-HU" sz="2000" dirty="0" smtClean="0"/>
              <a:t>., terv: </a:t>
            </a:r>
            <a:r>
              <a:rPr lang="hu-HU" sz="2000" dirty="0" smtClean="0"/>
              <a:t>2022.01.12, 04.06, 06.15, 10.05</a:t>
            </a:r>
            <a:r>
              <a:rPr lang="hu-HU" sz="2000" dirty="0" smtClean="0"/>
              <a:t>)</a:t>
            </a:r>
            <a:endParaRPr lang="hu-HU" sz="2000" dirty="0"/>
          </a:p>
          <a:p>
            <a:pPr algn="just"/>
            <a:r>
              <a:rPr lang="hu-HU" sz="2000" u="sng" dirty="0"/>
              <a:t>Értékelési szempontok: </a:t>
            </a:r>
            <a:r>
              <a:rPr lang="hu-HU" sz="2000" dirty="0"/>
              <a:t>kiválóság, hatás, végrehajtás (kockázat mértéke)</a:t>
            </a:r>
          </a:p>
          <a:p>
            <a:pPr algn="just"/>
            <a:r>
              <a:rPr lang="hu-HU" sz="2000" u="sng" dirty="0"/>
              <a:t>Értékelés: </a:t>
            </a:r>
            <a:r>
              <a:rPr lang="hu-HU" sz="2000" dirty="0"/>
              <a:t>Továbbjutás, ha 3 külső szakértőből 3 GO </a:t>
            </a:r>
          </a:p>
          <a:p>
            <a:pPr algn="just"/>
            <a:r>
              <a:rPr lang="hu-HU" sz="2000" u="sng" dirty="0"/>
              <a:t>Eredményhirdetés</a:t>
            </a:r>
            <a:r>
              <a:rPr lang="hu-HU" sz="2000" dirty="0"/>
              <a:t>: beadási határidőtől számított 5-6 hét múlva</a:t>
            </a:r>
          </a:p>
          <a:p>
            <a:pPr algn="just"/>
            <a:r>
              <a:rPr lang="hu-HU" sz="2000" dirty="0"/>
              <a:t>Hozzájárulás, hogy az EIC Alap által </a:t>
            </a:r>
            <a:r>
              <a:rPr lang="hu-HU" sz="2000" dirty="0" err="1"/>
              <a:t>validált</a:t>
            </a:r>
            <a:r>
              <a:rPr lang="hu-HU" sz="2000" dirty="0"/>
              <a:t> befektetők információt kapjanak a cégről és a projektről</a:t>
            </a:r>
          </a:p>
          <a:p>
            <a:pPr algn="just"/>
            <a:r>
              <a:rPr lang="hu-HU" sz="2000" dirty="0"/>
              <a:t>Hozzájárulás, hogy </a:t>
            </a:r>
            <a:r>
              <a:rPr lang="hu-HU" sz="2000" dirty="0" err="1"/>
              <a:t>Seal</a:t>
            </a:r>
            <a:r>
              <a:rPr lang="hu-HU" sz="2000" dirty="0"/>
              <a:t> of Excellence esetén a KKV elérhetőségét átadják a saját országa finanszírozó szervezetének</a:t>
            </a:r>
          </a:p>
          <a:p>
            <a:pPr algn="just"/>
            <a:r>
              <a:rPr lang="hu-HU" sz="2000" dirty="0"/>
              <a:t>Egy újra beadási lehetőség, második elutasítás után 12 hónapig nem pályázhat. </a:t>
            </a:r>
          </a:p>
          <a:p>
            <a:endParaRPr lang="hu-HU" u="sng" dirty="0"/>
          </a:p>
        </p:txBody>
      </p:sp>
      <p:pic>
        <p:nvPicPr>
          <p:cNvPr id="7" name="Kép 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568"/>
            <a:ext cx="5257800" cy="3885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376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1300" y="0"/>
            <a:ext cx="10515600" cy="1109663"/>
          </a:xfrm>
        </p:spPr>
        <p:txBody>
          <a:bodyPr/>
          <a:lstStyle/>
          <a:p>
            <a:r>
              <a:rPr lang="hu-HU" dirty="0"/>
              <a:t>3. lépcső: Interjú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B4C220-B40E-44B8-B679-CC34413D7B47}" type="slidenum">
              <a:rPr lang="hu-HU" smtClean="0"/>
              <a:pPr/>
              <a:t>15</a:t>
            </a:fld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371475" y="1305342"/>
            <a:ext cx="629602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u="sng" dirty="0"/>
              <a:t>Interjúra behívás</a:t>
            </a:r>
            <a:r>
              <a:rPr lang="hu-HU" sz="2000" dirty="0"/>
              <a:t>: Beadási határidőtől számított 8-9 hét múlva. </a:t>
            </a:r>
          </a:p>
          <a:p>
            <a:r>
              <a:rPr lang="hu-HU" sz="2000" dirty="0"/>
              <a:t>Az interjúra minden megfelelt pályázatot behívnak. </a:t>
            </a:r>
          </a:p>
          <a:p>
            <a:r>
              <a:rPr lang="hu-HU" sz="2000" u="sng" dirty="0"/>
              <a:t>Eredményhirdetés</a:t>
            </a:r>
            <a:r>
              <a:rPr lang="hu-HU" sz="2000" dirty="0"/>
              <a:t>: az interjút követő 2-3 hét múlva.</a:t>
            </a:r>
          </a:p>
          <a:p>
            <a:r>
              <a:rPr lang="hu-HU" sz="2000" dirty="0"/>
              <a:t>Interjú zsűri: min. 6 zsűritag </a:t>
            </a:r>
          </a:p>
          <a:p>
            <a:r>
              <a:rPr lang="hu-HU" sz="2000" dirty="0"/>
              <a:t> </a:t>
            </a:r>
          </a:p>
          <a:p>
            <a:r>
              <a:rPr lang="hu-HU" sz="2000" dirty="0"/>
              <a:t>GO → támogatás</a:t>
            </a:r>
          </a:p>
          <a:p>
            <a:r>
              <a:rPr lang="hu-HU" sz="2000" dirty="0"/>
              <a:t>NO GO → de potenciálisan jó pályázat, az értékelés alapján javítani kell és egyszer újra behívható közvetlenül az interjúra</a:t>
            </a:r>
          </a:p>
          <a:p>
            <a:r>
              <a:rPr lang="hu-HU" sz="2000" dirty="0"/>
              <a:t>NO GO → első 2 kritériumnak megfelel, de a kockázat mértéke miatt nem → </a:t>
            </a:r>
            <a:r>
              <a:rPr lang="hu-HU" sz="2000" dirty="0" err="1"/>
              <a:t>Seal</a:t>
            </a:r>
            <a:r>
              <a:rPr lang="hu-HU" sz="2000" dirty="0"/>
              <a:t> of Excellence</a:t>
            </a:r>
          </a:p>
          <a:p>
            <a:r>
              <a:rPr lang="hu-HU" sz="2000" dirty="0"/>
              <a:t>NO GO → egyszer újra beadható a főpályázatra</a:t>
            </a:r>
          </a:p>
          <a:p>
            <a:r>
              <a:rPr lang="hu-HU" sz="2000" dirty="0"/>
              <a:t>Másodjára NO GO → 12 hónapig nem pályázhat, akkor az első lépcsőre adhat be másik projektjavaslatot</a:t>
            </a:r>
          </a:p>
        </p:txBody>
      </p:sp>
      <p:pic>
        <p:nvPicPr>
          <p:cNvPr id="6" name="Kép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476791"/>
            <a:ext cx="5600700" cy="4019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7247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1300" y="0"/>
            <a:ext cx="10515600" cy="1109663"/>
          </a:xfrm>
        </p:spPr>
        <p:txBody>
          <a:bodyPr/>
          <a:lstStyle/>
          <a:p>
            <a:r>
              <a:rPr lang="hu-HU" dirty="0"/>
              <a:t>Szerződéskötés és befektetés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B4C220-B40E-44B8-B679-CC34413D7B47}" type="slidenum">
              <a:rPr lang="hu-HU" smtClean="0"/>
              <a:pPr/>
              <a:t>16</a:t>
            </a:fld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5629275" y="790992"/>
            <a:ext cx="640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000" dirty="0"/>
              <a:t>szerződéskötés a támogatásra vonatkozóan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000" dirty="0"/>
              <a:t>átvilágítás (</a:t>
            </a:r>
            <a:r>
              <a:rPr lang="hu-HU" sz="2000" dirty="0" err="1"/>
              <a:t>Due</a:t>
            </a:r>
            <a:r>
              <a:rPr lang="hu-HU" sz="2000" dirty="0"/>
              <a:t> </a:t>
            </a:r>
            <a:r>
              <a:rPr lang="hu-HU" sz="2000" dirty="0" err="1"/>
              <a:t>diligence</a:t>
            </a:r>
            <a:r>
              <a:rPr lang="hu-HU" sz="2000" dirty="0"/>
              <a:t>) és befektetési tárgyalások 2-6 hónap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000" dirty="0"/>
              <a:t>EIC </a:t>
            </a:r>
            <a:r>
              <a:rPr lang="hu-HU" sz="2000" dirty="0" err="1"/>
              <a:t>Fund</a:t>
            </a:r>
            <a:r>
              <a:rPr lang="hu-HU" sz="2000" dirty="0"/>
              <a:t> az átvilágítás eredményeként javasolhatja a támogatási szerződés módosítását, vagy megszüntetését is ha csalást, visszaélést talált.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000" dirty="0"/>
              <a:t>0,5-15 millió eurós befektetés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000" dirty="0"/>
              <a:t>cégre szabott megállapodás (tulajdonrész, átváltható hitel, visszatérítendő előleg, garancia)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000" dirty="0"/>
              <a:t>EIC Alap </a:t>
            </a:r>
            <a:r>
              <a:rPr lang="hu-HU" sz="2000" dirty="0" err="1"/>
              <a:t>max</a:t>
            </a:r>
            <a:r>
              <a:rPr lang="hu-HU" sz="2000" dirty="0"/>
              <a:t>. 25%-os részesedést (szavazati jogot)</a:t>
            </a:r>
            <a:r>
              <a:rPr lang="hu-HU" sz="2000" b="1" dirty="0"/>
              <a:t> </a:t>
            </a:r>
            <a:r>
              <a:rPr lang="hu-HU" sz="2000" dirty="0"/>
              <a:t>szerez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000" dirty="0"/>
              <a:t>Befektetés időtartama: 7-15 év (a befektetést mérföldkövek szerinti részletekben kapja meg a cég)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000" dirty="0"/>
              <a:t>Társbefektető(k) (a cég is hozhat, az EIC Alap is keres)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000" dirty="0"/>
              <a:t>Az EIC Alap nem szól bele a cég napi működésébe, mentort jelöl ki a cég mellé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000" dirty="0"/>
              <a:t>Az EIC Alap türelmes befektető, de bármikor kiszáll, ha piaci alapon megveszi egy másik befektető a tulajdonrészét.</a:t>
            </a:r>
          </a:p>
        </p:txBody>
      </p:sp>
      <p:pic>
        <p:nvPicPr>
          <p:cNvPr id="6" name="Kép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58134"/>
            <a:ext cx="5705475" cy="4143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714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31769" y="1477388"/>
            <a:ext cx="4838330" cy="47051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5 oldal + 10 diás prezentáció + 3 perces videó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8105" y="-39954"/>
            <a:ext cx="10515600" cy="798990"/>
          </a:xfrm>
        </p:spPr>
        <p:txBody>
          <a:bodyPr/>
          <a:lstStyle/>
          <a:p>
            <a:r>
              <a:rPr lang="hu-HU" dirty="0"/>
              <a:t>Pályázatírás és értékelés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B4C220-B40E-44B8-B679-CC34413D7B47}" type="slidenum">
              <a:rPr lang="hu-HU" smtClean="0"/>
              <a:pPr/>
              <a:t>17</a:t>
            </a:fld>
            <a:endParaRPr lang="hu-HU"/>
          </a:p>
        </p:txBody>
      </p:sp>
      <p:sp>
        <p:nvSpPr>
          <p:cNvPr id="3" name="Lekerekített téglalap 2"/>
          <p:cNvSpPr/>
          <p:nvPr/>
        </p:nvSpPr>
        <p:spPr>
          <a:xfrm>
            <a:off x="1291793" y="949908"/>
            <a:ext cx="3118282" cy="52748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1. lépcső: rövid pályázat (folyamatos beadás)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1291793" y="2464281"/>
            <a:ext cx="3118282" cy="39061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2. lépcső: főpályázat </a:t>
            </a:r>
          </a:p>
        </p:txBody>
      </p:sp>
      <p:cxnSp>
        <p:nvCxnSpPr>
          <p:cNvPr id="9" name="Egyenes összekötő nyíllal 8"/>
          <p:cNvCxnSpPr/>
          <p:nvPr/>
        </p:nvCxnSpPr>
        <p:spPr>
          <a:xfrm flipH="1">
            <a:off x="2845570" y="1947905"/>
            <a:ext cx="10728" cy="5163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églalap 21"/>
          <p:cNvSpPr/>
          <p:nvPr/>
        </p:nvSpPr>
        <p:spPr>
          <a:xfrm>
            <a:off x="431769" y="2854898"/>
            <a:ext cx="4838330" cy="47051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Mesterséges intelligenciával és </a:t>
            </a:r>
            <a:r>
              <a:rPr lang="hu-HU" b="1" dirty="0" err="1">
                <a:solidFill>
                  <a:schemeClr val="tx1"/>
                </a:solidFill>
              </a:rPr>
              <a:t>coachinggal</a:t>
            </a:r>
            <a:r>
              <a:rPr lang="hu-HU" b="1" dirty="0">
                <a:solidFill>
                  <a:schemeClr val="tx1"/>
                </a:solidFill>
              </a:rPr>
              <a:t> segített pályázatírás</a:t>
            </a:r>
          </a:p>
        </p:txBody>
      </p:sp>
      <p:cxnSp>
        <p:nvCxnSpPr>
          <p:cNvPr id="23" name="Egyenes összekötő nyíllal 22"/>
          <p:cNvCxnSpPr/>
          <p:nvPr/>
        </p:nvCxnSpPr>
        <p:spPr>
          <a:xfrm flipH="1">
            <a:off x="2848252" y="3325415"/>
            <a:ext cx="5364" cy="5126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ekerekített téglalap 24"/>
          <p:cNvSpPr/>
          <p:nvPr/>
        </p:nvSpPr>
        <p:spPr>
          <a:xfrm>
            <a:off x="1291793" y="3838088"/>
            <a:ext cx="3118282" cy="39061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3. lépcső: interjú </a:t>
            </a:r>
          </a:p>
        </p:txBody>
      </p:sp>
      <p:sp>
        <p:nvSpPr>
          <p:cNvPr id="26" name="Téglalap 25"/>
          <p:cNvSpPr/>
          <p:nvPr/>
        </p:nvSpPr>
        <p:spPr>
          <a:xfrm>
            <a:off x="431769" y="4228705"/>
            <a:ext cx="4838330" cy="47051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10 perc prezentáció </a:t>
            </a:r>
            <a:r>
              <a:rPr lang="hu-HU" b="1" dirty="0">
                <a:solidFill>
                  <a:schemeClr val="tx1"/>
                </a:solidFill>
              </a:rPr>
              <a:t>+ </a:t>
            </a:r>
            <a:r>
              <a:rPr lang="hu-HU" b="1" dirty="0" smtClean="0">
                <a:solidFill>
                  <a:schemeClr val="tx1"/>
                </a:solidFill>
              </a:rPr>
              <a:t>35 perc kérdés-válasz</a:t>
            </a:r>
            <a:endParaRPr lang="hu-HU" b="1" dirty="0">
              <a:solidFill>
                <a:schemeClr val="tx1"/>
              </a:solidFill>
            </a:endParaRPr>
          </a:p>
        </p:txBody>
      </p:sp>
      <p:cxnSp>
        <p:nvCxnSpPr>
          <p:cNvPr id="27" name="Egyenes összekötő nyíllal 26"/>
          <p:cNvCxnSpPr/>
          <p:nvPr/>
        </p:nvCxnSpPr>
        <p:spPr>
          <a:xfrm flipH="1">
            <a:off x="2845570" y="4734005"/>
            <a:ext cx="5364" cy="4790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ekerekített téglalap 27"/>
          <p:cNvSpPr/>
          <p:nvPr/>
        </p:nvSpPr>
        <p:spPr>
          <a:xfrm>
            <a:off x="1286429" y="5242858"/>
            <a:ext cx="3118282" cy="39061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4. lépcső: szerződéskötés 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1286429" y="5876357"/>
            <a:ext cx="3118282" cy="58372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5. lépcső: átvilágítás, befektetési megállapodás </a:t>
            </a:r>
          </a:p>
        </p:txBody>
      </p:sp>
      <p:cxnSp>
        <p:nvCxnSpPr>
          <p:cNvPr id="30" name="Egyenes összekötő nyíllal 29"/>
          <p:cNvCxnSpPr/>
          <p:nvPr/>
        </p:nvCxnSpPr>
        <p:spPr>
          <a:xfrm>
            <a:off x="2845570" y="5657282"/>
            <a:ext cx="0" cy="2663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églalap 33"/>
          <p:cNvSpPr/>
          <p:nvPr/>
        </p:nvSpPr>
        <p:spPr>
          <a:xfrm>
            <a:off x="5312823" y="1802621"/>
            <a:ext cx="1892798" cy="5149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Távértékelés </a:t>
            </a:r>
          </a:p>
          <a:p>
            <a:pPr algn="ctr"/>
            <a:r>
              <a:rPr lang="hu-HU" b="1" dirty="0">
                <a:solidFill>
                  <a:schemeClr val="tx1"/>
                </a:solidFill>
              </a:rPr>
              <a:t>(4 bíráló)</a:t>
            </a:r>
          </a:p>
        </p:txBody>
      </p:sp>
      <p:grpSp>
        <p:nvGrpSpPr>
          <p:cNvPr id="46" name="Csoportba foglalás 45"/>
          <p:cNvGrpSpPr/>
          <p:nvPr/>
        </p:nvGrpSpPr>
        <p:grpSpPr>
          <a:xfrm>
            <a:off x="5312823" y="1518447"/>
            <a:ext cx="898870" cy="274841"/>
            <a:chOff x="8576387" y="1202547"/>
            <a:chExt cx="1205519" cy="381744"/>
          </a:xfrm>
        </p:grpSpPr>
        <p:cxnSp>
          <p:nvCxnSpPr>
            <p:cNvPr id="47" name="Egyenes összekötő nyíllal 46"/>
            <p:cNvCxnSpPr/>
            <p:nvPr/>
          </p:nvCxnSpPr>
          <p:spPr>
            <a:xfrm>
              <a:off x="8576387" y="1202549"/>
              <a:ext cx="1205519" cy="0"/>
            </a:xfrm>
            <a:prstGeom prst="straightConnector1">
              <a:avLst/>
            </a:prstGeom>
            <a:ln w="38100" cap="rnd"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gyenes összekötő nyíllal 47"/>
            <p:cNvCxnSpPr/>
            <p:nvPr/>
          </p:nvCxnSpPr>
          <p:spPr>
            <a:xfrm flipV="1">
              <a:off x="9781905" y="1202547"/>
              <a:ext cx="1" cy="381744"/>
            </a:xfrm>
            <a:prstGeom prst="straightConnector1">
              <a:avLst/>
            </a:prstGeom>
            <a:ln w="38100" cap="rnd">
              <a:round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Lekerekített téglalap 48"/>
          <p:cNvSpPr/>
          <p:nvPr/>
        </p:nvSpPr>
        <p:spPr>
          <a:xfrm>
            <a:off x="5625905" y="2514020"/>
            <a:ext cx="1171575" cy="4254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min. 2 GO</a:t>
            </a:r>
          </a:p>
        </p:txBody>
      </p:sp>
      <p:cxnSp>
        <p:nvCxnSpPr>
          <p:cNvPr id="50" name="Egyenes összekötő nyíllal 49"/>
          <p:cNvCxnSpPr/>
          <p:nvPr/>
        </p:nvCxnSpPr>
        <p:spPr>
          <a:xfrm flipH="1">
            <a:off x="4410075" y="2726760"/>
            <a:ext cx="12096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/>
          <p:cNvCxnSpPr/>
          <p:nvPr/>
        </p:nvCxnSpPr>
        <p:spPr>
          <a:xfrm>
            <a:off x="6211692" y="2308194"/>
            <a:ext cx="0" cy="2127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Lekerekített téglalap 61"/>
          <p:cNvSpPr/>
          <p:nvPr/>
        </p:nvSpPr>
        <p:spPr>
          <a:xfrm>
            <a:off x="7512732" y="1805294"/>
            <a:ext cx="1171575" cy="51490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3x, 4x NOGO</a:t>
            </a:r>
          </a:p>
        </p:txBody>
      </p:sp>
      <p:cxnSp>
        <p:nvCxnSpPr>
          <p:cNvPr id="63" name="Egyenes összekötő nyíllal 62"/>
          <p:cNvCxnSpPr/>
          <p:nvPr/>
        </p:nvCxnSpPr>
        <p:spPr>
          <a:xfrm rot="16200000">
            <a:off x="7364029" y="1902038"/>
            <a:ext cx="0" cy="2974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gyenes összekötő nyíllal 63"/>
          <p:cNvCxnSpPr/>
          <p:nvPr/>
        </p:nvCxnSpPr>
        <p:spPr>
          <a:xfrm rot="16200000">
            <a:off x="8833009" y="1916909"/>
            <a:ext cx="0" cy="2974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églalap 64"/>
          <p:cNvSpPr/>
          <p:nvPr/>
        </p:nvSpPr>
        <p:spPr>
          <a:xfrm>
            <a:off x="8981712" y="1687030"/>
            <a:ext cx="2734038" cy="8084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Elutasítás </a:t>
            </a:r>
          </a:p>
          <a:p>
            <a:pPr algn="ctr"/>
            <a:r>
              <a:rPr lang="hu-HU" b="1" dirty="0">
                <a:solidFill>
                  <a:schemeClr val="tx1"/>
                </a:solidFill>
              </a:rPr>
              <a:t>1 újra beadási lehetőség az rövid pályázatra</a:t>
            </a:r>
          </a:p>
        </p:txBody>
      </p:sp>
      <p:sp>
        <p:nvSpPr>
          <p:cNvPr id="67" name="Téglalap 66"/>
          <p:cNvSpPr/>
          <p:nvPr/>
        </p:nvSpPr>
        <p:spPr>
          <a:xfrm>
            <a:off x="5322528" y="3066846"/>
            <a:ext cx="1892798" cy="5149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Távértékelés </a:t>
            </a:r>
          </a:p>
          <a:p>
            <a:pPr algn="ctr"/>
            <a:r>
              <a:rPr lang="hu-HU" b="1" dirty="0">
                <a:solidFill>
                  <a:schemeClr val="tx1"/>
                </a:solidFill>
              </a:rPr>
              <a:t>(3 bíráló)</a:t>
            </a:r>
          </a:p>
        </p:txBody>
      </p:sp>
      <p:sp>
        <p:nvSpPr>
          <p:cNvPr id="68" name="Lekerekített téglalap 67"/>
          <p:cNvSpPr/>
          <p:nvPr/>
        </p:nvSpPr>
        <p:spPr>
          <a:xfrm>
            <a:off x="5619750" y="3785808"/>
            <a:ext cx="1171575" cy="4254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3 GO</a:t>
            </a:r>
          </a:p>
        </p:txBody>
      </p:sp>
      <p:cxnSp>
        <p:nvCxnSpPr>
          <p:cNvPr id="69" name="Egyenes összekötő nyíllal 68"/>
          <p:cNvCxnSpPr/>
          <p:nvPr/>
        </p:nvCxnSpPr>
        <p:spPr>
          <a:xfrm>
            <a:off x="6205537" y="3581751"/>
            <a:ext cx="0" cy="2127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gyenes összekötő nyíllal 69"/>
          <p:cNvCxnSpPr/>
          <p:nvPr/>
        </p:nvCxnSpPr>
        <p:spPr>
          <a:xfrm flipH="1">
            <a:off x="4410075" y="4007431"/>
            <a:ext cx="112618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Csoportba foglalás 70"/>
          <p:cNvGrpSpPr/>
          <p:nvPr/>
        </p:nvGrpSpPr>
        <p:grpSpPr>
          <a:xfrm>
            <a:off x="5298404" y="2909203"/>
            <a:ext cx="237855" cy="165444"/>
            <a:chOff x="8576387" y="1202547"/>
            <a:chExt cx="1205519" cy="381744"/>
          </a:xfrm>
        </p:grpSpPr>
        <p:cxnSp>
          <p:nvCxnSpPr>
            <p:cNvPr id="72" name="Egyenes összekötő nyíllal 71"/>
            <p:cNvCxnSpPr/>
            <p:nvPr/>
          </p:nvCxnSpPr>
          <p:spPr>
            <a:xfrm>
              <a:off x="8576387" y="1202549"/>
              <a:ext cx="1205519" cy="0"/>
            </a:xfrm>
            <a:prstGeom prst="straightConnector1">
              <a:avLst/>
            </a:prstGeom>
            <a:ln w="38100" cap="rnd"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Egyenes összekötő nyíllal 72"/>
            <p:cNvCxnSpPr/>
            <p:nvPr/>
          </p:nvCxnSpPr>
          <p:spPr>
            <a:xfrm flipV="1">
              <a:off x="9781905" y="1202547"/>
              <a:ext cx="1" cy="381744"/>
            </a:xfrm>
            <a:prstGeom prst="straightConnector1">
              <a:avLst/>
            </a:prstGeom>
            <a:ln w="38100" cap="rnd">
              <a:round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Lekerekített téglalap 73"/>
          <p:cNvSpPr/>
          <p:nvPr/>
        </p:nvSpPr>
        <p:spPr>
          <a:xfrm>
            <a:off x="7512732" y="3066845"/>
            <a:ext cx="1171575" cy="51490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legalább 1 NOGO</a:t>
            </a:r>
          </a:p>
        </p:txBody>
      </p:sp>
      <p:cxnSp>
        <p:nvCxnSpPr>
          <p:cNvPr id="75" name="Egyenes összekötő nyíllal 74"/>
          <p:cNvCxnSpPr/>
          <p:nvPr/>
        </p:nvCxnSpPr>
        <p:spPr>
          <a:xfrm rot="16200000">
            <a:off x="7367726" y="3176712"/>
            <a:ext cx="0" cy="2974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églalap 75"/>
          <p:cNvSpPr/>
          <p:nvPr/>
        </p:nvSpPr>
        <p:spPr>
          <a:xfrm>
            <a:off x="8981712" y="2894038"/>
            <a:ext cx="2734038" cy="8084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Elutasítás </a:t>
            </a:r>
          </a:p>
          <a:p>
            <a:pPr algn="ctr"/>
            <a:r>
              <a:rPr lang="hu-HU" b="1" dirty="0">
                <a:solidFill>
                  <a:schemeClr val="tx1"/>
                </a:solidFill>
              </a:rPr>
              <a:t>1 újra beadási lehetőség az főpályázatra</a:t>
            </a:r>
          </a:p>
        </p:txBody>
      </p:sp>
      <p:cxnSp>
        <p:nvCxnSpPr>
          <p:cNvPr id="77" name="Egyenes összekötő nyíllal 76"/>
          <p:cNvCxnSpPr/>
          <p:nvPr/>
        </p:nvCxnSpPr>
        <p:spPr>
          <a:xfrm rot="16200000">
            <a:off x="8836706" y="3149541"/>
            <a:ext cx="0" cy="2974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Lekerekített téglalap 77"/>
          <p:cNvSpPr/>
          <p:nvPr/>
        </p:nvSpPr>
        <p:spPr>
          <a:xfrm>
            <a:off x="5619748" y="5231801"/>
            <a:ext cx="1171575" cy="4254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GO</a:t>
            </a:r>
          </a:p>
        </p:txBody>
      </p:sp>
      <p:cxnSp>
        <p:nvCxnSpPr>
          <p:cNvPr id="79" name="Egyenes összekötő nyíllal 78"/>
          <p:cNvCxnSpPr/>
          <p:nvPr/>
        </p:nvCxnSpPr>
        <p:spPr>
          <a:xfrm flipH="1">
            <a:off x="4404711" y="5438167"/>
            <a:ext cx="112618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églalap 81"/>
          <p:cNvSpPr/>
          <p:nvPr/>
        </p:nvSpPr>
        <p:spPr>
          <a:xfrm>
            <a:off x="5349996" y="4417670"/>
            <a:ext cx="1892798" cy="5149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Interjú panel </a:t>
            </a:r>
          </a:p>
          <a:p>
            <a:pPr algn="ctr"/>
            <a:r>
              <a:rPr lang="hu-HU" b="1" dirty="0">
                <a:solidFill>
                  <a:schemeClr val="tx1"/>
                </a:solidFill>
              </a:rPr>
              <a:t>(6 tag)</a:t>
            </a:r>
          </a:p>
        </p:txBody>
      </p:sp>
      <p:cxnSp>
        <p:nvCxnSpPr>
          <p:cNvPr id="83" name="Egyenes összekötő nyíllal 82"/>
          <p:cNvCxnSpPr/>
          <p:nvPr/>
        </p:nvCxnSpPr>
        <p:spPr>
          <a:xfrm>
            <a:off x="6205536" y="5000335"/>
            <a:ext cx="0" cy="2127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Csoportba foglalás 85"/>
          <p:cNvGrpSpPr/>
          <p:nvPr/>
        </p:nvGrpSpPr>
        <p:grpSpPr>
          <a:xfrm>
            <a:off x="5309502" y="4279200"/>
            <a:ext cx="237855" cy="165444"/>
            <a:chOff x="8576387" y="1202547"/>
            <a:chExt cx="1205519" cy="381744"/>
          </a:xfrm>
        </p:grpSpPr>
        <p:cxnSp>
          <p:nvCxnSpPr>
            <p:cNvPr id="87" name="Egyenes összekötő nyíllal 86"/>
            <p:cNvCxnSpPr/>
            <p:nvPr/>
          </p:nvCxnSpPr>
          <p:spPr>
            <a:xfrm>
              <a:off x="8576387" y="1202549"/>
              <a:ext cx="1205519" cy="0"/>
            </a:xfrm>
            <a:prstGeom prst="straightConnector1">
              <a:avLst/>
            </a:prstGeom>
            <a:ln w="38100" cap="rnd"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Egyenes összekötő nyíllal 87"/>
            <p:cNvCxnSpPr/>
            <p:nvPr/>
          </p:nvCxnSpPr>
          <p:spPr>
            <a:xfrm flipV="1">
              <a:off x="9781905" y="1202547"/>
              <a:ext cx="1" cy="381744"/>
            </a:xfrm>
            <a:prstGeom prst="straightConnector1">
              <a:avLst/>
            </a:prstGeom>
            <a:ln w="38100" cap="rnd">
              <a:round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Lekerekített téglalap 89"/>
          <p:cNvSpPr/>
          <p:nvPr/>
        </p:nvSpPr>
        <p:spPr>
          <a:xfrm>
            <a:off x="7516429" y="4420145"/>
            <a:ext cx="1171575" cy="51490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legalább 1 NOGO</a:t>
            </a:r>
          </a:p>
        </p:txBody>
      </p:sp>
      <p:sp>
        <p:nvSpPr>
          <p:cNvPr id="91" name="Téglalap 90"/>
          <p:cNvSpPr/>
          <p:nvPr/>
        </p:nvSpPr>
        <p:spPr>
          <a:xfrm>
            <a:off x="8985409" y="3823094"/>
            <a:ext cx="2734038" cy="8084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Elutasítás </a:t>
            </a:r>
          </a:p>
          <a:p>
            <a:pPr algn="ctr"/>
            <a:r>
              <a:rPr lang="hu-HU" b="1" dirty="0">
                <a:solidFill>
                  <a:schemeClr val="tx1"/>
                </a:solidFill>
              </a:rPr>
              <a:t>1 újra beadási lehetőség a főpályázatra</a:t>
            </a:r>
          </a:p>
        </p:txBody>
      </p:sp>
      <p:sp>
        <p:nvSpPr>
          <p:cNvPr id="92" name="Téglalap 91"/>
          <p:cNvSpPr/>
          <p:nvPr/>
        </p:nvSpPr>
        <p:spPr>
          <a:xfrm>
            <a:off x="8985409" y="4734005"/>
            <a:ext cx="2734038" cy="8084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Elutasítás - </a:t>
            </a:r>
            <a:r>
              <a:rPr lang="hu-HU" b="1" dirty="0" err="1">
                <a:solidFill>
                  <a:schemeClr val="tx1"/>
                </a:solidFill>
              </a:rPr>
              <a:t>SoE</a:t>
            </a:r>
            <a:endParaRPr lang="hu-HU" b="1" dirty="0">
              <a:solidFill>
                <a:schemeClr val="tx1"/>
              </a:solidFill>
            </a:endParaRPr>
          </a:p>
          <a:p>
            <a:pPr algn="ctr"/>
            <a:r>
              <a:rPr lang="hu-HU" b="1" dirty="0">
                <a:solidFill>
                  <a:schemeClr val="tx1"/>
                </a:solidFill>
              </a:rPr>
              <a:t>1 újra beadási lehetőség a főpályázatra</a:t>
            </a:r>
          </a:p>
        </p:txBody>
      </p:sp>
      <p:sp>
        <p:nvSpPr>
          <p:cNvPr id="93" name="Téglalap 92"/>
          <p:cNvSpPr/>
          <p:nvPr/>
        </p:nvSpPr>
        <p:spPr>
          <a:xfrm>
            <a:off x="8981712" y="5651374"/>
            <a:ext cx="2734038" cy="8084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Elutasítás </a:t>
            </a:r>
          </a:p>
          <a:p>
            <a:pPr algn="ctr"/>
            <a:r>
              <a:rPr lang="hu-HU" b="1" dirty="0">
                <a:solidFill>
                  <a:schemeClr val="tx1"/>
                </a:solidFill>
              </a:rPr>
              <a:t>1 újra beadási lehetőség az interjúra</a:t>
            </a:r>
          </a:p>
        </p:txBody>
      </p:sp>
      <p:cxnSp>
        <p:nvCxnSpPr>
          <p:cNvPr id="94" name="Egyenes összekötő nyíllal 93"/>
          <p:cNvCxnSpPr/>
          <p:nvPr/>
        </p:nvCxnSpPr>
        <p:spPr>
          <a:xfrm rot="16200000">
            <a:off x="7391497" y="4550519"/>
            <a:ext cx="0" cy="2974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gyenes összekötő nyíllal 94"/>
          <p:cNvCxnSpPr>
            <a:endCxn id="91" idx="1"/>
          </p:cNvCxnSpPr>
          <p:nvPr/>
        </p:nvCxnSpPr>
        <p:spPr>
          <a:xfrm flipV="1">
            <a:off x="8688004" y="4227301"/>
            <a:ext cx="297405" cy="2885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gyenes összekötő nyíllal 96"/>
          <p:cNvCxnSpPr>
            <a:endCxn id="92" idx="1"/>
          </p:cNvCxnSpPr>
          <p:nvPr/>
        </p:nvCxnSpPr>
        <p:spPr>
          <a:xfrm>
            <a:off x="8688004" y="4845495"/>
            <a:ext cx="297405" cy="2927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gyenes összekötő nyíllal 98"/>
          <p:cNvCxnSpPr/>
          <p:nvPr/>
        </p:nvCxnSpPr>
        <p:spPr>
          <a:xfrm>
            <a:off x="8098519" y="6055580"/>
            <a:ext cx="88689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gyenes összekötő nyíllal 108"/>
          <p:cNvCxnSpPr/>
          <p:nvPr/>
        </p:nvCxnSpPr>
        <p:spPr>
          <a:xfrm>
            <a:off x="8098519" y="4973540"/>
            <a:ext cx="0" cy="1082040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109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1300" y="0"/>
            <a:ext cx="10515600" cy="1109663"/>
          </a:xfrm>
        </p:spPr>
        <p:txBody>
          <a:bodyPr/>
          <a:lstStyle/>
          <a:p>
            <a:r>
              <a:rPr lang="hu-HU" dirty="0"/>
              <a:t>Sikertörténet: </a:t>
            </a:r>
            <a:r>
              <a:rPr lang="hu-HU" sz="36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mcule.com </a:t>
            </a:r>
            <a:r>
              <a:rPr lang="hu-HU" dirty="0"/>
              <a:t>Kft.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B4C220-B40E-44B8-B679-CC34413D7B47}" type="slidenum">
              <a:rPr lang="hu-HU" smtClean="0"/>
              <a:pPr/>
              <a:t>18</a:t>
            </a:fld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812800" y="1386622"/>
            <a:ext cx="1022096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800" dirty="0"/>
              <a:t>A projekt célja online kereshető, gyógyszerkutatási célra szintetizálható vegyületeket tartalmazó adatbázis létrehozására.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u-HU" sz="2800" dirty="0"/>
              <a:t>A cégvezető kutatóintézetben és a Richter Gedeon Zrt-nél kezdte a pályáját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u-HU" sz="2800" dirty="0"/>
              <a:t>A céget nemzetközi tanácsadó testület segíti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/>
              <a:t>A projekt 2017-ben 1,4 millió eurós európai uniós támogatást nyert el.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800" dirty="0"/>
              <a:t>A cég 2021-ben bekerült a Financial Times listáján Európa leggyorsabban növekvő 100 </a:t>
            </a:r>
            <a:r>
              <a:rPr lang="hu-HU" sz="2800" dirty="0" err="1"/>
              <a:t>cége</a:t>
            </a:r>
            <a:r>
              <a:rPr lang="hu-HU" sz="2800" dirty="0"/>
              <a:t> közé.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438363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1300" y="0"/>
            <a:ext cx="10515600" cy="1109663"/>
          </a:xfrm>
        </p:spPr>
        <p:txBody>
          <a:bodyPr/>
          <a:lstStyle/>
          <a:p>
            <a:r>
              <a:rPr lang="hu-HU" dirty="0"/>
              <a:t>Sikertörténet: </a:t>
            </a:r>
            <a:r>
              <a:rPr lang="hu-HU" dirty="0" err="1"/>
              <a:t>Kinepict</a:t>
            </a:r>
            <a:r>
              <a:rPr lang="hu-HU" dirty="0"/>
              <a:t> Health Kft.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B4C220-B40E-44B8-B679-CC34413D7B47}" type="slidenum">
              <a:rPr lang="hu-HU" smtClean="0"/>
              <a:pPr/>
              <a:t>19</a:t>
            </a:fld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257175" y="1000542"/>
            <a:ext cx="642937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000" dirty="0"/>
              <a:t>Semmelweis Egyetemről indult, 5 éve alapított </a:t>
            </a:r>
            <a:r>
              <a:rPr lang="hu-HU" sz="2000" dirty="0" err="1"/>
              <a:t>start-up</a:t>
            </a:r>
            <a:r>
              <a:rPr lang="hu-HU" sz="2000" dirty="0"/>
              <a:t> cég,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000" dirty="0"/>
              <a:t>a projektjük a kontrasztanyag beadása mellett végzett </a:t>
            </a:r>
            <a:r>
              <a:rPr lang="hu-HU" sz="2000" dirty="0" err="1"/>
              <a:t>angiográfiás</a:t>
            </a:r>
            <a:r>
              <a:rPr lang="hu-HU" sz="2000" dirty="0"/>
              <a:t> képalkotó vizsgálatok hatékonyságát növeli (egy szoftver segítségével jelentősen javul a képminőség, miközben a klinikai vizsgálatok szerint hetven százalékkal kevesebb röntgen-sugárterhelés éri a pácienst és a személyzetet, emellett 50 százalékkal kisebb mennyiségű kontrasztanyag beadására van szükség az eljáráshoz)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000" dirty="0"/>
              <a:t>a fejlesztést eddig befektetők finanszírozták, akik nem tudtak további forrást biztosítani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000" dirty="0"/>
              <a:t>szabadalmaztatott algoritmussal rendelkeznek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000" dirty="0"/>
              <a:t>az új technológiának EU-ban évi 300 millió eurós piaca van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000" dirty="0"/>
              <a:t>projekt 2020-ban 1,5 millió eurós európai uniós támogatást nyert el és 3,6 millió eurós befektetést kért (az összeg tárgyalás alatt).</a:t>
            </a:r>
          </a:p>
        </p:txBody>
      </p:sp>
      <p:pic>
        <p:nvPicPr>
          <p:cNvPr id="6" name="Kép 5" descr="https://semmelweis.hu/hirek/files/2021/01/RS127859_C19A0802-scr-400x26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1914942"/>
            <a:ext cx="4791075" cy="2999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660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1300" y="0"/>
            <a:ext cx="10515600" cy="1109663"/>
          </a:xfrm>
        </p:spPr>
        <p:txBody>
          <a:bodyPr/>
          <a:lstStyle/>
          <a:p>
            <a:r>
              <a:rPr lang="hu-HU" dirty="0"/>
              <a:t>Horizont Európa program 3. pillér – Innovatív Európa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B4C220-B40E-44B8-B679-CC34413D7B47}" type="slidenum">
              <a:rPr lang="hu-HU" smtClean="0"/>
              <a:pPr/>
              <a:t>2</a:t>
            </a:fld>
            <a:endParaRPr lang="hu-HU"/>
          </a:p>
        </p:txBody>
      </p:sp>
      <p:pic>
        <p:nvPicPr>
          <p:cNvPr id="6" name="Picture 2" descr="Image describing the preliminary structure of Horizon Europe. 3 pillars - Excellent science, global challenges and industrial competitiveness and innovative europe.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238250"/>
            <a:ext cx="10582275" cy="520065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4025734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1300" y="0"/>
            <a:ext cx="10515600" cy="1109663"/>
          </a:xfrm>
        </p:spPr>
        <p:txBody>
          <a:bodyPr/>
          <a:lstStyle/>
          <a:p>
            <a:r>
              <a:rPr lang="hu-HU" b="1" dirty="0"/>
              <a:t>H2020 KKV eszköz 2. fázis / </a:t>
            </a:r>
            <a:r>
              <a:rPr lang="hu-HU" b="1" dirty="0" err="1"/>
              <a:t>Accelerator</a:t>
            </a:r>
            <a:r>
              <a:rPr lang="hu-HU" b="1" dirty="0"/>
              <a:t> eredmények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B4C220-B40E-44B8-B679-CC34413D7B47}" type="slidenum">
              <a:rPr lang="hu-HU" smtClean="0"/>
              <a:pPr/>
              <a:t>20</a:t>
            </a:fld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409575" y="979944"/>
            <a:ext cx="112966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/>
              <a:t>A magyar KKV-k szereplése 2014-2020 között: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/>
              <a:t>28 nyertes cég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/>
              <a:t>30 millió euró (10,5 milliárd Ft) elnyert támogatás</a:t>
            </a:r>
          </a:p>
          <a:p>
            <a:pPr algn="just"/>
            <a:endParaRPr lang="hu-HU" sz="2400" dirty="0"/>
          </a:p>
          <a:p>
            <a:pPr algn="just"/>
            <a:r>
              <a:rPr lang="hu-HU" sz="2400" dirty="0"/>
              <a:t>Téma szerinti megoszlás: </a:t>
            </a: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706612"/>
              </p:ext>
            </p:extLst>
          </p:nvPr>
        </p:nvGraphicFramePr>
        <p:xfrm>
          <a:off x="409575" y="2962274"/>
          <a:ext cx="5648325" cy="284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210282"/>
              </p:ext>
            </p:extLst>
          </p:nvPr>
        </p:nvGraphicFramePr>
        <p:xfrm>
          <a:off x="6057899" y="2918936"/>
          <a:ext cx="4905375" cy="2902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2004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10448925" cy="1364546"/>
          </a:xfrm>
        </p:spPr>
        <p:txBody>
          <a:bodyPr>
            <a:normAutofit/>
          </a:bodyPr>
          <a:lstStyle/>
          <a:p>
            <a:r>
              <a:rPr lang="hu-HU" dirty="0" smtClean="0"/>
              <a:t>Hazai </a:t>
            </a:r>
            <a:r>
              <a:rPr lang="hu-HU" dirty="0" err="1" smtClean="0"/>
              <a:t>Accelerator</a:t>
            </a:r>
            <a:r>
              <a:rPr lang="hu-HU" dirty="0" smtClean="0"/>
              <a:t> </a:t>
            </a:r>
            <a:r>
              <a:rPr lang="hu-HU" dirty="0"/>
              <a:t>rásegítő </a:t>
            </a:r>
            <a:r>
              <a:rPr lang="hu-HU" dirty="0" smtClean="0"/>
              <a:t>pályázat (EU_KKV)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B4C220-B40E-44B8-B679-CC34413D7B47}" type="slidenum">
              <a:rPr lang="hu-HU" smtClean="0"/>
              <a:pPr/>
              <a:t>21</a:t>
            </a:fld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461554" y="1107643"/>
            <a:ext cx="113347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solidFill>
                  <a:schemeClr val="accent5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Támogatás célja: </a:t>
            </a:r>
            <a:r>
              <a:rPr lang="hu-HU" sz="2000" dirty="0">
                <a:solidFill>
                  <a:srgbClr val="333333"/>
                </a:solidFill>
                <a:latin typeface="Bahnschrift SemiBold" panose="020B0502040204020203" pitchFamily="34" charset="0"/>
                <a:ea typeface="+mj-ea"/>
                <a:cs typeface="+mj-cs"/>
              </a:rPr>
              <a:t>üzleti tervet is tartalmazó megvalósíthatósági tanulmány elkészítése angol nyelven</a:t>
            </a:r>
          </a:p>
          <a:p>
            <a:pPr algn="just"/>
            <a:r>
              <a:rPr lang="hu-HU" sz="2000" dirty="0">
                <a:solidFill>
                  <a:schemeClr val="accent5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Pályázók: </a:t>
            </a:r>
            <a:r>
              <a:rPr lang="hu-HU" sz="2000" dirty="0">
                <a:solidFill>
                  <a:srgbClr val="333333"/>
                </a:solidFill>
                <a:latin typeface="Bahnschrift SemiBold" panose="020B0502040204020203" pitchFamily="34" charset="0"/>
                <a:ea typeface="+mj-ea"/>
                <a:cs typeface="+mj-cs"/>
              </a:rPr>
              <a:t>prototípus szintű, nemzetközi szinten innovatív fejlesztéssel rendelkező KKV-k (kizáró ok, ha már KKV eszköz 1. fázist nyert, ha 2. fázist vagy </a:t>
            </a:r>
            <a:r>
              <a:rPr lang="hu-HU" sz="2000" dirty="0" err="1">
                <a:solidFill>
                  <a:srgbClr val="333333"/>
                </a:solidFill>
                <a:latin typeface="Bahnschrift SemiBold" panose="020B0502040204020203" pitchFamily="34" charset="0"/>
                <a:ea typeface="+mj-ea"/>
                <a:cs typeface="+mj-cs"/>
              </a:rPr>
              <a:t>Acceleratort</a:t>
            </a:r>
            <a:r>
              <a:rPr lang="hu-HU" sz="2000" dirty="0">
                <a:solidFill>
                  <a:srgbClr val="333333"/>
                </a:solidFill>
                <a:latin typeface="Bahnschrift SemiBold" panose="020B0502040204020203" pitchFamily="34" charset="0"/>
                <a:ea typeface="+mj-ea"/>
                <a:cs typeface="+mj-cs"/>
              </a:rPr>
              <a:t> beadott, mert akkor már készen van az üzleti terve, ha már 2. fázison vagy </a:t>
            </a:r>
            <a:r>
              <a:rPr lang="hu-HU" sz="2000" dirty="0" err="1">
                <a:solidFill>
                  <a:srgbClr val="333333"/>
                </a:solidFill>
                <a:latin typeface="Bahnschrift SemiBold" panose="020B0502040204020203" pitchFamily="34" charset="0"/>
                <a:ea typeface="+mj-ea"/>
                <a:cs typeface="+mj-cs"/>
              </a:rPr>
              <a:t>Acceleratoron</a:t>
            </a:r>
            <a:r>
              <a:rPr lang="hu-HU" sz="2000" dirty="0">
                <a:solidFill>
                  <a:srgbClr val="333333"/>
                </a:solidFill>
                <a:latin typeface="Bahnschrift SemiBold" panose="020B0502040204020203" pitchFamily="34" charset="0"/>
                <a:ea typeface="+mj-ea"/>
                <a:cs typeface="+mj-cs"/>
              </a:rPr>
              <a:t> nyert)</a:t>
            </a:r>
          </a:p>
          <a:p>
            <a:pPr algn="just"/>
            <a:r>
              <a:rPr lang="hu-HU" sz="2000" dirty="0">
                <a:solidFill>
                  <a:schemeClr val="accent5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Támogatás:</a:t>
            </a:r>
            <a:r>
              <a:rPr lang="hu-HU" sz="2000" dirty="0">
                <a:solidFill>
                  <a:srgbClr val="333333"/>
                </a:solidFill>
                <a:latin typeface="Bahnschrift SemiBold" panose="020B0502040204020203" pitchFamily="34" charset="0"/>
                <a:ea typeface="+mj-ea"/>
                <a:cs typeface="+mj-cs"/>
              </a:rPr>
              <a:t> 4 millió Ft/projekt (100%-os támogatás átalányként)</a:t>
            </a:r>
          </a:p>
          <a:p>
            <a:pPr algn="just"/>
            <a:r>
              <a:rPr lang="hu-HU" sz="2000" dirty="0">
                <a:solidFill>
                  <a:schemeClr val="accent5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Támogatási keret: </a:t>
            </a:r>
            <a:r>
              <a:rPr lang="hu-HU" sz="2000" dirty="0">
                <a:solidFill>
                  <a:srgbClr val="333333"/>
                </a:solidFill>
                <a:latin typeface="Bahnschrift SemiBold" panose="020B0502040204020203" pitchFamily="34" charset="0"/>
                <a:ea typeface="+mj-ea"/>
                <a:cs typeface="+mj-cs"/>
              </a:rPr>
              <a:t>100 millió Ft</a:t>
            </a:r>
          </a:p>
          <a:p>
            <a:pPr algn="just"/>
            <a:r>
              <a:rPr lang="hu-HU" sz="2000" dirty="0">
                <a:solidFill>
                  <a:schemeClr val="accent5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Futamidő:</a:t>
            </a:r>
            <a:r>
              <a:rPr lang="hu-HU" sz="2000" dirty="0">
                <a:solidFill>
                  <a:srgbClr val="333333"/>
                </a:solidFill>
                <a:latin typeface="Bahnschrift SemiBold" panose="020B0502040204020203" pitchFamily="34" charset="0"/>
                <a:ea typeface="+mj-ea"/>
                <a:cs typeface="+mj-cs"/>
              </a:rPr>
              <a:t> </a:t>
            </a:r>
            <a:r>
              <a:rPr lang="hu-HU" sz="2000" dirty="0" err="1">
                <a:solidFill>
                  <a:srgbClr val="333333"/>
                </a:solidFill>
                <a:latin typeface="Bahnschrift SemiBold" panose="020B0502040204020203" pitchFamily="34" charset="0"/>
                <a:ea typeface="+mj-ea"/>
                <a:cs typeface="+mj-cs"/>
              </a:rPr>
              <a:t>max</a:t>
            </a:r>
            <a:r>
              <a:rPr lang="hu-HU" sz="2000" dirty="0">
                <a:solidFill>
                  <a:srgbClr val="333333"/>
                </a:solidFill>
                <a:latin typeface="Bahnschrift SemiBold" panose="020B0502040204020203" pitchFamily="34" charset="0"/>
                <a:ea typeface="+mj-ea"/>
                <a:cs typeface="+mj-cs"/>
              </a:rPr>
              <a:t>. 12 hónap</a:t>
            </a:r>
          </a:p>
          <a:p>
            <a:pPr algn="just"/>
            <a:r>
              <a:rPr lang="hu-HU" sz="2000" dirty="0">
                <a:solidFill>
                  <a:schemeClr val="accent5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Beadás:</a:t>
            </a:r>
            <a:r>
              <a:rPr lang="hu-HU" sz="2000" dirty="0">
                <a:solidFill>
                  <a:srgbClr val="333333"/>
                </a:solidFill>
                <a:latin typeface="Bahnschrift SemiBold" panose="020B0502040204020203" pitchFamily="34" charset="0"/>
                <a:ea typeface="+mj-ea"/>
                <a:cs typeface="+mj-cs"/>
              </a:rPr>
              <a:t> </a:t>
            </a:r>
            <a:r>
              <a:rPr lang="hu-HU" sz="2000" dirty="0" smtClean="0">
                <a:solidFill>
                  <a:srgbClr val="333333"/>
                </a:solidFill>
                <a:latin typeface="Bahnschrift SemiBold" panose="020B0502040204020203" pitchFamily="34" charset="0"/>
                <a:ea typeface="+mj-ea"/>
                <a:cs typeface="+mj-cs"/>
              </a:rPr>
              <a:t>2021. október 1.</a:t>
            </a:r>
            <a:endParaRPr lang="hu-HU" sz="2000" dirty="0">
              <a:solidFill>
                <a:srgbClr val="333333"/>
              </a:solidFill>
              <a:latin typeface="Bahnschrift SemiBold" panose="020B0502040204020203" pitchFamily="34" charset="0"/>
              <a:ea typeface="+mj-ea"/>
              <a:cs typeface="+mj-cs"/>
            </a:endParaRPr>
          </a:p>
          <a:p>
            <a:pPr algn="just"/>
            <a:r>
              <a:rPr lang="hu-HU" sz="2000" dirty="0">
                <a:solidFill>
                  <a:schemeClr val="accent5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Pályázat:</a:t>
            </a:r>
            <a:r>
              <a:rPr lang="hu-HU" sz="2000" dirty="0">
                <a:solidFill>
                  <a:srgbClr val="333333"/>
                </a:solidFill>
                <a:latin typeface="Bahnschrift SemiBold" panose="020B0502040204020203" pitchFamily="34" charset="0"/>
                <a:ea typeface="+mj-ea"/>
                <a:cs typeface="+mj-cs"/>
              </a:rPr>
              <a:t> </a:t>
            </a:r>
          </a:p>
          <a:p>
            <a:pPr marL="361950" algn="just">
              <a:spcBef>
                <a:spcPts val="0"/>
              </a:spcBef>
              <a:buNone/>
            </a:pPr>
            <a:r>
              <a:rPr lang="hu-HU" sz="2000" dirty="0">
                <a:solidFill>
                  <a:srgbClr val="333333"/>
                </a:solidFill>
                <a:latin typeface="Bahnschrift SemiBold" panose="020B0502040204020203" pitchFamily="34" charset="0"/>
                <a:ea typeface="+mj-ea"/>
                <a:cs typeface="+mj-cs"/>
              </a:rPr>
              <a:t>1. Elektronikus űrlap: megvalósíthatósági tanulmány elkészítésének bemutatása magyarul (10 pont), </a:t>
            </a:r>
          </a:p>
          <a:p>
            <a:pPr marL="361950" algn="just">
              <a:spcBef>
                <a:spcPts val="0"/>
              </a:spcBef>
              <a:buNone/>
            </a:pPr>
            <a:r>
              <a:rPr lang="hu-HU" sz="2000" dirty="0">
                <a:solidFill>
                  <a:srgbClr val="333333"/>
                </a:solidFill>
                <a:latin typeface="Bahnschrift SemiBold" panose="020B0502040204020203" pitchFamily="34" charset="0"/>
                <a:ea typeface="+mj-ea"/>
                <a:cs typeface="+mj-cs"/>
              </a:rPr>
              <a:t>2. Csatoltandó mellékletben (az értékelési szempontok alapján) a fejlesztés bemutatása </a:t>
            </a:r>
            <a:r>
              <a:rPr lang="hu-HU" sz="2000" dirty="0" err="1">
                <a:solidFill>
                  <a:srgbClr val="333333"/>
                </a:solidFill>
                <a:latin typeface="Bahnschrift SemiBold" panose="020B0502040204020203" pitchFamily="34" charset="0"/>
                <a:ea typeface="+mj-ea"/>
                <a:cs typeface="+mj-cs"/>
              </a:rPr>
              <a:t>max</a:t>
            </a:r>
            <a:r>
              <a:rPr lang="hu-HU" sz="2000" dirty="0">
                <a:solidFill>
                  <a:srgbClr val="333333"/>
                </a:solidFill>
                <a:latin typeface="Bahnschrift SemiBold" panose="020B0502040204020203" pitchFamily="34" charset="0"/>
                <a:ea typeface="+mj-ea"/>
                <a:cs typeface="+mj-cs"/>
              </a:rPr>
              <a:t>. 10 oldalban angolul (90 pont)</a:t>
            </a:r>
          </a:p>
          <a:p>
            <a:pPr algn="just"/>
            <a:r>
              <a:rPr lang="hu-HU" sz="2000" dirty="0">
                <a:solidFill>
                  <a:schemeClr val="accent5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Értékelés:</a:t>
            </a:r>
            <a:r>
              <a:rPr lang="hu-HU" sz="2000" dirty="0">
                <a:solidFill>
                  <a:srgbClr val="333333"/>
                </a:solidFill>
                <a:latin typeface="Bahnschrift SemiBold" panose="020B0502040204020203" pitchFamily="34" charset="0"/>
                <a:ea typeface="+mj-ea"/>
                <a:cs typeface="+mj-cs"/>
              </a:rPr>
              <a:t> NKFI Hivatal által</a:t>
            </a:r>
          </a:p>
          <a:p>
            <a:pPr algn="just"/>
            <a:r>
              <a:rPr lang="hu-HU" sz="2000" dirty="0">
                <a:solidFill>
                  <a:schemeClr val="accent5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Kötelező vállalás: </a:t>
            </a:r>
            <a:r>
              <a:rPr lang="hu-HU" sz="2000" dirty="0">
                <a:solidFill>
                  <a:srgbClr val="333333"/>
                </a:solidFill>
                <a:latin typeface="Bahnschrift SemiBold" panose="020B0502040204020203" pitchFamily="34" charset="0"/>
                <a:ea typeface="+mj-ea"/>
                <a:cs typeface="+mj-cs"/>
              </a:rPr>
              <a:t>üzleti terv elkészítése és </a:t>
            </a:r>
            <a:r>
              <a:rPr lang="hu-HU" sz="2000" dirty="0" err="1">
                <a:solidFill>
                  <a:srgbClr val="333333"/>
                </a:solidFill>
                <a:latin typeface="Bahnschrift SemiBold" panose="020B0502040204020203" pitchFamily="34" charset="0"/>
                <a:ea typeface="+mj-ea"/>
                <a:cs typeface="+mj-cs"/>
              </a:rPr>
              <a:t>Accelerator</a:t>
            </a:r>
            <a:r>
              <a:rPr lang="hu-HU" sz="2000" dirty="0">
                <a:solidFill>
                  <a:srgbClr val="333333"/>
                </a:solidFill>
                <a:latin typeface="Bahnschrift SemiBold" panose="020B0502040204020203" pitchFamily="34" charset="0"/>
                <a:ea typeface="+mj-ea"/>
                <a:cs typeface="+mj-cs"/>
              </a:rPr>
              <a:t> pályázat benyújtása </a:t>
            </a:r>
            <a:endParaRPr lang="hu-HU" sz="2000" dirty="0" smtClean="0">
              <a:solidFill>
                <a:srgbClr val="333333"/>
              </a:solidFill>
              <a:latin typeface="Bahnschrift SemiBold" panose="020B0502040204020203" pitchFamily="34" charset="0"/>
              <a:ea typeface="+mj-ea"/>
              <a:cs typeface="+mj-cs"/>
            </a:endParaRPr>
          </a:p>
          <a:p>
            <a:pPr algn="just"/>
            <a:r>
              <a:rPr lang="hu-HU" sz="2000" dirty="0">
                <a:solidFill>
                  <a:srgbClr val="333333"/>
                </a:solidFill>
                <a:latin typeface="Bahnschrift SemiBold" panose="020B0502040204020203" pitchFamily="34" charset="0"/>
                <a:ea typeface="+mj-ea"/>
                <a:cs typeface="+mj-cs"/>
                <a:hlinkClick r:id="rId2"/>
              </a:rPr>
              <a:t>https://</a:t>
            </a:r>
            <a:r>
              <a:rPr lang="hu-HU" sz="2000" dirty="0" smtClean="0">
                <a:solidFill>
                  <a:srgbClr val="333333"/>
                </a:solidFill>
                <a:latin typeface="Bahnschrift SemiBold" panose="020B0502040204020203" pitchFamily="34" charset="0"/>
                <a:ea typeface="+mj-ea"/>
                <a:cs typeface="+mj-cs"/>
                <a:hlinkClick r:id="rId2"/>
              </a:rPr>
              <a:t>nkfih.gov.hu/palyazoknak/nkfi-alap/horizont-europa-accelerator-rasegito-palyazat-2021-112-eu-kkv/palyazati-felhivas</a:t>
            </a:r>
            <a:r>
              <a:rPr lang="hu-HU" sz="2000" dirty="0" smtClean="0">
                <a:solidFill>
                  <a:srgbClr val="333333"/>
                </a:solidFill>
                <a:latin typeface="Bahnschrift SemiBold" panose="020B0502040204020203" pitchFamily="34" charset="0"/>
                <a:ea typeface="+mj-ea"/>
                <a:cs typeface="+mj-cs"/>
              </a:rPr>
              <a:t> </a:t>
            </a:r>
            <a:endParaRPr lang="hu-HU" sz="2000" dirty="0">
              <a:solidFill>
                <a:srgbClr val="333333"/>
              </a:solidFill>
              <a:latin typeface="Bahnschrift SemiBold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5398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5775" y="0"/>
            <a:ext cx="10448925" cy="1364546"/>
          </a:xfrm>
        </p:spPr>
        <p:txBody>
          <a:bodyPr>
            <a:normAutofit/>
          </a:bodyPr>
          <a:lstStyle/>
          <a:p>
            <a:r>
              <a:rPr lang="hu-HU" dirty="0" smtClean="0"/>
              <a:t>Mentorprogram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B4C220-B40E-44B8-B679-CC34413D7B47}" type="slidenum">
              <a:rPr lang="hu-HU" smtClean="0"/>
              <a:pPr/>
              <a:t>22</a:t>
            </a:fld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5347064" y="560192"/>
            <a:ext cx="644488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solidFill>
                  <a:schemeClr val="accent5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Cél:</a:t>
            </a:r>
            <a:r>
              <a:rPr lang="hu-HU" sz="2000" dirty="0">
                <a:solidFill>
                  <a:srgbClr val="333333"/>
                </a:solidFill>
                <a:latin typeface="Bahnschrift SemiBold" panose="020B0502040204020203" pitchFamily="34" charset="0"/>
                <a:ea typeface="+mj-ea"/>
                <a:cs typeface="+mj-cs"/>
              </a:rPr>
              <a:t> a KKV-k felkészítése az EIC </a:t>
            </a:r>
            <a:r>
              <a:rPr lang="hu-HU" sz="2000" dirty="0" err="1">
                <a:solidFill>
                  <a:srgbClr val="333333"/>
                </a:solidFill>
                <a:latin typeface="Bahnschrift SemiBold" panose="020B0502040204020203" pitchFamily="34" charset="0"/>
                <a:ea typeface="+mj-ea"/>
                <a:cs typeface="+mj-cs"/>
              </a:rPr>
              <a:t>Accelerator</a:t>
            </a:r>
            <a:r>
              <a:rPr lang="hu-HU" sz="2000" dirty="0">
                <a:solidFill>
                  <a:srgbClr val="333333"/>
                </a:solidFill>
                <a:latin typeface="Bahnschrift SemiBold" panose="020B0502040204020203" pitchFamily="34" charset="0"/>
                <a:ea typeface="+mj-ea"/>
                <a:cs typeface="+mj-cs"/>
              </a:rPr>
              <a:t> pályázatra (az NKFI Hivatal finanszírozásával nyújtott szolgáltatás)</a:t>
            </a:r>
          </a:p>
          <a:p>
            <a:pPr algn="just"/>
            <a:r>
              <a:rPr lang="hu-HU" sz="2000" dirty="0">
                <a:solidFill>
                  <a:srgbClr val="333333"/>
                </a:solidFill>
                <a:latin typeface="Bahnschrift SemiBold" panose="020B0502040204020203" pitchFamily="34" charset="0"/>
                <a:ea typeface="+mj-ea"/>
                <a:cs typeface="+mj-cs"/>
              </a:rPr>
              <a:t>Mentorok: az EU-s pályázatok, az </a:t>
            </a:r>
            <a:r>
              <a:rPr lang="hu-HU" sz="2000" dirty="0" err="1">
                <a:solidFill>
                  <a:srgbClr val="333333"/>
                </a:solidFill>
                <a:latin typeface="Bahnschrift SemiBold" panose="020B0502040204020203" pitchFamily="34" charset="0"/>
                <a:ea typeface="+mj-ea"/>
                <a:cs typeface="+mj-cs"/>
              </a:rPr>
              <a:t>innovációmenedzsment</a:t>
            </a:r>
            <a:r>
              <a:rPr lang="hu-HU" sz="2000" dirty="0">
                <a:solidFill>
                  <a:srgbClr val="333333"/>
                </a:solidFill>
                <a:latin typeface="Bahnschrift SemiBold" panose="020B0502040204020203" pitchFamily="34" charset="0"/>
                <a:ea typeface="+mj-ea"/>
                <a:cs typeface="+mj-cs"/>
              </a:rPr>
              <a:t> és az üzletfejlesztés terén tapasztalt külső szakértők</a:t>
            </a:r>
          </a:p>
          <a:p>
            <a:pPr algn="just"/>
            <a:endParaRPr lang="hu-HU" sz="2000" dirty="0">
              <a:solidFill>
                <a:schemeClr val="accent5">
                  <a:lumMod val="75000"/>
                </a:schemeClr>
              </a:solidFill>
              <a:latin typeface="Bahnschrift SemiBold" panose="020B0502040204020203" pitchFamily="34" charset="0"/>
              <a:ea typeface="+mj-ea"/>
              <a:cs typeface="+mj-cs"/>
            </a:endParaRPr>
          </a:p>
          <a:p>
            <a:pPr algn="just"/>
            <a:r>
              <a:rPr lang="hu-HU" sz="2000" dirty="0">
                <a:solidFill>
                  <a:schemeClr val="accent5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Tevékenységek:</a:t>
            </a:r>
          </a:p>
          <a:p>
            <a:pPr lvl="0" algn="just"/>
            <a:r>
              <a:rPr lang="hu-HU" sz="2000" dirty="0">
                <a:solidFill>
                  <a:srgbClr val="333333"/>
                </a:solidFill>
                <a:latin typeface="Bahnschrift SemiBold" panose="020B0502040204020203" pitchFamily="34" charset="0"/>
                <a:ea typeface="+mj-ea"/>
                <a:cs typeface="+mj-cs"/>
              </a:rPr>
              <a:t>A pályázat tervezetének átnézése: a formai és tartalmi elemek véleményezése, javaslatok megfogalmazása.</a:t>
            </a:r>
          </a:p>
          <a:p>
            <a:pPr lvl="0" algn="just"/>
            <a:r>
              <a:rPr lang="hu-HU" sz="2000" dirty="0">
                <a:solidFill>
                  <a:srgbClr val="333333"/>
                </a:solidFill>
                <a:latin typeface="Bahnschrift SemiBold" panose="020B0502040204020203" pitchFamily="34" charset="0"/>
                <a:ea typeface="+mj-ea"/>
                <a:cs typeface="+mj-cs"/>
              </a:rPr>
              <a:t>Felkészítés az interjúra: a bemutatkozó előadás prezentációja, a lehetséges interjúkérdések megbeszélése.</a:t>
            </a:r>
          </a:p>
          <a:p>
            <a:pPr lvl="0" algn="just"/>
            <a:endParaRPr lang="hu-HU" sz="2000" dirty="0">
              <a:solidFill>
                <a:srgbClr val="333333"/>
              </a:solidFill>
              <a:latin typeface="Bahnschrift SemiBold" panose="020B0502040204020203" pitchFamily="34" charset="0"/>
              <a:ea typeface="+mj-ea"/>
              <a:cs typeface="+mj-cs"/>
            </a:endParaRPr>
          </a:p>
          <a:p>
            <a:pPr lvl="0" algn="just"/>
            <a:r>
              <a:rPr lang="hu-HU" sz="2000" dirty="0">
                <a:solidFill>
                  <a:schemeClr val="accent5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Regisztráció:</a:t>
            </a:r>
            <a:r>
              <a:rPr lang="hu-HU" sz="2000" dirty="0">
                <a:solidFill>
                  <a:srgbClr val="333333"/>
                </a:solidFill>
                <a:latin typeface="Bahnschrift SemiBold" panose="020B0502040204020203" pitchFamily="34" charset="0"/>
                <a:ea typeface="+mj-ea"/>
                <a:cs typeface="+mj-cs"/>
              </a:rPr>
              <a:t> Hivatal </a:t>
            </a:r>
            <a:r>
              <a:rPr lang="hu-HU" sz="2000" dirty="0" smtClean="0">
                <a:solidFill>
                  <a:srgbClr val="333333"/>
                </a:solidFill>
                <a:latin typeface="Bahnschrift SemiBold" panose="020B0502040204020203" pitchFamily="34" charset="0"/>
                <a:ea typeface="+mj-ea"/>
                <a:cs typeface="+mj-cs"/>
              </a:rPr>
              <a:t>honlapján</a:t>
            </a:r>
          </a:p>
          <a:p>
            <a:pPr lvl="0" algn="just"/>
            <a:r>
              <a:rPr lang="hu-HU" sz="2000" dirty="0">
                <a:solidFill>
                  <a:srgbClr val="333333"/>
                </a:solidFill>
                <a:latin typeface="Bahnschrift SemiBold" panose="020B0502040204020203" pitchFamily="34" charset="0"/>
                <a:ea typeface="+mj-ea"/>
                <a:cs typeface="+mj-cs"/>
                <a:hlinkClick r:id="rId2"/>
              </a:rPr>
              <a:t>https://</a:t>
            </a:r>
            <a:r>
              <a:rPr lang="hu-HU" sz="2000" dirty="0" smtClean="0">
                <a:solidFill>
                  <a:srgbClr val="333333"/>
                </a:solidFill>
                <a:latin typeface="Bahnschrift SemiBold" panose="020B0502040204020203" pitchFamily="34" charset="0"/>
                <a:ea typeface="+mj-ea"/>
                <a:cs typeface="+mj-cs"/>
                <a:hlinkClick r:id="rId2"/>
              </a:rPr>
              <a:t>nkfih.gov.hu/hivatalrol/hivatal-rendezvenyei/mentorprogram-indul</a:t>
            </a:r>
            <a:r>
              <a:rPr lang="hu-HU" sz="2000" dirty="0" smtClean="0">
                <a:solidFill>
                  <a:srgbClr val="333333"/>
                </a:solidFill>
                <a:latin typeface="Bahnschrift SemiBold" panose="020B0502040204020203" pitchFamily="34" charset="0"/>
                <a:ea typeface="+mj-ea"/>
                <a:cs typeface="+mj-cs"/>
              </a:rPr>
              <a:t> </a:t>
            </a:r>
            <a:endParaRPr lang="hu-HU" sz="2000" dirty="0">
              <a:solidFill>
                <a:srgbClr val="333333"/>
              </a:solidFill>
              <a:latin typeface="Bahnschrift SemiBold" panose="020B0502040204020203" pitchFamily="34" charset="0"/>
              <a:ea typeface="+mj-ea"/>
              <a:cs typeface="+mj-cs"/>
            </a:endParaRPr>
          </a:p>
          <a:p>
            <a:pPr lvl="0" algn="just"/>
            <a:endParaRPr lang="hu-HU" sz="2000" dirty="0">
              <a:solidFill>
                <a:srgbClr val="333333"/>
              </a:solidFill>
              <a:latin typeface="Bahnschrift SemiBold" panose="020B0502040204020203" pitchFamily="34" charset="0"/>
              <a:ea typeface="+mj-ea"/>
              <a:cs typeface="+mj-cs"/>
            </a:endParaRPr>
          </a:p>
          <a:p>
            <a:pPr lvl="0" algn="just"/>
            <a:r>
              <a:rPr lang="hu-HU" sz="2000" dirty="0">
                <a:solidFill>
                  <a:schemeClr val="accent5">
                    <a:lumMod val="7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Kiválasztás:</a:t>
            </a:r>
            <a:r>
              <a:rPr lang="hu-HU" sz="2000" dirty="0">
                <a:solidFill>
                  <a:srgbClr val="333333"/>
                </a:solidFill>
                <a:latin typeface="Bahnschrift SemiBold" panose="020B0502040204020203" pitchFamily="34" charset="0"/>
                <a:ea typeface="+mj-ea"/>
                <a:cs typeface="+mj-cs"/>
              </a:rPr>
              <a:t> A regisztráció során megadott bemutatkozás alapján</a:t>
            </a:r>
            <a:endParaRPr lang="hu-HU" dirty="0">
              <a:solidFill>
                <a:srgbClr val="333333"/>
              </a:solidFill>
              <a:latin typeface="Bahnschrift SemiBol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6" name="Kép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62"/>
            <a:ext cx="5190309" cy="367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4785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90650" y="3486149"/>
            <a:ext cx="7172325" cy="1838325"/>
          </a:xfrm>
        </p:spPr>
        <p:txBody>
          <a:bodyPr/>
          <a:lstStyle/>
          <a:p>
            <a:r>
              <a:rPr lang="hu-HU" dirty="0"/>
              <a:t>Divinyi Ágnes</a:t>
            </a:r>
          </a:p>
          <a:p>
            <a:r>
              <a:rPr lang="hu-HU" dirty="0"/>
              <a:t>Nemzeti Kutatási, Fejlesztési és Innovációs Hivatal</a:t>
            </a:r>
          </a:p>
          <a:p>
            <a:r>
              <a:rPr lang="hu-HU" dirty="0" err="1"/>
              <a:t>agnes.divinyi</a:t>
            </a:r>
            <a:r>
              <a:rPr lang="hu-HU" dirty="0"/>
              <a:t>@</a:t>
            </a:r>
            <a:r>
              <a:rPr lang="hu-HU" dirty="0" err="1"/>
              <a:t>nkfih.gov.hu</a:t>
            </a:r>
            <a:endParaRPr lang="hu-H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5875" y="1318816"/>
            <a:ext cx="9886950" cy="1325563"/>
          </a:xfrm>
        </p:spPr>
        <p:txBody>
          <a:bodyPr/>
          <a:lstStyle/>
          <a:p>
            <a:r>
              <a:rPr lang="hu-HU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601228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0"/>
            <a:ext cx="10071100" cy="1109663"/>
          </a:xfrm>
        </p:spPr>
        <p:txBody>
          <a:bodyPr/>
          <a:lstStyle/>
          <a:p>
            <a:r>
              <a:rPr lang="hu-HU" dirty="0"/>
              <a:t>EIC költségvetés megoszlása 2021-ben (</a:t>
            </a:r>
            <a:r>
              <a:rPr lang="en-US" dirty="0"/>
              <a:t>M€</a:t>
            </a:r>
            <a:r>
              <a:rPr lang="hu-HU" dirty="0"/>
              <a:t>)</a:t>
            </a: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285014"/>
              </p:ext>
            </p:extLst>
          </p:nvPr>
        </p:nvGraphicFramePr>
        <p:xfrm>
          <a:off x="733425" y="2057399"/>
          <a:ext cx="10448925" cy="4076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5878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1300" y="0"/>
            <a:ext cx="10515600" cy="1109663"/>
          </a:xfrm>
        </p:spPr>
        <p:txBody>
          <a:bodyPr/>
          <a:lstStyle/>
          <a:p>
            <a:r>
              <a:rPr lang="hu-HU" dirty="0" err="1"/>
              <a:t>Acceleratorra</a:t>
            </a:r>
            <a:r>
              <a:rPr lang="hu-HU" dirty="0"/>
              <a:t> pályázó cég jellemzői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B4C220-B40E-44B8-B679-CC34413D7B47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733425" y="1259265"/>
            <a:ext cx="107061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/>
              <a:t>KKV önállóan </a:t>
            </a:r>
            <a:r>
              <a:rPr lang="hu-HU" sz="2800" dirty="0"/>
              <a:t>(lehet </a:t>
            </a:r>
            <a:r>
              <a:rPr lang="hu-HU" sz="2800" dirty="0" err="1"/>
              <a:t>start-up</a:t>
            </a:r>
            <a:r>
              <a:rPr lang="hu-HU" sz="2800" dirty="0"/>
              <a:t> is) DE természetes személy is, aki vállalja, hogy szerződéskötésig céget alapít, befektető a cég nevében </a:t>
            </a:r>
            <a:endParaRPr lang="hu-HU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800" b="1" dirty="0"/>
              <a:t>nagy növekedési potenciál </a:t>
            </a:r>
            <a:r>
              <a:rPr lang="hu-HU" sz="2800" dirty="0"/>
              <a:t>(létszám, árbevétel, profit)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800" b="1" dirty="0"/>
              <a:t>szakértő, motivált csapat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800" b="1" dirty="0"/>
              <a:t>nem tud a fejlesztéshez és a növekedéshez a piacról forrást szerezni</a:t>
            </a:r>
            <a:r>
              <a:rPr lang="hu-HU" sz="2800" dirty="0"/>
              <a:t>,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800" b="1" dirty="0"/>
              <a:t>még nem érett a </a:t>
            </a:r>
            <a:r>
              <a:rPr lang="hu-HU" sz="2800" b="1" dirty="0" smtClean="0"/>
              <a:t>piaci befektetésre</a:t>
            </a:r>
            <a:r>
              <a:rPr lang="hu-HU" sz="2800" dirty="0"/>
              <a:t>: </a:t>
            </a:r>
          </a:p>
          <a:p>
            <a:pPr marL="714375" lvl="0" indent="-266700">
              <a:buFont typeface="Arial" panose="020B0604020202020204" pitchFamily="34" charset="0"/>
              <a:buChar char="•"/>
            </a:pPr>
            <a:r>
              <a:rPr lang="hu-HU" sz="2800" dirty="0"/>
              <a:t>csak a következő fejlesztési lépcsőnél válik a </a:t>
            </a:r>
            <a:r>
              <a:rPr lang="hu-HU" sz="2800" dirty="0" smtClean="0"/>
              <a:t>piaci befektetők </a:t>
            </a:r>
            <a:r>
              <a:rPr lang="hu-HU" sz="2800" dirty="0"/>
              <a:t>számára vonzóvá</a:t>
            </a:r>
          </a:p>
          <a:p>
            <a:pPr marL="714375" lvl="0" indent="-266700">
              <a:buFont typeface="Arial" panose="020B0604020202020204" pitchFamily="34" charset="0"/>
              <a:buChar char="•"/>
            </a:pPr>
            <a:r>
              <a:rPr lang="hu-HU" sz="2800" dirty="0"/>
              <a:t>eddig csak kedvezőtlen befektetési ajánlatot kapott (túl nagy tulajdonrészt kérnek, nagyon alacsonyra értékelik a céget)</a:t>
            </a:r>
          </a:p>
          <a:p>
            <a:pPr marL="714375" lvl="0" indent="-266700">
              <a:buFont typeface="Arial" panose="020B0604020202020204" pitchFamily="34" charset="0"/>
              <a:buChar char="•"/>
            </a:pPr>
            <a:r>
              <a:rPr lang="hu-HU" sz="2800" dirty="0"/>
              <a:t>induló összeget már biztosított a piaci befektető, de nem tudja / nem meri tovább finanszírozni a projektet (igazolni kell) </a:t>
            </a:r>
          </a:p>
        </p:txBody>
      </p:sp>
    </p:spTree>
    <p:extLst>
      <p:ext uri="{BB962C8B-B14F-4D97-AF65-F5344CB8AC3E}">
        <p14:creationId xmlns:p14="http://schemas.microsoft.com/office/powerpoint/2010/main" val="4151079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1300" y="0"/>
            <a:ext cx="10515600" cy="1109663"/>
          </a:xfrm>
        </p:spPr>
        <p:txBody>
          <a:bodyPr/>
          <a:lstStyle/>
          <a:p>
            <a:r>
              <a:rPr lang="hu-HU" dirty="0" err="1"/>
              <a:t>Accelerator</a:t>
            </a:r>
            <a:r>
              <a:rPr lang="hu-HU" dirty="0"/>
              <a:t> projekt jellemzői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B4C220-B40E-44B8-B679-CC34413D7B47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733425" y="1259265"/>
            <a:ext cx="1054417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hu-HU" sz="2800" b="1" dirty="0"/>
              <a:t>innovatív, nagy kockázatú fejlesztés bármilyen témában</a:t>
            </a:r>
            <a:r>
              <a:rPr lang="hu-HU" sz="2800" dirty="0"/>
              <a:t>: technológiai áttörés, új generációs termék vagy szolgáltatás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hu-HU" sz="2800" dirty="0"/>
              <a:t>tevékenység: </a:t>
            </a:r>
            <a:r>
              <a:rPr lang="hu-HU" sz="2800" b="1" dirty="0"/>
              <a:t>prototípus továbbfejlesztése </a:t>
            </a:r>
            <a:r>
              <a:rPr lang="hu-HU" sz="2800" dirty="0"/>
              <a:t>releváns környezetben, rendszer szintű demonstráció, jogszabályoknak, szabványoknak történő megfelelés (TRL 6-8), </a:t>
            </a:r>
            <a:r>
              <a:rPr lang="hu-HU" sz="2800" b="1" dirty="0"/>
              <a:t>piacra vitel </a:t>
            </a:r>
            <a:r>
              <a:rPr lang="hu-HU" sz="2800" dirty="0"/>
              <a:t>(TRL 9)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hu-HU" sz="2800" b="1" dirty="0"/>
              <a:t>számszerűsíthető versenyelőnyök</a:t>
            </a:r>
            <a:r>
              <a:rPr lang="hu-HU" sz="2800" dirty="0"/>
              <a:t>: energiatakarékos, kevesebb hulladék, könnyebben és gyorsabban használható, nagyobb teljesítményű, olcsóbb, több funkció, több alkalmazási terület, kedvezőbb méret …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hu-HU" sz="2800" b="1" dirty="0"/>
              <a:t>piacképes</a:t>
            </a:r>
            <a:r>
              <a:rPr lang="hu-HU" sz="2800" dirty="0"/>
              <a:t>: új piacot teremt, piaci résből kilép a széles piacra, nagy piaci részesedést ér el</a:t>
            </a:r>
          </a:p>
        </p:txBody>
      </p:sp>
    </p:spTree>
    <p:extLst>
      <p:ext uri="{BB962C8B-B14F-4D97-AF65-F5344CB8AC3E}">
        <p14:creationId xmlns:p14="http://schemas.microsoft.com/office/powerpoint/2010/main" val="108729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72075" y="3895725"/>
            <a:ext cx="6877050" cy="1528921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Accelerator</a:t>
            </a:r>
            <a:r>
              <a:rPr lang="hu-HU" dirty="0"/>
              <a:t> </a:t>
            </a:r>
            <a:r>
              <a:rPr lang="hu-HU" dirty="0" smtClean="0"/>
              <a:t>pályázat </a:t>
            </a:r>
            <a:r>
              <a:rPr lang="hu-HU" dirty="0"/>
              <a:t>jellemzői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4886323" y="1015363"/>
            <a:ext cx="6924675" cy="628652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/>
            <a:r>
              <a:rPr lang="hu-HU" sz="2800" dirty="0"/>
              <a:t>futamidő: 24 hónap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4886323" y="1820635"/>
            <a:ext cx="6924675" cy="3212919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hu-HU" sz="2800" dirty="0" err="1" smtClean="0"/>
              <a:t>Blended</a:t>
            </a:r>
            <a:r>
              <a:rPr lang="hu-HU" sz="2800" dirty="0" smtClean="0"/>
              <a:t> </a:t>
            </a:r>
            <a:r>
              <a:rPr lang="hu-HU" sz="2800" dirty="0" err="1" smtClean="0"/>
              <a:t>finance</a:t>
            </a:r>
            <a:r>
              <a:rPr lang="hu-HU" sz="2800" dirty="0" smtClean="0"/>
              <a:t>: </a:t>
            </a:r>
          </a:p>
          <a:p>
            <a:pPr lvl="0" algn="just"/>
            <a:r>
              <a:rPr lang="hu-HU" sz="2800" dirty="0" smtClean="0"/>
              <a:t>fejlesztéshez </a:t>
            </a:r>
            <a:r>
              <a:rPr lang="hu-HU" sz="2800" dirty="0" err="1"/>
              <a:t>max</a:t>
            </a:r>
            <a:r>
              <a:rPr lang="hu-HU" sz="2800" dirty="0"/>
              <a:t>. 2,5 millió eurós támogatás  keret 296 millió </a:t>
            </a:r>
            <a:r>
              <a:rPr lang="hu-HU" sz="2800" dirty="0" smtClean="0"/>
              <a:t>euró</a:t>
            </a:r>
          </a:p>
          <a:p>
            <a:pPr lvl="0" algn="just"/>
            <a:r>
              <a:rPr lang="hu-HU" sz="2800" dirty="0" smtClean="0"/>
              <a:t>piacra </a:t>
            </a:r>
            <a:r>
              <a:rPr lang="hu-HU" sz="2800" dirty="0"/>
              <a:t>vitelhez és növekedéshez </a:t>
            </a:r>
            <a:r>
              <a:rPr lang="hu-HU" sz="2800" dirty="0" err="1"/>
              <a:t>max</a:t>
            </a:r>
            <a:r>
              <a:rPr lang="hu-HU" sz="2800" dirty="0"/>
              <a:t>. 15 millió eurós befektetés az EIC Alapból (TRL 9) </a:t>
            </a:r>
          </a:p>
          <a:p>
            <a:pPr lvl="0" algn="just"/>
            <a:r>
              <a:rPr lang="hu-HU" sz="2800" dirty="0"/>
              <a:t>keret 296 millió </a:t>
            </a:r>
            <a:r>
              <a:rPr lang="hu-HU" sz="2800" dirty="0" smtClean="0"/>
              <a:t>euró</a:t>
            </a:r>
          </a:p>
          <a:p>
            <a:pPr lvl="0" algn="just"/>
            <a:r>
              <a:rPr lang="hu-HU" sz="2800" dirty="0" smtClean="0"/>
              <a:t>Grant </a:t>
            </a:r>
            <a:r>
              <a:rPr lang="hu-HU" sz="2800" dirty="0" err="1" smtClean="0"/>
              <a:t>only</a:t>
            </a:r>
            <a:r>
              <a:rPr lang="hu-HU" sz="2800" dirty="0" smtClean="0"/>
              <a:t>: ha a piacosításhoz van forrás</a:t>
            </a:r>
            <a:endParaRPr lang="hu-HU" sz="2800" dirty="0"/>
          </a:p>
        </p:txBody>
      </p:sp>
      <p:sp>
        <p:nvSpPr>
          <p:cNvPr id="8" name="Lekerekített téglalap 7"/>
          <p:cNvSpPr/>
          <p:nvPr/>
        </p:nvSpPr>
        <p:spPr>
          <a:xfrm>
            <a:off x="4886324" y="5210174"/>
            <a:ext cx="6924675" cy="876301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/>
            <a:r>
              <a:rPr lang="hu-HU" sz="2800" dirty="0"/>
              <a:t>támogatási intenzitás: 70%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4886323" y="220433"/>
            <a:ext cx="6924675" cy="628652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/>
            <a:r>
              <a:rPr lang="hu-HU" sz="2800" dirty="0" smtClean="0"/>
              <a:t>bármilyen téma, prioritási területek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582525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0350" y="0"/>
            <a:ext cx="10515600" cy="1109663"/>
          </a:xfrm>
        </p:spPr>
        <p:txBody>
          <a:bodyPr/>
          <a:lstStyle/>
          <a:p>
            <a:r>
              <a:rPr lang="hu-HU" b="1" dirty="0"/>
              <a:t>EIC </a:t>
            </a:r>
            <a:r>
              <a:rPr lang="hu-HU" b="1" dirty="0" err="1"/>
              <a:t>Accelerator</a:t>
            </a:r>
            <a:r>
              <a:rPr lang="hu-HU" b="1" dirty="0"/>
              <a:t> </a:t>
            </a:r>
            <a:r>
              <a:rPr lang="hu-HU" b="1" dirty="0" err="1"/>
              <a:t>Challenges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B4C220-B40E-44B8-B679-CC34413D7B47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400050" y="779919"/>
            <a:ext cx="11296650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 err="1"/>
              <a:t>Accelerator</a:t>
            </a:r>
            <a:r>
              <a:rPr lang="hu-HU" sz="2400" dirty="0"/>
              <a:t> nyílt felhívásával megegyező pályázati folyamat, beadási határidő, támogatási és a befektetési összeg. </a:t>
            </a:r>
          </a:p>
          <a:p>
            <a:pPr algn="just"/>
            <a:r>
              <a:rPr lang="hu-HU" sz="2400" dirty="0"/>
              <a:t>Keret: 495 millió euró (kb. fele-fele arányban elosztva a két társadalmi kihívás között, fele-fele arányban támogatás és befektetés)</a:t>
            </a:r>
          </a:p>
          <a:p>
            <a:pPr algn="just"/>
            <a:endParaRPr lang="hu-HU" sz="900" dirty="0"/>
          </a:p>
          <a:p>
            <a:pPr algn="just"/>
            <a:endParaRPr lang="hu-HU" sz="900" dirty="0"/>
          </a:p>
          <a:p>
            <a:pPr algn="just"/>
            <a:endParaRPr lang="hu-HU" sz="900" dirty="0"/>
          </a:p>
          <a:p>
            <a:pPr algn="just"/>
            <a:endParaRPr lang="hu-HU" sz="900" dirty="0"/>
          </a:p>
          <a:p>
            <a:pPr algn="just"/>
            <a:endParaRPr lang="hu-HU" sz="9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400" b="1" dirty="0"/>
              <a:t>Digitális technológiák:</a:t>
            </a:r>
            <a:r>
              <a:rPr lang="hu-HU" sz="2400" dirty="0"/>
              <a:t> eszközök, módszerek, rendszerek, eljárások, szabványok az IKT technológiai iparban történő alkalmazásra (nagy teljesítményű számítástechnika, peremhálózati informatika, kvantum technológiák, </a:t>
            </a:r>
            <a:r>
              <a:rPr lang="hu-HU" sz="2400" dirty="0" err="1"/>
              <a:t>kiberbiztonság</a:t>
            </a:r>
            <a:r>
              <a:rPr lang="hu-HU" sz="2400" dirty="0"/>
              <a:t>, mesterséges intelligencia, </a:t>
            </a:r>
            <a:r>
              <a:rPr lang="hu-HU" sz="2400" dirty="0" err="1"/>
              <a:t>block-chain</a:t>
            </a:r>
            <a:r>
              <a:rPr lang="hu-HU" sz="2400" dirty="0"/>
              <a:t>, felhőalapú infrastruktúra, dolgok </a:t>
            </a:r>
            <a:r>
              <a:rPr lang="hu-HU" sz="2400" dirty="0" err="1"/>
              <a:t>internetje</a:t>
            </a:r>
            <a:r>
              <a:rPr lang="hu-HU" sz="2400" dirty="0"/>
              <a:t> (</a:t>
            </a:r>
            <a:r>
              <a:rPr lang="hu-HU" sz="2400" dirty="0" err="1"/>
              <a:t>IoT</a:t>
            </a:r>
            <a:r>
              <a:rPr lang="hu-HU" sz="2400" dirty="0"/>
              <a:t>)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4475342"/>
            <a:ext cx="6838949" cy="227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kerekített téglalap 7"/>
          <p:cNvSpPr/>
          <p:nvPr/>
        </p:nvSpPr>
        <p:spPr>
          <a:xfrm>
            <a:off x="552450" y="2335335"/>
            <a:ext cx="11029950" cy="628652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hu-HU" sz="2800" b="1" dirty="0"/>
              <a:t>1. Stratégiai digitális és egészségügyi technológiák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408664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1300" y="0"/>
            <a:ext cx="10515600" cy="1109663"/>
          </a:xfrm>
        </p:spPr>
        <p:txBody>
          <a:bodyPr/>
          <a:lstStyle/>
          <a:p>
            <a:r>
              <a:rPr lang="hu-HU" b="1" dirty="0"/>
              <a:t>EIC </a:t>
            </a:r>
            <a:r>
              <a:rPr lang="hu-HU" b="1" dirty="0" err="1"/>
              <a:t>Accelerator</a:t>
            </a:r>
            <a:r>
              <a:rPr lang="hu-HU" b="1" dirty="0"/>
              <a:t> </a:t>
            </a:r>
            <a:r>
              <a:rPr lang="hu-HU" b="1" dirty="0" err="1"/>
              <a:t>Challenges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B4C220-B40E-44B8-B679-CC34413D7B47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6510337" y="1811000"/>
            <a:ext cx="527208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400" b="1" dirty="0"/>
              <a:t>Egészségügyi technológiák: </a:t>
            </a:r>
            <a:r>
              <a:rPr lang="hu-HU" sz="2400" dirty="0"/>
              <a:t>mesterséges intelligencia vezérelt eszközök a korai diagnózishoz, ambuláns diagnosztika, sejt- és génterápiák (különösen a rákkutatásban),  új </a:t>
            </a:r>
            <a:r>
              <a:rPr lang="hu-HU" sz="2400" dirty="0" err="1"/>
              <a:t>biomarkerek</a:t>
            </a:r>
            <a:r>
              <a:rPr lang="hu-HU" sz="2400" dirty="0"/>
              <a:t> a klinikai prognózishoz, biotechnológiai és gyógyszeripari fejlesztések lépéseinek </a:t>
            </a:r>
            <a:r>
              <a:rPr lang="hu-HU" sz="2400" dirty="0" err="1"/>
              <a:t>digitalizációja</a:t>
            </a:r>
            <a:r>
              <a:rPr lang="hu-HU" sz="2400" dirty="0"/>
              <a:t>, elektronikus egészségügyi megoldások az egészségügyi rendszer, az orvosi gyakorlat és az intenzív osztályok számára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2482336"/>
            <a:ext cx="6338888" cy="355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kerekített téglalap 7"/>
          <p:cNvSpPr/>
          <p:nvPr/>
        </p:nvSpPr>
        <p:spPr>
          <a:xfrm>
            <a:off x="171449" y="925175"/>
            <a:ext cx="11449051" cy="628652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hu-HU" sz="2800" b="1" dirty="0"/>
              <a:t>1. Stratégiai digitális és egészségügyi technológiák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541471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6700" y="0"/>
            <a:ext cx="10515600" cy="1109663"/>
          </a:xfrm>
        </p:spPr>
        <p:txBody>
          <a:bodyPr/>
          <a:lstStyle/>
          <a:p>
            <a:r>
              <a:rPr lang="hu-HU" b="1" dirty="0"/>
              <a:t>EIC </a:t>
            </a:r>
            <a:r>
              <a:rPr lang="hu-HU" b="1" dirty="0" err="1"/>
              <a:t>Accelerator</a:t>
            </a:r>
            <a:r>
              <a:rPr lang="hu-HU" b="1" dirty="0"/>
              <a:t> </a:t>
            </a:r>
            <a:r>
              <a:rPr lang="hu-HU" b="1" dirty="0" err="1"/>
              <a:t>Challenges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B4C220-B40E-44B8-B679-CC34413D7B47}" type="slidenum">
              <a:rPr lang="hu-HU" smtClean="0"/>
              <a:pPr/>
              <a:t>9</a:t>
            </a:fld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323850" y="1914525"/>
            <a:ext cx="699134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u-HU" sz="2400" dirty="0"/>
              <a:t>megújuló energia, beleértve a megújuló hidrogént és az energiatárolást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u-HU" sz="2400" dirty="0"/>
              <a:t>épületek energiatakarékosságot célzó felújítása (pl. beépített energiatermelés és tárolás)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u-HU" sz="2400" dirty="0"/>
              <a:t>alacsony szén-dioxid kibocsátású ipar (pl. energia intenzív ipar szén-dioxid kibocsátásának csökkentése, szén-dioxid kivonás és tárolás, az ipari folyamatok </a:t>
            </a:r>
            <a:r>
              <a:rPr lang="hu-HU" sz="2400" dirty="0" err="1"/>
              <a:t>digitalizációja</a:t>
            </a:r>
            <a:r>
              <a:rPr lang="hu-HU" sz="2400" dirty="0"/>
              <a:t>)  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u-HU" sz="2400" dirty="0"/>
              <a:t>akkumulátorok, kémiai és fizikai energiatároló rendszerek helyi és közlekedésben történő használatra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492" y="1914525"/>
            <a:ext cx="4661507" cy="444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kerekített téglalap 5"/>
          <p:cNvSpPr/>
          <p:nvPr/>
        </p:nvSpPr>
        <p:spPr>
          <a:xfrm>
            <a:off x="323850" y="981073"/>
            <a:ext cx="11868149" cy="628652"/>
          </a:xfrm>
          <a:prstGeom prst="roundRect">
            <a:avLst>
              <a:gd name="adj" fmla="val 0"/>
            </a:avLst>
          </a:prstGeom>
          <a:solidFill>
            <a:srgbClr val="2F75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hu-HU" sz="2800" b="1" dirty="0"/>
              <a:t>2. Zöld innovációk a gazdasági fellendülésért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854796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6398</TotalTime>
  <Words>1928</Words>
  <Application>Microsoft Office PowerPoint</Application>
  <PresentationFormat>Szélesvásznú</PresentationFormat>
  <Paragraphs>241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30" baseType="lpstr">
      <vt:lpstr>Calibri</vt:lpstr>
      <vt:lpstr>Gill Sans MT</vt:lpstr>
      <vt:lpstr>Bahnschrift SemiBold</vt:lpstr>
      <vt:lpstr>Garamond</vt:lpstr>
      <vt:lpstr>Gidole</vt:lpstr>
      <vt:lpstr>Arial</vt:lpstr>
      <vt:lpstr>Office Theme</vt:lpstr>
      <vt:lpstr>Európai Innovációs Tanács (EIC)Accelerator pályázat</vt:lpstr>
      <vt:lpstr>Horizont Európa program 3. pillér – Innovatív Európa</vt:lpstr>
      <vt:lpstr>EIC költségvetés megoszlása 2021-ben (M€)</vt:lpstr>
      <vt:lpstr>Acceleratorra pályázó cég jellemzői</vt:lpstr>
      <vt:lpstr>Accelerator projekt jellemzői</vt:lpstr>
      <vt:lpstr>Accelerator pályázat jellemzői</vt:lpstr>
      <vt:lpstr>EIC Accelerator Challenges</vt:lpstr>
      <vt:lpstr>EIC Accelerator Challenges</vt:lpstr>
      <vt:lpstr>EIC Accelerator Challenges</vt:lpstr>
      <vt:lpstr>Pályázás és értékelés</vt:lpstr>
      <vt:lpstr>Mesterséges intelligencia platform (AI tool)</vt:lpstr>
      <vt:lpstr>Diagnosztikai modul (AI tool)</vt:lpstr>
      <vt:lpstr>1. lépcső: Rövid pályázat</vt:lpstr>
      <vt:lpstr>2. lépcső: Főpályázat</vt:lpstr>
      <vt:lpstr>3. lépcső: Interjú</vt:lpstr>
      <vt:lpstr>Szerződéskötés és befektetés</vt:lpstr>
      <vt:lpstr>Pályázatírás és értékelés</vt:lpstr>
      <vt:lpstr>Sikertörténet: mcule.com Kft. </vt:lpstr>
      <vt:lpstr>Sikertörténet: Kinepict Health Kft. </vt:lpstr>
      <vt:lpstr>H2020 KKV eszköz 2. fázis / Accelerator eredmények</vt:lpstr>
      <vt:lpstr>Hazai Accelerator rásegítő pályázat (EU_KKV)</vt:lpstr>
      <vt:lpstr>Mentorprogram</vt:lpstr>
      <vt:lpstr>KÖSZÖNÖM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Frici</dc:creator>
  <cp:lastModifiedBy>Divinyi Ágnes</cp:lastModifiedBy>
  <cp:revision>273</cp:revision>
  <dcterms:created xsi:type="dcterms:W3CDTF">2021-02-08T18:41:46Z</dcterms:created>
  <dcterms:modified xsi:type="dcterms:W3CDTF">2021-09-06T14:51:43Z</dcterms:modified>
</cp:coreProperties>
</file>