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9"/>
  </p:notesMasterIdLst>
  <p:sldIdLst>
    <p:sldId id="277" r:id="rId2"/>
    <p:sldId id="321" r:id="rId3"/>
    <p:sldId id="320" r:id="rId4"/>
    <p:sldId id="346" r:id="rId5"/>
    <p:sldId id="322" r:id="rId6"/>
    <p:sldId id="347" r:id="rId7"/>
    <p:sldId id="323" r:id="rId8"/>
  </p:sldIdLst>
  <p:sldSz cx="9144000" cy="6858000" type="screen4x3"/>
  <p:notesSz cx="6881813" cy="96615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cskovics Imre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6600"/>
    <a:srgbClr val="0072C6"/>
    <a:srgbClr val="8C2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96" autoAdjust="0"/>
    <p:restoredTop sz="95269" autoAdjust="0"/>
  </p:normalViewPr>
  <p:slideViewPr>
    <p:cSldViewPr snapToGrid="0" snapToObjects="1">
      <p:cViewPr varScale="1">
        <p:scale>
          <a:sx n="97" d="100"/>
          <a:sy n="97" d="100"/>
        </p:scale>
        <p:origin x="-9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829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531" tIns="47265" rIns="94531" bIns="47265" numCol="1" anchor="t" anchorCtr="0" compatLnSpc="1">
            <a:prstTxWarp prst="textNoShape">
              <a:avLst/>
            </a:prstTxWarp>
          </a:bodyPr>
          <a:lstStyle>
            <a:lvl1pPr defTabSz="473075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 bwMode="auto">
          <a:xfrm>
            <a:off x="3897313" y="0"/>
            <a:ext cx="298291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531" tIns="47265" rIns="94531" bIns="47265" numCol="1" anchor="t" anchorCtr="0" compatLnSpc="1">
            <a:prstTxWarp prst="textNoShape">
              <a:avLst/>
            </a:prstTxWarp>
          </a:bodyPr>
          <a:lstStyle>
            <a:lvl1pPr algn="r" defTabSz="473075" eaLnBrk="1" hangingPunct="1">
              <a:defRPr sz="1200"/>
            </a:lvl1pPr>
          </a:lstStyle>
          <a:p>
            <a:pPr>
              <a:defRPr/>
            </a:pPr>
            <a:fld id="{E14FDC27-F5E0-4D32-89D0-EF7F1C5D163B}" type="datetimeFigureOut">
              <a:rPr lang="hu-HU"/>
              <a:pPr>
                <a:defRPr/>
              </a:pPr>
              <a:t>2019.12.02.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266825" y="1208088"/>
            <a:ext cx="4348163" cy="3260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 bwMode="auto">
          <a:xfrm>
            <a:off x="688975" y="4649788"/>
            <a:ext cx="5505450" cy="380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531" tIns="47265" rIns="94531" bIns="472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 bwMode="auto">
          <a:xfrm>
            <a:off x="0" y="9177338"/>
            <a:ext cx="298291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531" tIns="47265" rIns="94531" bIns="47265" numCol="1" anchor="b" anchorCtr="0" compatLnSpc="1">
            <a:prstTxWarp prst="textNoShape">
              <a:avLst/>
            </a:prstTxWarp>
          </a:bodyPr>
          <a:lstStyle>
            <a:lvl1pPr defTabSz="473075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 bwMode="auto">
          <a:xfrm>
            <a:off x="3897313" y="9177338"/>
            <a:ext cx="2982912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531" tIns="47265" rIns="94531" bIns="47265" numCol="1" anchor="b" anchorCtr="0" compatLnSpc="1">
            <a:prstTxWarp prst="textNoShape">
              <a:avLst/>
            </a:prstTxWarp>
          </a:bodyPr>
          <a:lstStyle>
            <a:lvl1pPr algn="r" defTabSz="473075" eaLnBrk="1" hangingPunct="1">
              <a:defRPr sz="1200"/>
            </a:lvl1pPr>
          </a:lstStyle>
          <a:p>
            <a:pPr>
              <a:defRPr/>
            </a:pPr>
            <a:fld id="{9D154F09-9A7B-46A1-8EB4-5FE5D1F2FC4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AF748-C77E-4FE9-AF2E-604179C760BA}" type="datetimeFigureOut">
              <a:rPr lang="en-US"/>
              <a:pPr>
                <a:defRPr/>
              </a:pPr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42C54-2C20-447A-8219-5104AC041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19EF7-CBF4-410F-A0D3-AF421210464F}" type="datetimeFigureOut">
              <a:rPr lang="en-US"/>
              <a:pPr>
                <a:defRPr/>
              </a:pPr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D9A2B-B398-4C73-BAFA-31609C343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BD15E-6EF8-4AD5-90ED-D06D4A09955B}" type="datetimeFigureOut">
              <a:rPr lang="en-US"/>
              <a:pPr>
                <a:defRPr/>
              </a:pPr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71717-5556-4CF1-A04B-74DDE7EC7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D46B3-98CD-4FF3-B15E-20B7179A2513}" type="datetimeFigureOut">
              <a:rPr lang="en-US"/>
              <a:pPr>
                <a:defRPr/>
              </a:pPr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CCF06-7FC0-4B7D-B219-6D8B8BAED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C2802-99CB-4FB6-8143-AC36809E7C8B}" type="datetimeFigureOut">
              <a:rPr lang="en-US"/>
              <a:pPr>
                <a:defRPr/>
              </a:pPr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AD303-7378-4C94-A350-8BB23882F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D86F6-9210-45CF-8AAA-80832678F0C4}" type="datetimeFigureOut">
              <a:rPr lang="en-US"/>
              <a:pPr>
                <a:defRPr/>
              </a:pPr>
              <a:t>12/2/2019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C0FC7-6455-4350-A3EE-8934AEF20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16F4B-4F98-4A1F-ADA1-5D44FB51F804}" type="datetimeFigureOut">
              <a:rPr lang="en-US"/>
              <a:pPr>
                <a:defRPr/>
              </a:pPr>
              <a:t>12/2/2019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5348B-92BC-4E33-8787-9C69865EC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61F37-BF2D-4D2F-A842-3C051E27641F}" type="datetimeFigureOut">
              <a:rPr lang="en-US"/>
              <a:pPr>
                <a:defRPr/>
              </a:pPr>
              <a:t>12/2/2019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2FC33-6787-44E7-AB66-344C005B7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D8DCD-BC19-4DFD-81CA-761535A21723}" type="datetimeFigureOut">
              <a:rPr lang="en-US"/>
              <a:pPr>
                <a:defRPr/>
              </a:pPr>
              <a:t>12/2/2019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66296-C5DC-4961-8ED1-0477C2416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F6B93-F02B-46A4-A0D0-0ECECD74CA85}" type="datetimeFigureOut">
              <a:rPr lang="en-US"/>
              <a:pPr>
                <a:defRPr/>
              </a:pPr>
              <a:t>12/2/2019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B6A69-4F90-46F7-8E14-A63DB09AB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8A545-6205-42F9-A838-01AD5FF108E6}" type="datetimeFigureOut">
              <a:rPr lang="en-US"/>
              <a:pPr>
                <a:defRPr/>
              </a:pPr>
              <a:t>12/2/2019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07F38-4706-40E9-A830-56710A056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190C32-A59F-4C44-9D38-A4C3890C7F2C}" type="datetimeFigureOut">
              <a:rPr lang="en-US"/>
              <a:pPr>
                <a:defRPr/>
              </a:pPr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C47DE7-3931-45B2-AE20-846696BBD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ekerekített téglalap 8"/>
          <p:cNvSpPr/>
          <p:nvPr/>
        </p:nvSpPr>
        <p:spPr>
          <a:xfrm>
            <a:off x="6872288" y="6537325"/>
            <a:ext cx="2271712" cy="330200"/>
          </a:xfrm>
          <a:prstGeom prst="roundRect">
            <a:avLst>
              <a:gd name="adj" fmla="val 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sz="1800"/>
          </a:p>
        </p:txBody>
      </p:sp>
      <p:cxnSp>
        <p:nvCxnSpPr>
          <p:cNvPr id="18" name="Egyenes összekötő 17"/>
          <p:cNvCxnSpPr/>
          <p:nvPr/>
        </p:nvCxnSpPr>
        <p:spPr>
          <a:xfrm flipH="1">
            <a:off x="9615488" y="1209675"/>
            <a:ext cx="3175" cy="5648325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0" name="Kép 14"/>
          <p:cNvSpPr>
            <a:spLocks noChangeAspect="1"/>
          </p:cNvSpPr>
          <p:nvPr/>
        </p:nvSpPr>
        <p:spPr bwMode="auto">
          <a:xfrm>
            <a:off x="460375" y="1209675"/>
            <a:ext cx="8024813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tabLst>
                <a:tab pos="1347788" algn="l"/>
              </a:tabLst>
            </a:pPr>
            <a:r>
              <a:rPr lang="hu-HU" sz="3600" b="1">
                <a:solidFill>
                  <a:schemeClr val="hlink"/>
                </a:solidFill>
                <a:latin typeface="Calibri" pitchFamily="34" charset="0"/>
              </a:rPr>
              <a:t>EIC Accelerator Pilot (SME2)</a:t>
            </a:r>
          </a:p>
          <a:p>
            <a:pPr algn="ctr">
              <a:tabLst>
                <a:tab pos="1347788" algn="l"/>
              </a:tabLst>
            </a:pPr>
            <a:r>
              <a:rPr lang="hu-HU" sz="2400" b="1"/>
              <a:t>Pályázatok egy bíráló szemével</a:t>
            </a:r>
            <a:r>
              <a:rPr lang="hu-HU" sz="2400"/>
              <a:t> </a:t>
            </a:r>
            <a:endParaRPr lang="hu-HU" sz="2400" b="1">
              <a:solidFill>
                <a:schemeClr val="hlink"/>
              </a:solidFill>
              <a:latin typeface="Calibri" pitchFamily="34" charset="0"/>
            </a:endParaRPr>
          </a:p>
          <a:p>
            <a:pPr algn="ctr">
              <a:tabLst>
                <a:tab pos="1347788" algn="l"/>
              </a:tabLst>
            </a:pPr>
            <a:endParaRPr lang="hu-HU" sz="2400" b="1">
              <a:solidFill>
                <a:schemeClr val="hlink"/>
              </a:solidFill>
              <a:latin typeface="Calibri" pitchFamily="34" charset="0"/>
            </a:endParaRPr>
          </a:p>
          <a:p>
            <a:pPr algn="ctr">
              <a:tabLst>
                <a:tab pos="1347788" algn="l"/>
              </a:tabLst>
            </a:pPr>
            <a:endParaRPr lang="hu-HU" sz="2400" b="1">
              <a:solidFill>
                <a:srgbClr val="0072C6"/>
              </a:solidFill>
              <a:latin typeface="Calibri" pitchFamily="34" charset="0"/>
            </a:endParaRPr>
          </a:p>
          <a:p>
            <a:pPr algn="ctr">
              <a:tabLst>
                <a:tab pos="1347788" algn="l"/>
              </a:tabLst>
            </a:pPr>
            <a:r>
              <a:rPr lang="hu-HU" sz="2400" b="1">
                <a:solidFill>
                  <a:srgbClr val="0072C6"/>
                </a:solidFill>
                <a:latin typeface="Calibri" pitchFamily="34" charset="0"/>
              </a:rPr>
              <a:t>2019/12</a:t>
            </a:r>
            <a:r>
              <a:rPr lang="hu-HU" sz="2400" b="1">
                <a:solidFill>
                  <a:srgbClr val="0072C6"/>
                </a:solidFill>
              </a:rPr>
              <a:t>/03</a:t>
            </a:r>
          </a:p>
          <a:p>
            <a:pPr algn="ctr">
              <a:tabLst>
                <a:tab pos="1347788" algn="l"/>
              </a:tabLst>
            </a:pPr>
            <a:endParaRPr lang="hu-HU" sz="2400" b="1">
              <a:solidFill>
                <a:srgbClr val="0072C6"/>
              </a:solidFill>
              <a:latin typeface="Calibri" pitchFamily="34" charset="0"/>
            </a:endParaRPr>
          </a:p>
          <a:p>
            <a:pPr algn="ctr">
              <a:tabLst>
                <a:tab pos="1347788" algn="l"/>
              </a:tabLst>
            </a:pPr>
            <a:r>
              <a:rPr lang="hu-HU" sz="2400" b="1">
                <a:solidFill>
                  <a:srgbClr val="0072C6"/>
                </a:solidFill>
                <a:latin typeface="Calibri" pitchFamily="34" charset="0"/>
              </a:rPr>
              <a:t>Erdő Sándor</a:t>
            </a:r>
          </a:p>
          <a:p>
            <a:pPr algn="ctr">
              <a:tabLst>
                <a:tab pos="1347788" algn="l"/>
              </a:tabLst>
            </a:pPr>
            <a:r>
              <a:rPr lang="hu-HU" sz="2400" b="1">
                <a:solidFill>
                  <a:srgbClr val="0072C6"/>
                </a:solidFill>
                <a:latin typeface="Calibri" pitchFamily="34" charset="0"/>
              </a:rPr>
              <a:t>H2020 pályázat értékelő, mentor</a:t>
            </a:r>
          </a:p>
        </p:txBody>
      </p:sp>
      <p:pic>
        <p:nvPicPr>
          <p:cNvPr id="14341" name="Tartalom helye 6" descr="kep_H2020-v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0213" y="5676900"/>
            <a:ext cx="15843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AutoShape 12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u-HU" sz="1800"/>
          </a:p>
        </p:txBody>
      </p:sp>
      <p:sp>
        <p:nvSpPr>
          <p:cNvPr id="14343" name="AutoShape 14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u-HU" sz="1800"/>
          </a:p>
        </p:txBody>
      </p:sp>
      <p:sp>
        <p:nvSpPr>
          <p:cNvPr id="14344" name="AutoShape 16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u-HU" sz="1800"/>
          </a:p>
        </p:txBody>
      </p:sp>
      <p:sp>
        <p:nvSpPr>
          <p:cNvPr id="14345" name="AutoShape 18" descr="https://img.evbuc.com/https%3A%2F%2Fcdn.evbuc.com%2Fimages%2F41693123%2F138458183998%2F1%2Foriginal.jpg?w=800&amp;rect=322%2C0%2C1036%2C518&amp;s=921d01b34113f932ca7915359d9f4c3f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u-HU" sz="1800"/>
          </a:p>
        </p:txBody>
      </p:sp>
      <p:sp>
        <p:nvSpPr>
          <p:cNvPr id="14346" name="AutoShape 20" descr="https://img.evbuc.com/https%3A%2F%2Fcdn.evbuc.com%2Fimages%2F41693123%2F138458183998%2F1%2Foriginal.jpg?w=800&amp;rect=322%2C0%2C1036%2C518&amp;s=921d01b34113f932ca7915359d9f4c3f"/>
          <p:cNvSpPr>
            <a:spLocks noChangeAspect="1" noChangeArrowheads="1"/>
          </p:cNvSpPr>
          <p:nvPr/>
        </p:nvSpPr>
        <p:spPr bwMode="auto">
          <a:xfrm>
            <a:off x="440055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u-HU" sz="1800"/>
          </a:p>
        </p:txBody>
      </p:sp>
      <p:pic>
        <p:nvPicPr>
          <p:cNvPr id="14347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0200" y="279400"/>
            <a:ext cx="935038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3" y="5748338"/>
            <a:ext cx="25923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13" descr="index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4625" y="5524500"/>
            <a:ext cx="108902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Picture 14" descr="NemzetiKereskedohaz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29025" y="5664200"/>
            <a:ext cx="157956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1" name="AutoShape 6"/>
          <p:cNvSpPr>
            <a:spLocks noChangeArrowheads="1"/>
          </p:cNvSpPr>
          <p:nvPr/>
        </p:nvSpPr>
        <p:spPr bwMode="auto">
          <a:xfrm>
            <a:off x="688975" y="1087438"/>
            <a:ext cx="7796213" cy="1214437"/>
          </a:xfrm>
          <a:prstGeom prst="roundRect">
            <a:avLst>
              <a:gd name="adj" fmla="val 16667"/>
            </a:avLst>
          </a:prstGeom>
          <a:solidFill>
            <a:srgbClr val="99CC00">
              <a:alpha val="25098"/>
            </a:srgbClr>
          </a:solidFill>
          <a:ln w="9525" algn="ctr">
            <a:solidFill>
              <a:srgbClr val="8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hu-HU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>
          <a:xfrm>
            <a:off x="1803400" y="215900"/>
            <a:ext cx="5719763" cy="777875"/>
          </a:xfrm>
        </p:spPr>
        <p:txBody>
          <a:bodyPr/>
          <a:lstStyle/>
          <a:p>
            <a:pPr>
              <a:defRPr/>
            </a:pPr>
            <a:r>
              <a:rPr lang="hu-HU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Új elemek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 flipH="1">
            <a:off x="512763" y="1260475"/>
            <a:ext cx="8208962" cy="4611688"/>
          </a:xfrm>
        </p:spPr>
        <p:txBody>
          <a:bodyPr/>
          <a:lstStyle/>
          <a:p>
            <a:pPr>
              <a:defRPr/>
            </a:pPr>
            <a:r>
              <a:rPr lang="hu-HU" b="1" smtClean="0">
                <a:solidFill>
                  <a:srgbClr val="0072C6"/>
                </a:solidFill>
                <a:latin typeface="Arial" charset="0"/>
              </a:rPr>
              <a:t>‘</a:t>
            </a:r>
            <a:r>
              <a:rPr lang="hu-HU" b="1" smtClean="0">
                <a:solidFill>
                  <a:srgbClr val="0072C6"/>
                </a:solidFill>
              </a:rPr>
              <a:t>Grant only</a:t>
            </a:r>
            <a:r>
              <a:rPr lang="hu-HU" b="1" smtClean="0">
                <a:solidFill>
                  <a:srgbClr val="0072C6"/>
                </a:solidFill>
                <a:latin typeface="Arial" charset="0"/>
              </a:rPr>
              <a:t>’</a:t>
            </a:r>
            <a:r>
              <a:rPr lang="hu-HU" b="1" smtClean="0">
                <a:solidFill>
                  <a:srgbClr val="0072C6"/>
                </a:solidFill>
              </a:rPr>
              <a:t> (TRL6-7) or</a:t>
            </a:r>
            <a:r>
              <a:rPr lang="hu-HU" b="1" smtClean="0">
                <a:solidFill>
                  <a:srgbClr val="0072C6"/>
                </a:solidFill>
                <a:latin typeface="Arial" charset="0"/>
              </a:rPr>
              <a:t> ‘</a:t>
            </a:r>
            <a:r>
              <a:rPr lang="hu-HU" b="1" smtClean="0">
                <a:solidFill>
                  <a:srgbClr val="0072C6"/>
                </a:solidFill>
              </a:rPr>
              <a:t>Blended’</a:t>
            </a:r>
            <a:r>
              <a:rPr lang="hu-HU" b="1" smtClean="0">
                <a:solidFill>
                  <a:srgbClr val="0072C6"/>
                </a:solidFill>
                <a:latin typeface="Arial" charset="0"/>
              </a:rPr>
              <a:t> </a:t>
            </a:r>
            <a:r>
              <a:rPr lang="hu-HU" b="1" smtClean="0">
                <a:solidFill>
                  <a:srgbClr val="0072C6"/>
                </a:solidFill>
              </a:rPr>
              <a:t>(TRL8+)</a:t>
            </a:r>
            <a:endParaRPr lang="hu-HU" smtClean="0"/>
          </a:p>
          <a:p>
            <a:pPr lvl="2">
              <a:defRPr/>
            </a:pPr>
            <a:r>
              <a:rPr lang="hu-HU" b="1" u="sng" smtClean="0"/>
              <a:t>Document 1</a:t>
            </a:r>
            <a:r>
              <a:rPr lang="hu-HU" smtClean="0"/>
              <a:t> – </a:t>
            </a:r>
            <a:r>
              <a:rPr lang="hu-HU" b="1" smtClean="0"/>
              <a:t>Proposal template</a:t>
            </a:r>
            <a:r>
              <a:rPr lang="hu-HU" smtClean="0"/>
              <a:t>:  Introduction ;  Section 1: Excellence;  2: Impact; 3: Implementation; </a:t>
            </a:r>
          </a:p>
          <a:p>
            <a:pPr lvl="2">
              <a:defRPr/>
            </a:pPr>
            <a:r>
              <a:rPr lang="hu-HU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Document 2</a:t>
            </a:r>
            <a:r>
              <a:rPr lang="hu-HU" smtClean="0"/>
              <a:t> – </a:t>
            </a:r>
            <a:r>
              <a:rPr lang="hu-HU" b="1" smtClean="0"/>
              <a:t>Annexes</a:t>
            </a:r>
            <a:r>
              <a:rPr lang="hu-HU" smtClean="0"/>
              <a:t> 1 – 3.  1: Ethics and Security; 2: CVs ; 3: Other supporting documents; </a:t>
            </a:r>
          </a:p>
          <a:p>
            <a:pPr>
              <a:defRPr/>
            </a:pPr>
            <a:r>
              <a:rPr lang="hu-HU" b="1" u="sng" smtClean="0"/>
              <a:t>Document 3</a:t>
            </a:r>
            <a:r>
              <a:rPr lang="hu-HU" b="1" smtClean="0"/>
              <a:t> - Annex 4 - Financial and corporate information</a:t>
            </a:r>
          </a:p>
          <a:p>
            <a:pPr>
              <a:defRPr/>
            </a:pPr>
            <a:r>
              <a:rPr lang="hu-HU" b="1" u="sng" smtClean="0"/>
              <a:t>Document 4</a:t>
            </a:r>
            <a:r>
              <a:rPr lang="hu-HU" b="1" smtClean="0"/>
              <a:t> - Annex 5 – ‘Pitch-deck’ </a:t>
            </a:r>
          </a:p>
        </p:txBody>
      </p:sp>
      <p:sp>
        <p:nvSpPr>
          <p:cNvPr id="15363" name="Dia számának helye 5"/>
          <p:cNvSpPr txBox="1">
            <a:spLocks noGrp="1"/>
          </p:cNvSpPr>
          <p:nvPr/>
        </p:nvSpPr>
        <p:spPr bwMode="auto">
          <a:xfrm>
            <a:off x="6588125" y="6381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endParaRPr lang="hu-HU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4" name="Rectangle 2"/>
          <p:cNvSpPr>
            <a:spLocks/>
          </p:cNvSpPr>
          <p:nvPr/>
        </p:nvSpPr>
        <p:spPr bwMode="auto">
          <a:xfrm>
            <a:off x="684213" y="404813"/>
            <a:ext cx="4608512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hu-HU" sz="3600" b="1">
                <a:latin typeface="Calibri" pitchFamily="34" charset="0"/>
              </a:rPr>
              <a:t/>
            </a:r>
            <a:br>
              <a:rPr lang="hu-HU" sz="3600" b="1">
                <a:latin typeface="Calibri" pitchFamily="34" charset="0"/>
              </a:rPr>
            </a:br>
            <a:endParaRPr lang="hu-HU" sz="3600" b="1">
              <a:latin typeface="Calibri" pitchFamily="34" charset="0"/>
            </a:endParaRPr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1619250" y="6165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u-HU" sz="1800" b="1" i="1"/>
          </a:p>
        </p:txBody>
      </p:sp>
      <p:pic>
        <p:nvPicPr>
          <p:cNvPr id="15366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13688" y="333375"/>
            <a:ext cx="935037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Tartalom helye 6" descr="kep_H2020-v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5943600"/>
            <a:ext cx="15843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AutoShape 10" descr="Képtalálat a következ&amp;odblac;re: „enterprise europe network logo”"/>
          <p:cNvSpPr>
            <a:spLocks noChangeAspect="1" noChangeArrowheads="1"/>
          </p:cNvSpPr>
          <p:nvPr/>
        </p:nvSpPr>
        <p:spPr bwMode="auto">
          <a:xfrm>
            <a:off x="4000500" y="28575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u-HU" sz="1800"/>
          </a:p>
        </p:txBody>
      </p:sp>
      <p:pic>
        <p:nvPicPr>
          <p:cNvPr id="15369" name="Picture 11" descr="index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913" y="5815013"/>
            <a:ext cx="998537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92750" y="6015038"/>
            <a:ext cx="25923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3" descr="NemzetiKereskedohaz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0913" y="5726113"/>
            <a:ext cx="1801812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2" name="AutoShape 6"/>
          <p:cNvSpPr>
            <a:spLocks noChangeArrowheads="1"/>
          </p:cNvSpPr>
          <p:nvPr/>
        </p:nvSpPr>
        <p:spPr bwMode="auto">
          <a:xfrm>
            <a:off x="2332038" y="215900"/>
            <a:ext cx="4256087" cy="823913"/>
          </a:xfrm>
          <a:prstGeom prst="roundRect">
            <a:avLst>
              <a:gd name="adj" fmla="val 16667"/>
            </a:avLst>
          </a:prstGeom>
          <a:solidFill>
            <a:srgbClr val="99CC00">
              <a:alpha val="25098"/>
            </a:srgbClr>
          </a:solidFill>
          <a:ln w="9525" algn="ctr">
            <a:solidFill>
              <a:srgbClr val="8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endParaRPr lang="hu-HU" sz="1800" b="1">
              <a:solidFill>
                <a:srgbClr val="0072C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Dia számának helye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endParaRPr lang="hu-HU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42913"/>
            <a:ext cx="7515225" cy="812800"/>
          </a:xfrm>
        </p:spPr>
        <p:txBody>
          <a:bodyPr/>
          <a:lstStyle/>
          <a:p>
            <a:pPr marL="361950" indent="-361950" algn="l" defTabSz="914400"/>
            <a:r>
              <a:rPr lang="hu-HU" sz="3600" b="1" smtClean="0">
                <a:solidFill>
                  <a:srgbClr val="0072C6"/>
                </a:solidFill>
              </a:rPr>
              <a:t>A PÁLYÁZATI ÉRTÉKELÉS FOLYAMATA</a:t>
            </a:r>
            <a:br>
              <a:rPr lang="hu-HU" sz="3600" b="1" smtClean="0">
                <a:solidFill>
                  <a:srgbClr val="0072C6"/>
                </a:solidFill>
              </a:rPr>
            </a:br>
            <a:endParaRPr lang="hu-HU" sz="2800" b="1" smtClean="0"/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 flipH="1" flipV="1">
            <a:off x="387350" y="6165850"/>
            <a:ext cx="69850" cy="287338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Font typeface="Arial" charset="0"/>
              <a:buNone/>
            </a:pPr>
            <a:endParaRPr lang="hu-HU" sz="1600" smtClean="0"/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611188" y="1527175"/>
            <a:ext cx="8137525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hu-HU" sz="2400" b="1">
                <a:solidFill>
                  <a:srgbClr val="0072C6"/>
                </a:solidFill>
                <a:latin typeface="Calibri" pitchFamily="34" charset="0"/>
              </a:rPr>
              <a:t> 1. Lépés: Távértékelés (4 független értékelő) 	</a:t>
            </a:r>
          </a:p>
          <a:p>
            <a:r>
              <a:rPr lang="hu-HU" sz="2400" b="1">
                <a:solidFill>
                  <a:srgbClr val="0072C6"/>
                </a:solidFill>
                <a:latin typeface="Calibri" pitchFamily="34" charset="0"/>
              </a:rPr>
              <a:t>		(küszöb 13/15 pont)</a:t>
            </a:r>
          </a:p>
          <a:p>
            <a:r>
              <a:rPr lang="hu-HU" sz="2000" b="1"/>
              <a:t>		Három lehetőség:	‘Go' döntés </a:t>
            </a:r>
          </a:p>
          <a:p>
            <a:r>
              <a:rPr lang="hu-HU" sz="2000" b="1"/>
              <a:t>							'No Go' döntés or </a:t>
            </a:r>
          </a:p>
          <a:p>
            <a:r>
              <a:rPr lang="hu-HU" sz="2000" b="1"/>
              <a:t>							‘change into blended finance' döntés</a:t>
            </a:r>
            <a:r>
              <a:rPr lang="hu-HU"/>
              <a:t> </a:t>
            </a:r>
            <a:endParaRPr lang="hu-HU" sz="2400" b="1">
              <a:solidFill>
                <a:srgbClr val="0072C6"/>
              </a:solidFill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hu-HU" sz="2400" b="1">
                <a:solidFill>
                  <a:srgbClr val="0072C6"/>
                </a:solidFill>
                <a:latin typeface="Calibri" pitchFamily="34" charset="0"/>
              </a:rPr>
              <a:t> 2. Lépés: Brüsszeli zsűrizés </a:t>
            </a:r>
          </a:p>
          <a:p>
            <a:pPr marL="1143000" lvl="2" indent="-228600">
              <a:buFontTx/>
              <a:buChar char="•"/>
            </a:pPr>
            <a:r>
              <a:rPr lang="hu-HU" sz="2400" b="1">
                <a:latin typeface="Calibri" pitchFamily="34" charset="0"/>
              </a:rPr>
              <a:t>A vagy B minősítés (panel review)</a:t>
            </a:r>
          </a:p>
          <a:p>
            <a:pPr marL="1143000" lvl="2" indent="-228600">
              <a:buFontTx/>
              <a:buChar char="•"/>
            </a:pPr>
            <a:r>
              <a:rPr lang="hu-HU" sz="2400" b="1">
                <a:latin typeface="Calibri" pitchFamily="34" charset="0"/>
              </a:rPr>
              <a:t>Csak az 'A' minősítés jár díjazással (grant, blended)</a:t>
            </a:r>
            <a:endParaRPr lang="hu-HU" sz="2400" b="1">
              <a:solidFill>
                <a:srgbClr val="0072C6"/>
              </a:solidFill>
              <a:latin typeface="Calibri" pitchFamily="34" charset="0"/>
            </a:endParaRPr>
          </a:p>
          <a:p>
            <a:pPr marL="1143000" lvl="2" indent="-228600"/>
            <a:r>
              <a:rPr lang="hu-HU" b="1"/>
              <a:t>	- „Grant agreement”</a:t>
            </a:r>
          </a:p>
          <a:p>
            <a:pPr marL="1143000" lvl="2" indent="-228600"/>
            <a:r>
              <a:rPr lang="hu-HU" b="1"/>
              <a:t>	- „Due diligence” equity komponens</a:t>
            </a:r>
            <a:r>
              <a:rPr lang="hu-HU"/>
              <a:t> </a:t>
            </a:r>
          </a:p>
        </p:txBody>
      </p:sp>
      <p:pic>
        <p:nvPicPr>
          <p:cNvPr id="16389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538" y="260350"/>
            <a:ext cx="935037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Tartalom helye 6" descr="kep_H2020-v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5438" y="5805488"/>
            <a:ext cx="15843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8" descr="index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663" y="5672138"/>
            <a:ext cx="1060450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9" descr="NemzetiKereskedohaz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65513" y="5645150"/>
            <a:ext cx="1552575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1150" y="5842000"/>
            <a:ext cx="25923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AutoShape 6"/>
          <p:cNvSpPr>
            <a:spLocks noChangeArrowheads="1"/>
          </p:cNvSpPr>
          <p:nvPr/>
        </p:nvSpPr>
        <p:spPr bwMode="auto">
          <a:xfrm>
            <a:off x="176213" y="117475"/>
            <a:ext cx="7796212" cy="919163"/>
          </a:xfrm>
          <a:prstGeom prst="roundRect">
            <a:avLst>
              <a:gd name="adj" fmla="val 16667"/>
            </a:avLst>
          </a:prstGeom>
          <a:solidFill>
            <a:srgbClr val="99CC00">
              <a:alpha val="25098"/>
            </a:srgbClr>
          </a:solidFill>
          <a:ln w="9525" algn="ctr">
            <a:solidFill>
              <a:srgbClr val="8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endParaRPr lang="hu-HU" sz="1800" b="1">
              <a:solidFill>
                <a:srgbClr val="0072C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7675" y="274638"/>
            <a:ext cx="8229600" cy="836612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0072C6"/>
                </a:solidFill>
              </a:rPr>
              <a:t>Értékelési Szempontok</a:t>
            </a:r>
          </a:p>
        </p:txBody>
      </p:sp>
      <p:sp>
        <p:nvSpPr>
          <p:cNvPr id="1741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306513"/>
            <a:ext cx="7388225" cy="45831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hu-HU" sz="2800" b="1" smtClean="0">
                <a:solidFill>
                  <a:srgbClr val="0072C6"/>
                </a:solidFill>
              </a:rPr>
              <a:t>Általános </a:t>
            </a:r>
          </a:p>
          <a:p>
            <a:r>
              <a:rPr lang="hu-HU" sz="2800" b="1" smtClean="0">
                <a:solidFill>
                  <a:srgbClr val="0072C6"/>
                </a:solidFill>
              </a:rPr>
              <a:t>		„Operational capacity”</a:t>
            </a:r>
          </a:p>
          <a:p>
            <a:r>
              <a:rPr lang="hu-HU" sz="2800" b="1" smtClean="0">
                <a:solidFill>
                  <a:srgbClr val="0072C6"/>
                </a:solidFill>
              </a:rPr>
              <a:t>		„Financial capacity”</a:t>
            </a:r>
          </a:p>
          <a:p>
            <a:pPr lvl="2"/>
            <a:r>
              <a:rPr lang="hu-HU" sz="2000" b="1" smtClean="0">
                <a:solidFill>
                  <a:srgbClr val="0072C6"/>
                </a:solidFill>
              </a:rPr>
              <a:t>„Bankability” (blended only)</a:t>
            </a:r>
          </a:p>
          <a:p>
            <a:pPr>
              <a:buFont typeface="Arial" charset="0"/>
              <a:buNone/>
            </a:pPr>
            <a:endParaRPr lang="hu-HU" sz="2800" b="1" smtClean="0">
              <a:solidFill>
                <a:srgbClr val="0072C6"/>
              </a:solidFill>
            </a:endParaRPr>
          </a:p>
          <a:p>
            <a:pPr>
              <a:buFont typeface="Arial" charset="0"/>
              <a:buNone/>
            </a:pPr>
            <a:r>
              <a:rPr lang="hu-HU" sz="2800" b="1" smtClean="0">
                <a:solidFill>
                  <a:srgbClr val="0072C6"/>
                </a:solidFill>
              </a:rPr>
              <a:t>Specifikus</a:t>
            </a:r>
          </a:p>
          <a:p>
            <a:pPr>
              <a:buFont typeface="Arial" charset="0"/>
              <a:buNone/>
            </a:pPr>
            <a:r>
              <a:rPr lang="hu-HU" sz="2800" b="1" smtClean="0">
                <a:solidFill>
                  <a:srgbClr val="0072C6"/>
                </a:solidFill>
              </a:rPr>
              <a:t>			Impakt			1/3 </a:t>
            </a:r>
          </a:p>
          <a:p>
            <a:pPr>
              <a:buFont typeface="Arial" charset="0"/>
              <a:buNone/>
            </a:pPr>
            <a:r>
              <a:rPr lang="hu-HU" sz="2800" b="1" smtClean="0">
                <a:solidFill>
                  <a:srgbClr val="0072C6"/>
                </a:solidFill>
              </a:rPr>
              <a:t>			Kiválóság 		1/3 </a:t>
            </a:r>
          </a:p>
          <a:p>
            <a:pPr>
              <a:buFont typeface="Arial" charset="0"/>
              <a:buNone/>
            </a:pPr>
            <a:r>
              <a:rPr lang="hu-HU" sz="2800" b="1" smtClean="0">
                <a:solidFill>
                  <a:srgbClr val="0072C6"/>
                </a:solidFill>
              </a:rPr>
              <a:t>			Végrehajtás 	1/3</a:t>
            </a:r>
          </a:p>
        </p:txBody>
      </p:sp>
      <p:sp>
        <p:nvSpPr>
          <p:cNvPr id="17411" name="AutoShape 6"/>
          <p:cNvSpPr>
            <a:spLocks noChangeArrowheads="1"/>
          </p:cNvSpPr>
          <p:nvPr/>
        </p:nvSpPr>
        <p:spPr bwMode="auto">
          <a:xfrm>
            <a:off x="1382713" y="200025"/>
            <a:ext cx="6105525" cy="1036638"/>
          </a:xfrm>
          <a:prstGeom prst="roundRect">
            <a:avLst>
              <a:gd name="adj" fmla="val 16667"/>
            </a:avLst>
          </a:prstGeom>
          <a:solidFill>
            <a:srgbClr val="99CC00">
              <a:alpha val="25098"/>
            </a:srgbClr>
          </a:solidFill>
          <a:ln w="9525" algn="ctr">
            <a:solidFill>
              <a:srgbClr val="8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endParaRPr lang="hu-HU" sz="1800" b="1">
              <a:solidFill>
                <a:srgbClr val="0072C6"/>
              </a:solidFill>
            </a:endParaRPr>
          </a:p>
        </p:txBody>
      </p:sp>
      <p:pic>
        <p:nvPicPr>
          <p:cNvPr id="1741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64500" y="200025"/>
            <a:ext cx="935038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Tartalom helye 6" descr="kep_H2020-v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57350" y="5889625"/>
            <a:ext cx="15843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8" descr="index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3988" y="5724525"/>
            <a:ext cx="1228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9" descr="NemzetiKereskedohaz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90925" y="5805488"/>
            <a:ext cx="1655763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57813" y="5889625"/>
            <a:ext cx="25923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611188" y="471488"/>
            <a:ext cx="7140575" cy="422275"/>
          </a:xfrm>
        </p:spPr>
        <p:txBody>
          <a:bodyPr/>
          <a:lstStyle/>
          <a:p>
            <a:r>
              <a:rPr lang="hu-HU" sz="3600" b="1" smtClean="0">
                <a:solidFill>
                  <a:srgbClr val="0072C6"/>
                </a:solidFill>
              </a:rPr>
              <a:t>IMPAKT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 flipH="1">
            <a:off x="611188" y="1031875"/>
            <a:ext cx="8075612" cy="4619625"/>
          </a:xfrm>
        </p:spPr>
        <p:txBody>
          <a:bodyPr/>
          <a:lstStyle/>
          <a:p>
            <a:r>
              <a:rPr lang="hu-HU" sz="2400" b="1" smtClean="0"/>
              <a:t>Felhasználói/fogyasztói célcsoport(ok) </a:t>
            </a:r>
          </a:p>
          <a:p>
            <a:r>
              <a:rPr lang="hu-HU" sz="2400" b="1" smtClean="0"/>
              <a:t>Jelentős felhasználói/piaci igény </a:t>
            </a:r>
            <a:r>
              <a:rPr lang="hu-HU" sz="2400" smtClean="0"/>
              <a:t> </a:t>
            </a:r>
          </a:p>
          <a:p>
            <a:r>
              <a:rPr lang="hu-HU" sz="2400" b="1" smtClean="0"/>
              <a:t>Piaci körülmények, növekedési potenciál</a:t>
            </a:r>
          </a:p>
          <a:p>
            <a:r>
              <a:rPr lang="hu-HU" sz="2400" b="1" smtClean="0"/>
              <a:t>A pályázóra gyakorolt növekedési potenciál </a:t>
            </a:r>
          </a:p>
          <a:p>
            <a:r>
              <a:rPr lang="hu-HU" sz="2400" b="1" smtClean="0"/>
              <a:t>A projekt illeszkedése a pályázó cég stratégiájához</a:t>
            </a:r>
            <a:r>
              <a:rPr lang="hu-HU" sz="2400" smtClean="0"/>
              <a:t> </a:t>
            </a:r>
          </a:p>
          <a:p>
            <a:r>
              <a:rPr lang="hu-HU" sz="2400" b="1" smtClean="0"/>
              <a:t>A piacra vitel stratégiai terve </a:t>
            </a:r>
            <a:r>
              <a:rPr lang="hu-HU" smtClean="0"/>
              <a:t> </a:t>
            </a:r>
          </a:p>
          <a:p>
            <a:r>
              <a:rPr lang="hu-HU" sz="2400" b="1" smtClean="0"/>
              <a:t>Európai/globális dimenzió</a:t>
            </a:r>
            <a:r>
              <a:rPr lang="hu-HU" sz="2400" smtClean="0"/>
              <a:t> </a:t>
            </a:r>
            <a:endParaRPr lang="hu-HU" sz="2400" b="1" smtClean="0">
              <a:solidFill>
                <a:srgbClr val="0072C6"/>
              </a:solidFill>
            </a:endParaRPr>
          </a:p>
          <a:p>
            <a:r>
              <a:rPr lang="hu-HU" sz="2400" b="1" smtClean="0"/>
              <a:t>Szellemi termékek védelme, státusza, FTO, </a:t>
            </a:r>
          </a:p>
          <a:p>
            <a:r>
              <a:rPr lang="hu-HU" sz="2400" b="1" smtClean="0"/>
              <a:t>Hatósági engedélyezési szabályozási, szabványosítási követelmények  </a:t>
            </a:r>
          </a:p>
        </p:txBody>
      </p:sp>
      <p:sp>
        <p:nvSpPr>
          <p:cNvPr id="18435" name="Rectangle 2"/>
          <p:cNvSpPr>
            <a:spLocks/>
          </p:cNvSpPr>
          <p:nvPr/>
        </p:nvSpPr>
        <p:spPr bwMode="auto">
          <a:xfrm>
            <a:off x="0" y="185738"/>
            <a:ext cx="82296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hu-HU" sz="3600" b="1">
                <a:latin typeface="Calibri" pitchFamily="34" charset="0"/>
              </a:rPr>
              <a:t/>
            </a:r>
            <a:br>
              <a:rPr lang="hu-HU" sz="3600" b="1">
                <a:latin typeface="Calibri" pitchFamily="34" charset="0"/>
              </a:rPr>
            </a:br>
            <a:endParaRPr lang="hu-HU" sz="3600" b="1">
              <a:latin typeface="Calibri" pitchFamily="34" charset="0"/>
            </a:endParaRPr>
          </a:p>
        </p:txBody>
      </p:sp>
      <p:sp>
        <p:nvSpPr>
          <p:cNvPr id="18436" name="Rectangle 8"/>
          <p:cNvSpPr>
            <a:spLocks noChangeArrowheads="1"/>
          </p:cNvSpPr>
          <p:nvPr/>
        </p:nvSpPr>
        <p:spPr bwMode="auto">
          <a:xfrm>
            <a:off x="611188" y="471488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400" b="1"/>
              <a:t>	</a:t>
            </a:r>
          </a:p>
        </p:txBody>
      </p:sp>
      <p:pic>
        <p:nvPicPr>
          <p:cNvPr id="18437" name="Tartalom helye 6" descr="kep_H2020-v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9563" y="5961063"/>
            <a:ext cx="15843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51763" y="160338"/>
            <a:ext cx="935037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9" descr="index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4625" y="5776913"/>
            <a:ext cx="1055688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0" descr="NemzetiKereskedohaz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98825" y="5776913"/>
            <a:ext cx="16462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59375" y="6032500"/>
            <a:ext cx="25923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2" name="AutoShape 6"/>
          <p:cNvSpPr>
            <a:spLocks noChangeArrowheads="1"/>
          </p:cNvSpPr>
          <p:nvPr/>
        </p:nvSpPr>
        <p:spPr bwMode="auto">
          <a:xfrm>
            <a:off x="1838325" y="395288"/>
            <a:ext cx="4729163" cy="636587"/>
          </a:xfrm>
          <a:prstGeom prst="roundRect">
            <a:avLst>
              <a:gd name="adj" fmla="val 16667"/>
            </a:avLst>
          </a:prstGeom>
          <a:solidFill>
            <a:srgbClr val="99CC00">
              <a:alpha val="25098"/>
            </a:srgbClr>
          </a:solidFill>
          <a:ln w="9525" algn="ctr">
            <a:solidFill>
              <a:srgbClr val="8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endParaRPr lang="hu-HU" sz="1800" b="1">
              <a:solidFill>
                <a:srgbClr val="0072C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94563" cy="1143000"/>
          </a:xfrm>
        </p:spPr>
        <p:txBody>
          <a:bodyPr/>
          <a:lstStyle/>
          <a:p>
            <a:r>
              <a:rPr lang="hu-HU" sz="3600" b="1" smtClean="0"/>
              <a:t>KIVÁLÓSÁG</a:t>
            </a:r>
            <a:br>
              <a:rPr lang="hu-HU" sz="3600" b="1" smtClean="0"/>
            </a:br>
            <a:endParaRPr lang="hu-HU" sz="3600" b="1" smtClean="0"/>
          </a:p>
        </p:txBody>
      </p:sp>
      <p:pic>
        <p:nvPicPr>
          <p:cNvPr id="1945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51763" y="274638"/>
            <a:ext cx="935037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8" descr="inde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716588"/>
            <a:ext cx="10795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Tartalom helye 6" descr="kep_H2020-v1.jpg"/>
          <p:cNvPicPr>
            <a:picLocks noChangeAspect="1"/>
          </p:cNvPicPr>
          <p:nvPr>
            <p:ph type="body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2011363" y="5848350"/>
            <a:ext cx="1147762" cy="519113"/>
          </a:xfrm>
        </p:spPr>
      </p:pic>
      <p:pic>
        <p:nvPicPr>
          <p:cNvPr id="19461" name="Picture 10" descr="NemzetiKereskedohaz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90925" y="5734050"/>
            <a:ext cx="180181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2738" y="5845175"/>
            <a:ext cx="25923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457200" y="1149350"/>
            <a:ext cx="7542213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hu-HU" sz="2400" b="1">
                <a:latin typeface="Calibri" pitchFamily="34" charset="0"/>
              </a:rPr>
              <a:t>Nagy kockázatú, de jelentős piaci potenciálú innováció</a:t>
            </a:r>
            <a:r>
              <a:rPr lang="hu-HU" sz="2400">
                <a:latin typeface="Calibri" pitchFamily="34" charset="0"/>
              </a:rPr>
              <a:t> </a:t>
            </a:r>
          </a:p>
          <a:p>
            <a:pPr>
              <a:buFontTx/>
              <a:buChar char="•"/>
            </a:pPr>
            <a:endParaRPr lang="hu-HU" sz="240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hu-HU" sz="2400" b="1">
                <a:latin typeface="Calibri" pitchFamily="34" charset="0"/>
              </a:rPr>
              <a:t>Magas újdonság tartalom a state-of-the-art-hoz képest</a:t>
            </a:r>
            <a:r>
              <a:rPr lang="hu-HU" sz="2400">
                <a:latin typeface="Calibri" pitchFamily="34" charset="0"/>
              </a:rPr>
              <a:t> </a:t>
            </a:r>
          </a:p>
          <a:p>
            <a:pPr>
              <a:buFontTx/>
              <a:buChar char="•"/>
            </a:pPr>
            <a:endParaRPr lang="hu-HU" sz="2400" b="1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hu-HU" sz="2400" b="1">
                <a:latin typeface="Calibri" pitchFamily="34" charset="0"/>
              </a:rPr>
              <a:t>A fejlesztés stádiuma, további lépések a piacra jutásig</a:t>
            </a:r>
            <a:r>
              <a:rPr lang="hu-HU" sz="2400">
                <a:latin typeface="Calibri" pitchFamily="34" charset="0"/>
              </a:rPr>
              <a:t> </a:t>
            </a:r>
          </a:p>
          <a:p>
            <a:pPr>
              <a:buFontTx/>
              <a:buChar char="•"/>
            </a:pPr>
            <a:endParaRPr lang="hu-HU" sz="2400" b="1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hu-HU" sz="2400" b="1">
                <a:latin typeface="Calibri" pitchFamily="34" charset="0"/>
              </a:rPr>
              <a:t>A kockázatok és lehetőségek felismerése</a:t>
            </a:r>
          </a:p>
          <a:p>
            <a:pPr>
              <a:buFontTx/>
              <a:buChar char="•"/>
            </a:pPr>
            <a:endParaRPr lang="hu-HU" sz="2400" b="1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hu-HU" sz="2400" b="1">
                <a:latin typeface="Calibri" pitchFamily="34" charset="0"/>
              </a:rPr>
              <a:t>Technológiai, gyakorlati és gazdasági megvalósíthatóság</a:t>
            </a:r>
            <a:endParaRPr lang="hu-HU" sz="2400">
              <a:latin typeface="Calibri" pitchFamily="34" charset="0"/>
            </a:endParaRPr>
          </a:p>
          <a:p>
            <a:pPr>
              <a:buFontTx/>
              <a:buChar char="•"/>
            </a:pPr>
            <a:endParaRPr lang="hu-HU" sz="2400" b="1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hu-HU" sz="2400" b="1">
                <a:latin typeface="Calibri" pitchFamily="34" charset="0"/>
              </a:rPr>
              <a:t>A célok, a megközelítés és a munkaterv összhangja az elvárt impakt-tal</a:t>
            </a:r>
            <a:endParaRPr lang="hu-HU" sz="2400">
              <a:latin typeface="Calibri" pitchFamily="34" charset="0"/>
            </a:endParaRPr>
          </a:p>
          <a:p>
            <a:endParaRPr lang="hu-HU" sz="2400"/>
          </a:p>
          <a:p>
            <a:endParaRPr lang="hu-HU"/>
          </a:p>
          <a:p>
            <a:endParaRPr lang="hu-HU"/>
          </a:p>
          <a:p>
            <a:endParaRPr lang="hu-HU"/>
          </a:p>
        </p:txBody>
      </p:sp>
      <p:sp>
        <p:nvSpPr>
          <p:cNvPr id="19464" name="AutoShape 6"/>
          <p:cNvSpPr>
            <a:spLocks noChangeArrowheads="1"/>
          </p:cNvSpPr>
          <p:nvPr/>
        </p:nvSpPr>
        <p:spPr bwMode="auto">
          <a:xfrm>
            <a:off x="1652588" y="200025"/>
            <a:ext cx="4905375" cy="735013"/>
          </a:xfrm>
          <a:prstGeom prst="roundRect">
            <a:avLst>
              <a:gd name="adj" fmla="val 16667"/>
            </a:avLst>
          </a:prstGeom>
          <a:solidFill>
            <a:srgbClr val="99CC00">
              <a:alpha val="25098"/>
            </a:srgbClr>
          </a:solidFill>
          <a:ln w="9525" algn="ctr">
            <a:solidFill>
              <a:srgbClr val="8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endParaRPr lang="hu-HU" sz="1800" b="1">
              <a:solidFill>
                <a:srgbClr val="0072C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hu-HU" sz="3600" b="1" smtClean="0">
                <a:solidFill>
                  <a:srgbClr val="0072C6"/>
                </a:solidFill>
              </a:rPr>
              <a:t>VÉGREHAJTÁS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 flipH="1">
            <a:off x="895350" y="1517650"/>
            <a:ext cx="7270750" cy="38401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000" b="1" smtClean="0"/>
              <a:t>Annak bemutatása, hogy az innováció jelenleg nem talált elegendő befektetési és banki (hitel) forrásokat 'non-bankable'</a:t>
            </a:r>
            <a:r>
              <a:rPr lang="hu-HU" sz="2000" smtClean="0"/>
              <a:t> </a:t>
            </a:r>
            <a:endParaRPr lang="hu-HU" sz="2000" b="1" smtClean="0"/>
          </a:p>
          <a:p>
            <a:pPr>
              <a:lnSpc>
                <a:spcPct val="80000"/>
              </a:lnSpc>
            </a:pPr>
            <a:endParaRPr lang="hu-HU" sz="2000" b="1" smtClean="0"/>
          </a:p>
          <a:p>
            <a:pPr>
              <a:lnSpc>
                <a:spcPct val="80000"/>
              </a:lnSpc>
            </a:pPr>
            <a:r>
              <a:rPr lang="hu-HU" sz="2000" b="1" smtClean="0"/>
              <a:t>A team technikai és üzleti tapasztalatai</a:t>
            </a:r>
          </a:p>
          <a:p>
            <a:pPr>
              <a:lnSpc>
                <a:spcPct val="80000"/>
              </a:lnSpc>
            </a:pPr>
            <a:endParaRPr lang="hu-HU" sz="2000" b="1" smtClean="0"/>
          </a:p>
          <a:p>
            <a:pPr>
              <a:lnSpc>
                <a:spcPct val="80000"/>
              </a:lnSpc>
            </a:pPr>
            <a:r>
              <a:rPr lang="hu-HU" sz="2000" b="1" smtClean="0"/>
              <a:t>A szükséges erőforrások rendelkezésre állnak-e?</a:t>
            </a:r>
          </a:p>
          <a:p>
            <a:pPr>
              <a:lnSpc>
                <a:spcPct val="80000"/>
              </a:lnSpc>
            </a:pPr>
            <a:endParaRPr lang="hu-HU" sz="2000" b="1" smtClean="0"/>
          </a:p>
          <a:p>
            <a:pPr>
              <a:lnSpc>
                <a:spcPct val="80000"/>
              </a:lnSpc>
            </a:pPr>
            <a:r>
              <a:rPr lang="hu-HU" sz="2000" b="1" smtClean="0"/>
              <a:t>Az időbeli tervek reálisak-e?</a:t>
            </a:r>
          </a:p>
          <a:p>
            <a:pPr>
              <a:lnSpc>
                <a:spcPct val="80000"/>
              </a:lnSpc>
            </a:pPr>
            <a:endParaRPr lang="hu-HU" sz="2000" b="1" smtClean="0"/>
          </a:p>
          <a:p>
            <a:pPr>
              <a:lnSpc>
                <a:spcPct val="80000"/>
              </a:lnSpc>
            </a:pPr>
            <a:r>
              <a:rPr lang="hu-HU" sz="2000" b="1" smtClean="0"/>
              <a:t>A munkaterv kellően részletes-e? Megfelelőek–e a mérföld-kövek és a lejelentendő eredmények (deliverables)?</a:t>
            </a:r>
            <a:r>
              <a:rPr lang="hu-HU" sz="1800" b="1" smtClean="0"/>
              <a:t>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hu-HU" sz="2000" smtClean="0"/>
              <a:t> </a:t>
            </a:r>
            <a:endParaRPr lang="hu-HU" sz="2400" b="1" smtClean="0">
              <a:solidFill>
                <a:srgbClr val="0072C6"/>
              </a:solidFill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endParaRPr lang="hu-HU" sz="1600" b="1" i="1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hu-HU" sz="2000" b="1" smtClean="0"/>
          </a:p>
        </p:txBody>
      </p:sp>
      <p:sp>
        <p:nvSpPr>
          <p:cNvPr id="20483" name="Dia számának helye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endParaRPr lang="hu-HU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0484" name="Rectangle 2"/>
          <p:cNvSpPr>
            <a:spLocks/>
          </p:cNvSpPr>
          <p:nvPr/>
        </p:nvSpPr>
        <p:spPr bwMode="auto">
          <a:xfrm>
            <a:off x="673100" y="490538"/>
            <a:ext cx="82296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hu-HU" sz="3600" b="1">
                <a:latin typeface="Calibri" pitchFamily="34" charset="0"/>
              </a:rPr>
              <a:t/>
            </a:r>
            <a:br>
              <a:rPr lang="hu-HU" sz="3600" b="1">
                <a:latin typeface="Calibri" pitchFamily="34" charset="0"/>
              </a:rPr>
            </a:br>
            <a:endParaRPr lang="hu-HU" sz="4400" b="1">
              <a:latin typeface="Calibri" pitchFamily="34" charset="0"/>
            </a:endParaRPr>
          </a:p>
        </p:txBody>
      </p:sp>
      <p:pic>
        <p:nvPicPr>
          <p:cNvPr id="2048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64500" y="274638"/>
            <a:ext cx="935038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Tartalom helye 6" descr="kep_H2020-v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0213" y="5805488"/>
            <a:ext cx="15843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8" descr="index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5716588"/>
            <a:ext cx="10795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9" descr="NemzetiKereskedohaz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90925" y="5638800"/>
            <a:ext cx="1563688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57813" y="5802313"/>
            <a:ext cx="25923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0" name="AutoShape 6"/>
          <p:cNvSpPr>
            <a:spLocks noChangeArrowheads="1"/>
          </p:cNvSpPr>
          <p:nvPr/>
        </p:nvSpPr>
        <p:spPr bwMode="auto">
          <a:xfrm>
            <a:off x="1976438" y="274638"/>
            <a:ext cx="5343525" cy="850900"/>
          </a:xfrm>
          <a:prstGeom prst="roundRect">
            <a:avLst>
              <a:gd name="adj" fmla="val 16667"/>
            </a:avLst>
          </a:prstGeom>
          <a:solidFill>
            <a:srgbClr val="99CC00">
              <a:alpha val="25098"/>
            </a:srgbClr>
          </a:solidFill>
          <a:ln w="9525" algn="ctr">
            <a:solidFill>
              <a:srgbClr val="8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endParaRPr lang="hu-HU" sz="1800" b="1">
              <a:solidFill>
                <a:srgbClr val="0072C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3348</TotalTime>
  <Words>255</Words>
  <Application>Microsoft Office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Tervezősablon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1. dia</vt:lpstr>
      <vt:lpstr>Új elemek</vt:lpstr>
      <vt:lpstr>A PÁLYÁZATI ÉRTÉKELÉS FOLYAMATA </vt:lpstr>
      <vt:lpstr>Értékelési Szempontok</vt:lpstr>
      <vt:lpstr>IMPAKT</vt:lpstr>
      <vt:lpstr>KIVÁLÓSÁG </vt:lpstr>
      <vt:lpstr>VÉGREHAJTÁS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pj</dc:creator>
  <cp:lastModifiedBy>k</cp:lastModifiedBy>
  <cp:revision>321</cp:revision>
  <dcterms:created xsi:type="dcterms:W3CDTF">2011-03-29T08:32:47Z</dcterms:created>
  <dcterms:modified xsi:type="dcterms:W3CDTF">2019-12-02T14:50:41Z</dcterms:modified>
</cp:coreProperties>
</file>