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xml" ContentType="application/vnd.openxmlformats-officedocument.presentationml.notesSlide+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1.xml" ContentType="application/vnd.openxmlformats-officedocument.themeOverride+xml"/>
  <Override PartName="/ppt/notesSlides/notesSlide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1.xml" ContentType="application/vnd.openxmlformats-officedocument.drawingml.chartshapes+xml"/>
  <Override PartName="/ppt/notesSlides/notesSlide8.xml" ContentType="application/vnd.openxmlformats-officedocument.presentationml.notesSlid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9.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2.xml" ContentType="application/vnd.openxmlformats-officedocument.themeOverrid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3.xml" ContentType="application/vnd.openxmlformats-officedocument.themeOverride+xml"/>
  <Override PartName="/ppt/notesSlides/notesSlide10.xml" ContentType="application/vnd.openxmlformats-officedocument.presentationml.notesSlid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4.xml" ContentType="application/vnd.openxmlformats-officedocument.themeOverr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5.xml" ContentType="application/vnd.openxmlformats-officedocument.themeOverride+xml"/>
  <Override PartName="/ppt/notesSlides/notesSlide11.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6.xml" ContentType="application/vnd.openxmlformats-officedocument.themeOverrid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7.xml" ContentType="application/vnd.openxmlformats-officedocument.themeOverrid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8.xml" ContentType="application/vnd.openxmlformats-officedocument.themeOverr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 id="2147483711" r:id="rId2"/>
    <p:sldMasterId id="2147483731" r:id="rId3"/>
  </p:sldMasterIdLst>
  <p:notesMasterIdLst>
    <p:notesMasterId r:id="rId36"/>
  </p:notesMasterIdLst>
  <p:handoutMasterIdLst>
    <p:handoutMasterId r:id="rId37"/>
  </p:handoutMasterIdLst>
  <p:sldIdLst>
    <p:sldId id="377" r:id="rId4"/>
    <p:sldId id="378" r:id="rId5"/>
    <p:sldId id="379" r:id="rId6"/>
    <p:sldId id="380" r:id="rId7"/>
    <p:sldId id="381" r:id="rId8"/>
    <p:sldId id="307" r:id="rId9"/>
    <p:sldId id="382" r:id="rId10"/>
    <p:sldId id="384" r:id="rId11"/>
    <p:sldId id="385" r:id="rId12"/>
    <p:sldId id="387" r:id="rId13"/>
    <p:sldId id="388" r:id="rId14"/>
    <p:sldId id="390" r:id="rId15"/>
    <p:sldId id="391" r:id="rId16"/>
    <p:sldId id="392" r:id="rId17"/>
    <p:sldId id="394" r:id="rId18"/>
    <p:sldId id="383" r:id="rId19"/>
    <p:sldId id="1854" r:id="rId20"/>
    <p:sldId id="1853" r:id="rId21"/>
    <p:sldId id="1852" r:id="rId22"/>
    <p:sldId id="1851" r:id="rId23"/>
    <p:sldId id="1850" r:id="rId24"/>
    <p:sldId id="1849" r:id="rId25"/>
    <p:sldId id="1868" r:id="rId26"/>
    <p:sldId id="1867" r:id="rId27"/>
    <p:sldId id="1866" r:id="rId28"/>
    <p:sldId id="1865" r:id="rId29"/>
    <p:sldId id="1864" r:id="rId30"/>
    <p:sldId id="1863" r:id="rId31"/>
    <p:sldId id="1862" r:id="rId32"/>
    <p:sldId id="421" r:id="rId33"/>
    <p:sldId id="399" r:id="rId34"/>
    <p:sldId id="332" r:id="rId35"/>
  </p:sldIdLst>
  <p:sldSz cx="12192000" cy="6858000"/>
  <p:notesSz cx="6808788" cy="9940925"/>
  <p:embeddedFontLst>
    <p:embeddedFont>
      <p:font typeface="Segoe UI Semibold" panose="020B0702040204020203" pitchFamily="34" charset="0"/>
      <p:bold r:id="rId38"/>
      <p:boldItalic r:id="rId39"/>
    </p:embeddedFont>
    <p:embeddedFont>
      <p:font typeface="Gill Sans MT" panose="020B0502020104020203" pitchFamily="34" charset="-18"/>
      <p:regular r:id="rId40"/>
      <p:bold r:id="rId41"/>
      <p:italic r:id="rId42"/>
      <p:boldItalic r:id="rId43"/>
    </p:embeddedFont>
    <p:embeddedFont>
      <p:font typeface="Gidole" panose="020B0604020202020204" charset="0"/>
      <p:regular r:id="rId44"/>
    </p:embeddedFont>
    <p:embeddedFont>
      <p:font typeface="Calibri Light" panose="020F0302020204030204" pitchFamily="34" charset="0"/>
      <p:regular r:id="rId45"/>
      <p:italic r:id="rId46"/>
    </p:embeddedFont>
    <p:embeddedFont>
      <p:font typeface="Liberation Sans" panose="020B0604020202020204" pitchFamily="34" charset="0"/>
      <p:regular r:id="rId47"/>
      <p:bold r:id="rId48"/>
      <p:italic r:id="rId49"/>
      <p:boldItalic r:id="rId50"/>
    </p:embeddedFont>
    <p:embeddedFont>
      <p:font typeface="Calibri" panose="020F0502020204030204" pitchFamily="34" charset="0"/>
      <p:regular r:id="rId51"/>
      <p:bold r:id="rId52"/>
      <p:italic r:id="rId53"/>
      <p:boldItalic r:id="rId54"/>
    </p:embeddedFont>
    <p:embeddedFont>
      <p:font typeface="Bahnschrift SemiBold" panose="020B0502040204020203" pitchFamily="34" charset="0"/>
      <p:bold r:id="rId55"/>
    </p:embeddedFont>
    <p:embeddedFont>
      <p:font typeface="Segoe UI" panose="020B0502040204020203" pitchFamily="34" charset="0"/>
      <p:regular r:id="rId56"/>
      <p:bold r:id="rId57"/>
      <p:italic r:id="rId58"/>
      <p:boldItalic r:id="rId59"/>
    </p:embeddedFont>
    <p:embeddedFont>
      <p:font typeface="Segoe UI Semilight" panose="020B0402040204020203" pitchFamily="34" charset="0"/>
      <p:regular r:id="rId60"/>
      <p:italic r:id="rId61"/>
    </p:embeddedFont>
  </p:embeddedFontLst>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F7579"/>
    <a:srgbClr val="5AB623"/>
    <a:srgbClr val="C3EEA8"/>
    <a:srgbClr val="A3C7E7"/>
    <a:srgbClr val="FFF8E1"/>
    <a:srgbClr val="BAEAB8"/>
    <a:srgbClr val="BBDFD9"/>
    <a:srgbClr val="C7BDBD"/>
    <a:srgbClr val="5B4D4D"/>
    <a:srgbClr val="9CD5D8"/>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55" autoAdjust="0"/>
    <p:restoredTop sz="96412" autoAdjust="0"/>
  </p:normalViewPr>
  <p:slideViewPr>
    <p:cSldViewPr snapToGrid="0">
      <p:cViewPr varScale="1">
        <p:scale>
          <a:sx n="116" d="100"/>
          <a:sy n="116" d="100"/>
        </p:scale>
        <p:origin x="396" y="10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8" d="100"/>
          <a:sy n="88" d="100"/>
        </p:scale>
        <p:origin x="1896" y="8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font" Target="fonts/font2.fntdata"/><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font" Target="fonts/font20.fntdata"/><Relationship Id="rId61" Type="http://schemas.openxmlformats.org/officeDocument/2006/relationships/font" Target="fonts/font24.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s>
</file>

<file path=ppt/charts/_rels/chart1.xml.rels><?xml version="1.0" encoding="UTF-8" standalone="yes"?>
<Relationships xmlns="http://schemas.openxmlformats.org/package/2006/relationships"><Relationship Id="rId1" Type="http://schemas.openxmlformats.org/officeDocument/2006/relationships/oleObject" Target="Munkaf&#252;zet1"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NULL" TargetMode="Externa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NULL" TargetMode="External"/></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NULL" TargetMode="Externa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NULL" TargetMode="External"/></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NULL" TargetMode="External"/></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NULL" TargetMode="External"/></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3" Type="http://schemas.openxmlformats.org/officeDocument/2006/relationships/oleObject" Target="file:///\\10.0.32.40\homes$\divinyia\Documents\EIC\cut-off%20results\statisztika%20EIC%20Acclerator.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3.xml"/><Relationship Id="rId1" Type="http://schemas.microsoft.com/office/2011/relationships/chartStyle" Target="styl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rAngAx val="0"/>
    </c:view3D>
    <c:floor>
      <c:thickness val="0"/>
    </c:floor>
    <c:sideWall>
      <c:thickness val="0"/>
    </c:sideWall>
    <c:backWall>
      <c:thickness val="0"/>
    </c:backWall>
    <c:plotArea>
      <c:layout/>
      <c:pie3DChart>
        <c:varyColors val="1"/>
        <c:dLbls>
          <c:showLegendKey val="0"/>
          <c:showVal val="0"/>
          <c:showCatName val="0"/>
          <c:showSerName val="0"/>
          <c:showPercent val="0"/>
          <c:showBubbleSize val="0"/>
          <c:showLeaderLines val="0"/>
        </c:dLbls>
      </c:pie3DChart>
    </c:plotArea>
    <c:legend>
      <c:legendPos val="r"/>
      <c:layout>
        <c:manualLayout>
          <c:xMode val="edge"/>
          <c:yMode val="edge"/>
          <c:x val="0.71813425783035101"/>
          <c:y val="4.2800048372446262E-2"/>
          <c:w val="0.27457312594357791"/>
          <c:h val="0.91432214430246417"/>
        </c:manualLayout>
      </c:layout>
      <c:overlay val="0"/>
      <c:txPr>
        <a:bodyPr/>
        <a:lstStyle/>
        <a:p>
          <a:pPr>
            <a:defRPr sz="2000" b="1"/>
          </a:pPr>
          <a:endParaRPr lang="hu-HU"/>
        </a:p>
      </c:txPr>
    </c:legend>
    <c:plotVisOnly val="1"/>
    <c:dispBlanksAs val="gap"/>
    <c:showDLblsOverMax val="0"/>
  </c:chart>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5"/>
          <c:order val="0"/>
          <c:tx>
            <c:strRef>
              <c:f>Sheet2!$G$162</c:f>
              <c:strCache>
                <c:ptCount val="1"/>
                <c:pt idx="0">
                  <c:v>Not Declared NO GO</c:v>
                </c:pt>
              </c:strCache>
            </c:strRef>
          </c:tx>
          <c:spPr>
            <a:solidFill>
              <a:schemeClr val="tx1"/>
            </a:solidFill>
            <a:ln>
              <a:noFill/>
            </a:ln>
            <a:effectLst/>
          </c:spPr>
          <c:invertIfNegative val="0"/>
          <c:cat>
            <c:strRef>
              <c:f>Sheet2!$A$163:$A$177</c:f>
              <c:strCache>
                <c:ptCount val="15"/>
                <c:pt idx="0">
                  <c:v>Health</c:v>
                </c:pt>
                <c:pt idx="1">
                  <c:v>Engineering and technology</c:v>
                </c:pt>
                <c:pt idx="2">
                  <c:v>Information and Communication Technology (ICT)</c:v>
                </c:pt>
                <c:pt idx="3">
                  <c:v>Energy</c:v>
                </c:pt>
                <c:pt idx="4">
                  <c:v>Earth and related environmental sciences</c:v>
                </c:pt>
                <c:pt idx="5">
                  <c:v>Space</c:v>
                </c:pt>
                <c:pt idx="6">
                  <c:v>Biotechnology</c:v>
                </c:pt>
                <c:pt idx="7">
                  <c:v>Agriculture / Rural Development / Fisheries</c:v>
                </c:pt>
                <c:pt idx="8">
                  <c:v>Transport &amp; Mobility</c:v>
                </c:pt>
                <c:pt idx="9">
                  <c:v>Consumer products and services</c:v>
                </c:pt>
                <c:pt idx="10">
                  <c:v>Construction, Civil engineering, Infrastructures</c:v>
                </c:pt>
                <c:pt idx="11">
                  <c:v>Security</c:v>
                </c:pt>
                <c:pt idx="12">
                  <c:v>Education and Culture</c:v>
                </c:pt>
                <c:pt idx="13">
                  <c:v>Food and beverages</c:v>
                </c:pt>
                <c:pt idx="14">
                  <c:v>Public sector innovation</c:v>
                </c:pt>
              </c:strCache>
            </c:strRef>
          </c:cat>
          <c:val>
            <c:numRef>
              <c:f>Sheet2!$G$163:$G$177</c:f>
              <c:numCache>
                <c:formatCode>General</c:formatCode>
                <c:ptCount val="15"/>
                <c:pt idx="0">
                  <c:v>11</c:v>
                </c:pt>
                <c:pt idx="1">
                  <c:v>3</c:v>
                </c:pt>
                <c:pt idx="2">
                  <c:v>4</c:v>
                </c:pt>
                <c:pt idx="3">
                  <c:v>5</c:v>
                </c:pt>
                <c:pt idx="4">
                  <c:v>1</c:v>
                </c:pt>
                <c:pt idx="6">
                  <c:v>3</c:v>
                </c:pt>
                <c:pt idx="8">
                  <c:v>2</c:v>
                </c:pt>
                <c:pt idx="9">
                  <c:v>1</c:v>
                </c:pt>
                <c:pt idx="13">
                  <c:v>2</c:v>
                </c:pt>
              </c:numCache>
            </c:numRef>
          </c:val>
          <c:extLst xmlns:c16r2="http://schemas.microsoft.com/office/drawing/2015/06/chart">
            <c:ext xmlns:c16="http://schemas.microsoft.com/office/drawing/2014/chart" uri="{C3380CC4-5D6E-409C-BE32-E72D297353CC}">
              <c16:uniqueId val="{00000000-98A1-46CD-9748-1881C36F35D6}"/>
            </c:ext>
          </c:extLst>
        </c:ser>
        <c:ser>
          <c:idx val="2"/>
          <c:order val="1"/>
          <c:tx>
            <c:strRef>
              <c:f>Sheet2!$D$162</c:f>
              <c:strCache>
                <c:ptCount val="1"/>
                <c:pt idx="0">
                  <c:v>Not Declared GO</c:v>
                </c:pt>
              </c:strCache>
            </c:strRef>
          </c:tx>
          <c:spPr>
            <a:solidFill>
              <a:schemeClr val="accent3"/>
            </a:solidFill>
            <a:ln>
              <a:noFill/>
            </a:ln>
            <a:effectLst/>
          </c:spPr>
          <c:invertIfNegative val="0"/>
          <c:cat>
            <c:strRef>
              <c:f>Sheet2!$A$163:$A$177</c:f>
              <c:strCache>
                <c:ptCount val="15"/>
                <c:pt idx="0">
                  <c:v>Health</c:v>
                </c:pt>
                <c:pt idx="1">
                  <c:v>Engineering and technology</c:v>
                </c:pt>
                <c:pt idx="2">
                  <c:v>Information and Communication Technology (ICT)</c:v>
                </c:pt>
                <c:pt idx="3">
                  <c:v>Energy</c:v>
                </c:pt>
                <c:pt idx="4">
                  <c:v>Earth and related environmental sciences</c:v>
                </c:pt>
                <c:pt idx="5">
                  <c:v>Space</c:v>
                </c:pt>
                <c:pt idx="6">
                  <c:v>Biotechnology</c:v>
                </c:pt>
                <c:pt idx="7">
                  <c:v>Agriculture / Rural Development / Fisheries</c:v>
                </c:pt>
                <c:pt idx="8">
                  <c:v>Transport &amp; Mobility</c:v>
                </c:pt>
                <c:pt idx="9">
                  <c:v>Consumer products and services</c:v>
                </c:pt>
                <c:pt idx="10">
                  <c:v>Construction, Civil engineering, Infrastructures</c:v>
                </c:pt>
                <c:pt idx="11">
                  <c:v>Security</c:v>
                </c:pt>
                <c:pt idx="12">
                  <c:v>Education and Culture</c:v>
                </c:pt>
                <c:pt idx="13">
                  <c:v>Food and beverages</c:v>
                </c:pt>
                <c:pt idx="14">
                  <c:v>Public sector innovation</c:v>
                </c:pt>
              </c:strCache>
            </c:strRef>
          </c:cat>
          <c:val>
            <c:numRef>
              <c:f>Sheet2!$D$163:$D$177</c:f>
              <c:numCache>
                <c:formatCode>General</c:formatCode>
                <c:ptCount val="15"/>
                <c:pt idx="0">
                  <c:v>1</c:v>
                </c:pt>
              </c:numCache>
            </c:numRef>
          </c:val>
          <c:extLst xmlns:c16r2="http://schemas.microsoft.com/office/drawing/2015/06/chart">
            <c:ext xmlns:c16="http://schemas.microsoft.com/office/drawing/2014/chart" uri="{C3380CC4-5D6E-409C-BE32-E72D297353CC}">
              <c16:uniqueId val="{00000001-98A1-46CD-9748-1881C36F35D6}"/>
            </c:ext>
          </c:extLst>
        </c:ser>
        <c:ser>
          <c:idx val="4"/>
          <c:order val="2"/>
          <c:tx>
            <c:strRef>
              <c:f>Sheet2!$F$162</c:f>
              <c:strCache>
                <c:ptCount val="1"/>
                <c:pt idx="0">
                  <c:v>Male NO GO</c:v>
                </c:pt>
              </c:strCache>
            </c:strRef>
          </c:tx>
          <c:spPr>
            <a:solidFill>
              <a:srgbClr val="B6D0F1"/>
            </a:solidFill>
            <a:ln>
              <a:noFill/>
            </a:ln>
            <a:effectLst/>
          </c:spPr>
          <c:invertIfNegative val="0"/>
          <c:cat>
            <c:strRef>
              <c:f>Sheet2!$A$163:$A$177</c:f>
              <c:strCache>
                <c:ptCount val="15"/>
                <c:pt idx="0">
                  <c:v>Health</c:v>
                </c:pt>
                <c:pt idx="1">
                  <c:v>Engineering and technology</c:v>
                </c:pt>
                <c:pt idx="2">
                  <c:v>Information and Communication Technology (ICT)</c:v>
                </c:pt>
                <c:pt idx="3">
                  <c:v>Energy</c:v>
                </c:pt>
                <c:pt idx="4">
                  <c:v>Earth and related environmental sciences</c:v>
                </c:pt>
                <c:pt idx="5">
                  <c:v>Space</c:v>
                </c:pt>
                <c:pt idx="6">
                  <c:v>Biotechnology</c:v>
                </c:pt>
                <c:pt idx="7">
                  <c:v>Agriculture / Rural Development / Fisheries</c:v>
                </c:pt>
                <c:pt idx="8">
                  <c:v>Transport &amp; Mobility</c:v>
                </c:pt>
                <c:pt idx="9">
                  <c:v>Consumer products and services</c:v>
                </c:pt>
                <c:pt idx="10">
                  <c:v>Construction, Civil engineering, Infrastructures</c:v>
                </c:pt>
                <c:pt idx="11">
                  <c:v>Security</c:v>
                </c:pt>
                <c:pt idx="12">
                  <c:v>Education and Culture</c:v>
                </c:pt>
                <c:pt idx="13">
                  <c:v>Food and beverages</c:v>
                </c:pt>
                <c:pt idx="14">
                  <c:v>Public sector innovation</c:v>
                </c:pt>
              </c:strCache>
            </c:strRef>
          </c:cat>
          <c:val>
            <c:numRef>
              <c:f>Sheet2!$F$163:$F$177</c:f>
              <c:numCache>
                <c:formatCode>General</c:formatCode>
                <c:ptCount val="15"/>
                <c:pt idx="0">
                  <c:v>406</c:v>
                </c:pt>
                <c:pt idx="1">
                  <c:v>161</c:v>
                </c:pt>
                <c:pt idx="2">
                  <c:v>210</c:v>
                </c:pt>
                <c:pt idx="3">
                  <c:v>104</c:v>
                </c:pt>
                <c:pt idx="4">
                  <c:v>50</c:v>
                </c:pt>
                <c:pt idx="5">
                  <c:v>23</c:v>
                </c:pt>
                <c:pt idx="6">
                  <c:v>72</c:v>
                </c:pt>
                <c:pt idx="7">
                  <c:v>56</c:v>
                </c:pt>
                <c:pt idx="8">
                  <c:v>56</c:v>
                </c:pt>
                <c:pt idx="9">
                  <c:v>27</c:v>
                </c:pt>
                <c:pt idx="10">
                  <c:v>36</c:v>
                </c:pt>
                <c:pt idx="11">
                  <c:v>28</c:v>
                </c:pt>
                <c:pt idx="12">
                  <c:v>16</c:v>
                </c:pt>
                <c:pt idx="13">
                  <c:v>30</c:v>
                </c:pt>
                <c:pt idx="14">
                  <c:v>2</c:v>
                </c:pt>
              </c:numCache>
            </c:numRef>
          </c:val>
          <c:extLst xmlns:c16r2="http://schemas.microsoft.com/office/drawing/2015/06/chart">
            <c:ext xmlns:c16="http://schemas.microsoft.com/office/drawing/2014/chart" uri="{C3380CC4-5D6E-409C-BE32-E72D297353CC}">
              <c16:uniqueId val="{00000002-98A1-46CD-9748-1881C36F35D6}"/>
            </c:ext>
          </c:extLst>
        </c:ser>
        <c:ser>
          <c:idx val="1"/>
          <c:order val="3"/>
          <c:tx>
            <c:strRef>
              <c:f>Sheet2!$C$162</c:f>
              <c:strCache>
                <c:ptCount val="1"/>
                <c:pt idx="0">
                  <c:v>Male GO</c:v>
                </c:pt>
              </c:strCache>
            </c:strRef>
          </c:tx>
          <c:spPr>
            <a:solidFill>
              <a:schemeClr val="accent6">
                <a:lumMod val="75000"/>
              </a:schemeClr>
            </a:solidFill>
            <a:ln>
              <a:noFill/>
            </a:ln>
            <a:effectLst/>
          </c:spPr>
          <c:invertIfNegative val="0"/>
          <c:cat>
            <c:strRef>
              <c:f>Sheet2!$A$163:$A$177</c:f>
              <c:strCache>
                <c:ptCount val="15"/>
                <c:pt idx="0">
                  <c:v>Health</c:v>
                </c:pt>
                <c:pt idx="1">
                  <c:v>Engineering and technology</c:v>
                </c:pt>
                <c:pt idx="2">
                  <c:v>Information and Communication Technology (ICT)</c:v>
                </c:pt>
                <c:pt idx="3">
                  <c:v>Energy</c:v>
                </c:pt>
                <c:pt idx="4">
                  <c:v>Earth and related environmental sciences</c:v>
                </c:pt>
                <c:pt idx="5">
                  <c:v>Space</c:v>
                </c:pt>
                <c:pt idx="6">
                  <c:v>Biotechnology</c:v>
                </c:pt>
                <c:pt idx="7">
                  <c:v>Agriculture / Rural Development / Fisheries</c:v>
                </c:pt>
                <c:pt idx="8">
                  <c:v>Transport &amp; Mobility</c:v>
                </c:pt>
                <c:pt idx="9">
                  <c:v>Consumer products and services</c:v>
                </c:pt>
                <c:pt idx="10">
                  <c:v>Construction, Civil engineering, Infrastructures</c:v>
                </c:pt>
                <c:pt idx="11">
                  <c:v>Security</c:v>
                </c:pt>
                <c:pt idx="12">
                  <c:v>Education and Culture</c:v>
                </c:pt>
                <c:pt idx="13">
                  <c:v>Food and beverages</c:v>
                </c:pt>
                <c:pt idx="14">
                  <c:v>Public sector innovation</c:v>
                </c:pt>
              </c:strCache>
            </c:strRef>
          </c:cat>
          <c:val>
            <c:numRef>
              <c:f>Sheet2!$C$163:$C$177</c:f>
              <c:numCache>
                <c:formatCode>General</c:formatCode>
                <c:ptCount val="15"/>
                <c:pt idx="0">
                  <c:v>41</c:v>
                </c:pt>
                <c:pt idx="1">
                  <c:v>22</c:v>
                </c:pt>
                <c:pt idx="2">
                  <c:v>16</c:v>
                </c:pt>
                <c:pt idx="3">
                  <c:v>7</c:v>
                </c:pt>
                <c:pt idx="4">
                  <c:v>7</c:v>
                </c:pt>
                <c:pt idx="5">
                  <c:v>4</c:v>
                </c:pt>
                <c:pt idx="6">
                  <c:v>3</c:v>
                </c:pt>
                <c:pt idx="7">
                  <c:v>4</c:v>
                </c:pt>
                <c:pt idx="8">
                  <c:v>1</c:v>
                </c:pt>
                <c:pt idx="9">
                  <c:v>2</c:v>
                </c:pt>
                <c:pt idx="10">
                  <c:v>1</c:v>
                </c:pt>
                <c:pt idx="11">
                  <c:v>1</c:v>
                </c:pt>
              </c:numCache>
            </c:numRef>
          </c:val>
          <c:extLst xmlns:c16r2="http://schemas.microsoft.com/office/drawing/2015/06/chart">
            <c:ext xmlns:c16="http://schemas.microsoft.com/office/drawing/2014/chart" uri="{C3380CC4-5D6E-409C-BE32-E72D297353CC}">
              <c16:uniqueId val="{00000006-98A1-46CD-9748-1881C36F35D6}"/>
            </c:ext>
          </c:extLst>
        </c:ser>
        <c:ser>
          <c:idx val="3"/>
          <c:order val="4"/>
          <c:tx>
            <c:strRef>
              <c:f>Sheet2!$E$162</c:f>
              <c:strCache>
                <c:ptCount val="1"/>
                <c:pt idx="0">
                  <c:v>Female NO GO</c:v>
                </c:pt>
              </c:strCache>
            </c:strRef>
          </c:tx>
          <c:spPr>
            <a:solidFill>
              <a:srgbClr val="FFDD55"/>
            </a:solidFill>
            <a:ln>
              <a:noFill/>
            </a:ln>
            <a:effectLst/>
          </c:spPr>
          <c:invertIfNegative val="0"/>
          <c:cat>
            <c:strRef>
              <c:f>Sheet2!$A$163:$A$177</c:f>
              <c:strCache>
                <c:ptCount val="15"/>
                <c:pt idx="0">
                  <c:v>Health</c:v>
                </c:pt>
                <c:pt idx="1">
                  <c:v>Engineering and technology</c:v>
                </c:pt>
                <c:pt idx="2">
                  <c:v>Information and Communication Technology (ICT)</c:v>
                </c:pt>
                <c:pt idx="3">
                  <c:v>Energy</c:v>
                </c:pt>
                <c:pt idx="4">
                  <c:v>Earth and related environmental sciences</c:v>
                </c:pt>
                <c:pt idx="5">
                  <c:v>Space</c:v>
                </c:pt>
                <c:pt idx="6">
                  <c:v>Biotechnology</c:v>
                </c:pt>
                <c:pt idx="7">
                  <c:v>Agriculture / Rural Development / Fisheries</c:v>
                </c:pt>
                <c:pt idx="8">
                  <c:v>Transport &amp; Mobility</c:v>
                </c:pt>
                <c:pt idx="9">
                  <c:v>Consumer products and services</c:v>
                </c:pt>
                <c:pt idx="10">
                  <c:v>Construction, Civil engineering, Infrastructures</c:v>
                </c:pt>
                <c:pt idx="11">
                  <c:v>Security</c:v>
                </c:pt>
                <c:pt idx="12">
                  <c:v>Education and Culture</c:v>
                </c:pt>
                <c:pt idx="13">
                  <c:v>Food and beverages</c:v>
                </c:pt>
                <c:pt idx="14">
                  <c:v>Public sector innovation</c:v>
                </c:pt>
              </c:strCache>
            </c:strRef>
          </c:cat>
          <c:val>
            <c:numRef>
              <c:f>Sheet2!$E$163:$E$177</c:f>
              <c:numCache>
                <c:formatCode>General</c:formatCode>
                <c:ptCount val="15"/>
                <c:pt idx="0">
                  <c:v>101</c:v>
                </c:pt>
                <c:pt idx="1">
                  <c:v>17</c:v>
                </c:pt>
                <c:pt idx="2">
                  <c:v>27</c:v>
                </c:pt>
                <c:pt idx="3">
                  <c:v>12</c:v>
                </c:pt>
                <c:pt idx="4">
                  <c:v>16</c:v>
                </c:pt>
                <c:pt idx="5">
                  <c:v>2</c:v>
                </c:pt>
                <c:pt idx="6">
                  <c:v>24</c:v>
                </c:pt>
                <c:pt idx="7">
                  <c:v>8</c:v>
                </c:pt>
                <c:pt idx="8">
                  <c:v>5</c:v>
                </c:pt>
                <c:pt idx="9">
                  <c:v>9</c:v>
                </c:pt>
                <c:pt idx="10">
                  <c:v>7</c:v>
                </c:pt>
                <c:pt idx="11">
                  <c:v>4</c:v>
                </c:pt>
                <c:pt idx="12">
                  <c:v>8</c:v>
                </c:pt>
                <c:pt idx="13">
                  <c:v>3</c:v>
                </c:pt>
                <c:pt idx="14">
                  <c:v>4</c:v>
                </c:pt>
              </c:numCache>
            </c:numRef>
          </c:val>
          <c:extLst xmlns:c16r2="http://schemas.microsoft.com/office/drawing/2015/06/chart">
            <c:ext xmlns:c16="http://schemas.microsoft.com/office/drawing/2014/chart" uri="{C3380CC4-5D6E-409C-BE32-E72D297353CC}">
              <c16:uniqueId val="{00000007-98A1-46CD-9748-1881C36F35D6}"/>
            </c:ext>
          </c:extLst>
        </c:ser>
        <c:ser>
          <c:idx val="0"/>
          <c:order val="5"/>
          <c:tx>
            <c:strRef>
              <c:f>Sheet2!$B$162</c:f>
              <c:strCache>
                <c:ptCount val="1"/>
                <c:pt idx="0">
                  <c:v>Female GO</c:v>
                </c:pt>
              </c:strCache>
            </c:strRef>
          </c:tx>
          <c:spPr>
            <a:solidFill>
              <a:srgbClr val="FFC000"/>
            </a:solidFill>
            <a:ln>
              <a:noFill/>
            </a:ln>
            <a:effectLst/>
          </c:spPr>
          <c:invertIfNegative val="0"/>
          <c:cat>
            <c:strRef>
              <c:f>Sheet2!$A$163:$A$177</c:f>
              <c:strCache>
                <c:ptCount val="15"/>
                <c:pt idx="0">
                  <c:v>Health</c:v>
                </c:pt>
                <c:pt idx="1">
                  <c:v>Engineering and technology</c:v>
                </c:pt>
                <c:pt idx="2">
                  <c:v>Information and Communication Technology (ICT)</c:v>
                </c:pt>
                <c:pt idx="3">
                  <c:v>Energy</c:v>
                </c:pt>
                <c:pt idx="4">
                  <c:v>Earth and related environmental sciences</c:v>
                </c:pt>
                <c:pt idx="5">
                  <c:v>Space</c:v>
                </c:pt>
                <c:pt idx="6">
                  <c:v>Biotechnology</c:v>
                </c:pt>
                <c:pt idx="7">
                  <c:v>Agriculture / Rural Development / Fisheries</c:v>
                </c:pt>
                <c:pt idx="8">
                  <c:v>Transport &amp; Mobility</c:v>
                </c:pt>
                <c:pt idx="9">
                  <c:v>Consumer products and services</c:v>
                </c:pt>
                <c:pt idx="10">
                  <c:v>Construction, Civil engineering, Infrastructures</c:v>
                </c:pt>
                <c:pt idx="11">
                  <c:v>Security</c:v>
                </c:pt>
                <c:pt idx="12">
                  <c:v>Education and Culture</c:v>
                </c:pt>
                <c:pt idx="13">
                  <c:v>Food and beverages</c:v>
                </c:pt>
                <c:pt idx="14">
                  <c:v>Public sector innovation</c:v>
                </c:pt>
              </c:strCache>
            </c:strRef>
          </c:cat>
          <c:val>
            <c:numRef>
              <c:f>Sheet2!$B$163:$B$177</c:f>
              <c:numCache>
                <c:formatCode>General</c:formatCode>
                <c:ptCount val="15"/>
                <c:pt idx="0">
                  <c:v>12</c:v>
                </c:pt>
                <c:pt idx="1">
                  <c:v>2</c:v>
                </c:pt>
                <c:pt idx="2">
                  <c:v>1</c:v>
                </c:pt>
                <c:pt idx="3">
                  <c:v>1</c:v>
                </c:pt>
                <c:pt idx="6">
                  <c:v>2</c:v>
                </c:pt>
                <c:pt idx="7">
                  <c:v>1</c:v>
                </c:pt>
                <c:pt idx="8">
                  <c:v>1</c:v>
                </c:pt>
              </c:numCache>
            </c:numRef>
          </c:val>
          <c:extLst xmlns:c16r2="http://schemas.microsoft.com/office/drawing/2015/06/chart">
            <c:ext xmlns:c16="http://schemas.microsoft.com/office/drawing/2014/chart" uri="{C3380CC4-5D6E-409C-BE32-E72D297353CC}">
              <c16:uniqueId val="{0000000E-98A1-46CD-9748-1881C36F35D6}"/>
            </c:ext>
          </c:extLst>
        </c:ser>
        <c:dLbls>
          <c:showLegendKey val="0"/>
          <c:showVal val="0"/>
          <c:showCatName val="0"/>
          <c:showSerName val="0"/>
          <c:showPercent val="0"/>
          <c:showBubbleSize val="0"/>
        </c:dLbls>
        <c:gapWidth val="219"/>
        <c:overlap val="100"/>
        <c:axId val="334503944"/>
        <c:axId val="334502376"/>
      </c:barChart>
      <c:lineChart>
        <c:grouping val="standard"/>
        <c:varyColors val="0"/>
        <c:ser>
          <c:idx val="6"/>
          <c:order val="6"/>
          <c:tx>
            <c:strRef>
              <c:f>Sheet2!$H$162</c:f>
              <c:strCache>
                <c:ptCount val="1"/>
                <c:pt idx="0">
                  <c:v>Total Sum of Total Recommended</c:v>
                </c:pt>
              </c:strCache>
            </c:strRef>
          </c:tx>
          <c:spPr>
            <a:ln w="28575" cap="rnd">
              <a:solidFill>
                <a:srgbClr val="FF0000"/>
              </a:solidFill>
              <a:round/>
            </a:ln>
            <a:effectLst/>
          </c:spPr>
          <c:marker>
            <c:symbol val="circle"/>
            <c:size val="5"/>
            <c:spPr>
              <a:solidFill>
                <a:srgbClr val="FFC000"/>
              </a:solidFill>
              <a:ln w="9525">
                <a:solidFill>
                  <a:schemeClr val="accent1">
                    <a:lumMod val="60000"/>
                  </a:schemeClr>
                </a:solidFill>
              </a:ln>
              <a:effectLst/>
            </c:spPr>
          </c:marker>
          <c:cat>
            <c:strRef>
              <c:f>Sheet2!$A$163:$A$177</c:f>
              <c:strCache>
                <c:ptCount val="15"/>
                <c:pt idx="0">
                  <c:v>Health</c:v>
                </c:pt>
                <c:pt idx="1">
                  <c:v>Engineering and technology</c:v>
                </c:pt>
                <c:pt idx="2">
                  <c:v>Information and Communication Technology (ICT)</c:v>
                </c:pt>
                <c:pt idx="3">
                  <c:v>Energy</c:v>
                </c:pt>
                <c:pt idx="4">
                  <c:v>Earth and related environmental sciences</c:v>
                </c:pt>
                <c:pt idx="5">
                  <c:v>Space</c:v>
                </c:pt>
                <c:pt idx="6">
                  <c:v>Biotechnology</c:v>
                </c:pt>
                <c:pt idx="7">
                  <c:v>Agriculture / Rural Development / Fisheries</c:v>
                </c:pt>
                <c:pt idx="8">
                  <c:v>Transport &amp; Mobility</c:v>
                </c:pt>
                <c:pt idx="9">
                  <c:v>Consumer products and services</c:v>
                </c:pt>
                <c:pt idx="10">
                  <c:v>Construction, Civil engineering, Infrastructures</c:v>
                </c:pt>
                <c:pt idx="11">
                  <c:v>Security</c:v>
                </c:pt>
                <c:pt idx="12">
                  <c:v>Education and Culture</c:v>
                </c:pt>
                <c:pt idx="13">
                  <c:v>Food and beverages</c:v>
                </c:pt>
                <c:pt idx="14">
                  <c:v>Public sector innovation</c:v>
                </c:pt>
              </c:strCache>
            </c:strRef>
          </c:cat>
          <c:val>
            <c:numRef>
              <c:f>Sheet2!$H$163:$H$177</c:f>
              <c:numCache>
                <c:formatCode>\ #,##0.0,,\ "M"</c:formatCode>
                <c:ptCount val="15"/>
                <c:pt idx="0">
                  <c:v>353068125.81</c:v>
                </c:pt>
                <c:pt idx="1">
                  <c:v>152169330.48000002</c:v>
                </c:pt>
                <c:pt idx="2">
                  <c:v>101154914.94999999</c:v>
                </c:pt>
                <c:pt idx="3">
                  <c:v>57515635.5</c:v>
                </c:pt>
                <c:pt idx="4">
                  <c:v>38331733.25</c:v>
                </c:pt>
                <c:pt idx="5">
                  <c:v>33602021.5</c:v>
                </c:pt>
                <c:pt idx="6">
                  <c:v>23126214.5</c:v>
                </c:pt>
                <c:pt idx="7">
                  <c:v>20445582.23</c:v>
                </c:pt>
                <c:pt idx="8">
                  <c:v>9100259.8000000007</c:v>
                </c:pt>
                <c:pt idx="9">
                  <c:v>9034749</c:v>
                </c:pt>
                <c:pt idx="10">
                  <c:v>5500949.5</c:v>
                </c:pt>
                <c:pt idx="11">
                  <c:v>2498475</c:v>
                </c:pt>
              </c:numCache>
            </c:numRef>
          </c:val>
          <c:smooth val="0"/>
          <c:extLst xmlns:c16r2="http://schemas.microsoft.com/office/drawing/2015/06/chart">
            <c:ext xmlns:c16="http://schemas.microsoft.com/office/drawing/2014/chart" uri="{C3380CC4-5D6E-409C-BE32-E72D297353CC}">
              <c16:uniqueId val="{0000000F-98A1-46CD-9748-1881C36F35D6}"/>
            </c:ext>
          </c:extLst>
        </c:ser>
        <c:dLbls>
          <c:showLegendKey val="0"/>
          <c:showVal val="0"/>
          <c:showCatName val="0"/>
          <c:showSerName val="0"/>
          <c:showPercent val="0"/>
          <c:showBubbleSize val="0"/>
        </c:dLbls>
        <c:marker val="1"/>
        <c:smooth val="0"/>
        <c:axId val="334503552"/>
        <c:axId val="334500808"/>
      </c:lineChart>
      <c:catAx>
        <c:axId val="33450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hu-HU"/>
          </a:p>
        </c:txPr>
        <c:crossAx val="334502376"/>
        <c:crosses val="autoZero"/>
        <c:auto val="1"/>
        <c:lblAlgn val="ctr"/>
        <c:lblOffset val="100"/>
        <c:noMultiLvlLbl val="0"/>
      </c:catAx>
      <c:valAx>
        <c:axId val="3345023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503944"/>
        <c:crosses val="autoZero"/>
        <c:crossBetween val="between"/>
      </c:valAx>
      <c:valAx>
        <c:axId val="334500808"/>
        <c:scaling>
          <c:orientation val="minMax"/>
        </c:scaling>
        <c:delete val="0"/>
        <c:axPos val="r"/>
        <c:numFmt formatCode="\ #,##0.0,,\ &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503552"/>
        <c:crosses val="max"/>
        <c:crossBetween val="between"/>
      </c:valAx>
      <c:catAx>
        <c:axId val="334503552"/>
        <c:scaling>
          <c:orientation val="minMax"/>
        </c:scaling>
        <c:delete val="1"/>
        <c:axPos val="b"/>
        <c:numFmt formatCode="General" sourceLinked="1"/>
        <c:majorTickMark val="out"/>
        <c:minorTickMark val="none"/>
        <c:tickLblPos val="nextTo"/>
        <c:crossAx val="334500808"/>
        <c:crosses val="autoZero"/>
        <c:auto val="1"/>
        <c:lblAlgn val="ctr"/>
        <c:lblOffset val="100"/>
        <c:noMultiLvlLbl val="0"/>
      </c:cat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hu-HU"/>
          </a:p>
        </c:txPr>
      </c:dTable>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hu-H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IE" sz="1800" b="1"/>
              <a:t>Full Proposal Submissions - Programme /Total Request</a:t>
            </a:r>
          </a:p>
        </c:rich>
      </c:tx>
      <c:layout>
        <c:manualLayout>
          <c:xMode val="edge"/>
          <c:yMode val="edge"/>
          <c:x val="0.29368230858904948"/>
          <c:y val="4.0348938894391416E-2"/>
        </c:manualLayout>
      </c:layout>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clustered"/>
        <c:varyColors val="0"/>
        <c:ser>
          <c:idx val="0"/>
          <c:order val="0"/>
          <c:tx>
            <c:strRef>
              <c:f>Sheet9!$C$132</c:f>
              <c:strCache>
                <c:ptCount val="1"/>
                <c:pt idx="0">
                  <c:v>Submitted</c:v>
                </c:pt>
              </c:strCache>
            </c:strRef>
          </c:tx>
          <c:spPr>
            <a:solidFill>
              <a:schemeClr val="accent1"/>
            </a:solidFill>
            <a:ln>
              <a:noFill/>
            </a:ln>
            <a:effectLst/>
          </c:spPr>
          <c:invertIfNegative val="0"/>
          <c:dLbls>
            <c:delete val="1"/>
          </c:dLbls>
          <c:cat>
            <c:multiLvlStrRef>
              <c:f>Sheet9!$A$133:$B$144</c:f>
              <c:multiLvlStrCache>
                <c:ptCount val="12"/>
                <c:lvl>
                  <c:pt idx="0">
                    <c:v>June</c:v>
                  </c:pt>
                  <c:pt idx="1">
                    <c:v>January</c:v>
                  </c:pt>
                  <c:pt idx="2">
                    <c:v>March</c:v>
                  </c:pt>
                  <c:pt idx="3">
                    <c:v>June</c:v>
                  </c:pt>
                  <c:pt idx="4">
                    <c:v>January</c:v>
                  </c:pt>
                  <c:pt idx="5">
                    <c:v>March</c:v>
                  </c:pt>
                  <c:pt idx="6">
                    <c:v>June</c:v>
                  </c:pt>
                  <c:pt idx="7">
                    <c:v>January</c:v>
                  </c:pt>
                  <c:pt idx="8">
                    <c:v>March</c:v>
                  </c:pt>
                  <c:pt idx="9">
                    <c:v>June</c:v>
                  </c:pt>
                  <c:pt idx="10">
                    <c:v>June</c:v>
                  </c:pt>
                  <c:pt idx="11">
                    <c:v>June</c:v>
                  </c:pt>
                </c:lvl>
                <c:lvl>
                  <c:pt idx="0">
                    <c:v>EIC</c:v>
                  </c:pt>
                  <c:pt idx="1">
                    <c:v>EIT Climate-KIC</c:v>
                  </c:pt>
                  <c:pt idx="4">
                    <c:v>EIT Digital</c:v>
                  </c:pt>
                  <c:pt idx="7">
                    <c:v>EIT Health</c:v>
                  </c:pt>
                  <c:pt idx="10">
                    <c:v>EIT InnoEnergy</c:v>
                  </c:pt>
                  <c:pt idx="11">
                    <c:v>EIT RawMaterials</c:v>
                  </c:pt>
                </c:lvl>
              </c:multiLvlStrCache>
            </c:multiLvlStrRef>
          </c:cat>
          <c:val>
            <c:numRef>
              <c:f>Sheet9!$C$133:$C$144</c:f>
              <c:numCache>
                <c:formatCode>General</c:formatCode>
                <c:ptCount val="12"/>
                <c:pt idx="0">
                  <c:v>1</c:v>
                </c:pt>
                <c:pt idx="1">
                  <c:v>4</c:v>
                </c:pt>
                <c:pt idx="2">
                  <c:v>2</c:v>
                </c:pt>
                <c:pt idx="3">
                  <c:v>1</c:v>
                </c:pt>
                <c:pt idx="4">
                  <c:v>2</c:v>
                </c:pt>
                <c:pt idx="5">
                  <c:v>2</c:v>
                </c:pt>
                <c:pt idx="6">
                  <c:v>2</c:v>
                </c:pt>
                <c:pt idx="7">
                  <c:v>4</c:v>
                </c:pt>
                <c:pt idx="8">
                  <c:v>2</c:v>
                </c:pt>
                <c:pt idx="9">
                  <c:v>1</c:v>
                </c:pt>
                <c:pt idx="10">
                  <c:v>2</c:v>
                </c:pt>
                <c:pt idx="11">
                  <c:v>2</c:v>
                </c:pt>
              </c:numCache>
            </c:numRef>
          </c:val>
          <c:extLst xmlns:c16r2="http://schemas.microsoft.com/office/drawing/2015/06/chart">
            <c:ext xmlns:c16="http://schemas.microsoft.com/office/drawing/2014/chart" uri="{C3380CC4-5D6E-409C-BE32-E72D297353CC}">
              <c16:uniqueId val="{00000000-1B8F-417C-8F04-D23EE66E9791}"/>
            </c:ext>
          </c:extLst>
        </c:ser>
        <c:ser>
          <c:idx val="1"/>
          <c:order val="1"/>
          <c:tx>
            <c:strRef>
              <c:f>Sheet9!$D$132</c:f>
              <c:strCache>
                <c:ptCount val="1"/>
                <c:pt idx="0">
                  <c:v>GO</c:v>
                </c:pt>
              </c:strCache>
            </c:strRef>
          </c:tx>
          <c:spPr>
            <a:solidFill>
              <a:srgbClr val="00B050"/>
            </a:solidFill>
            <a:ln>
              <a:noFill/>
            </a:ln>
            <a:effectLst/>
          </c:spPr>
          <c:invertIfNegative val="0"/>
          <c:dLbls>
            <c:delete val="1"/>
          </c:dLbls>
          <c:cat>
            <c:multiLvlStrRef>
              <c:f>Sheet9!$A$133:$B$144</c:f>
              <c:multiLvlStrCache>
                <c:ptCount val="12"/>
                <c:lvl>
                  <c:pt idx="0">
                    <c:v>June</c:v>
                  </c:pt>
                  <c:pt idx="1">
                    <c:v>January</c:v>
                  </c:pt>
                  <c:pt idx="2">
                    <c:v>March</c:v>
                  </c:pt>
                  <c:pt idx="3">
                    <c:v>June</c:v>
                  </c:pt>
                  <c:pt idx="4">
                    <c:v>January</c:v>
                  </c:pt>
                  <c:pt idx="5">
                    <c:v>March</c:v>
                  </c:pt>
                  <c:pt idx="6">
                    <c:v>June</c:v>
                  </c:pt>
                  <c:pt idx="7">
                    <c:v>January</c:v>
                  </c:pt>
                  <c:pt idx="8">
                    <c:v>March</c:v>
                  </c:pt>
                  <c:pt idx="9">
                    <c:v>June</c:v>
                  </c:pt>
                  <c:pt idx="10">
                    <c:v>June</c:v>
                  </c:pt>
                  <c:pt idx="11">
                    <c:v>June</c:v>
                  </c:pt>
                </c:lvl>
                <c:lvl>
                  <c:pt idx="0">
                    <c:v>EIC</c:v>
                  </c:pt>
                  <c:pt idx="1">
                    <c:v>EIT Climate-KIC</c:v>
                  </c:pt>
                  <c:pt idx="4">
                    <c:v>EIT Digital</c:v>
                  </c:pt>
                  <c:pt idx="7">
                    <c:v>EIT Health</c:v>
                  </c:pt>
                  <c:pt idx="10">
                    <c:v>EIT InnoEnergy</c:v>
                  </c:pt>
                  <c:pt idx="11">
                    <c:v>EIT RawMaterials</c:v>
                  </c:pt>
                </c:lvl>
              </c:multiLvlStrCache>
            </c:multiLvlStrRef>
          </c:cat>
          <c:val>
            <c:numRef>
              <c:f>Sheet9!$D$133:$D$144</c:f>
              <c:numCache>
                <c:formatCode>General</c:formatCode>
                <c:ptCount val="12"/>
                <c:pt idx="0">
                  <c:v>0</c:v>
                </c:pt>
                <c:pt idx="1">
                  <c:v>3</c:v>
                </c:pt>
                <c:pt idx="2">
                  <c:v>0</c:v>
                </c:pt>
                <c:pt idx="3">
                  <c:v>0</c:v>
                </c:pt>
                <c:pt idx="4">
                  <c:v>1</c:v>
                </c:pt>
                <c:pt idx="5">
                  <c:v>0</c:v>
                </c:pt>
                <c:pt idx="6">
                  <c:v>0</c:v>
                </c:pt>
                <c:pt idx="7">
                  <c:v>3</c:v>
                </c:pt>
                <c:pt idx="8">
                  <c:v>1</c:v>
                </c:pt>
                <c:pt idx="9">
                  <c:v>1</c:v>
                </c:pt>
                <c:pt idx="10">
                  <c:v>0</c:v>
                </c:pt>
                <c:pt idx="11">
                  <c:v>0</c:v>
                </c:pt>
              </c:numCache>
            </c:numRef>
          </c:val>
          <c:extLst xmlns:c16r2="http://schemas.microsoft.com/office/drawing/2015/06/chart">
            <c:ext xmlns:c16="http://schemas.microsoft.com/office/drawing/2014/chart" uri="{C3380CC4-5D6E-409C-BE32-E72D297353CC}">
              <c16:uniqueId val="{00000001-1B8F-417C-8F04-D23EE66E9791}"/>
            </c:ext>
          </c:extLst>
        </c:ser>
        <c:dLbls>
          <c:showLegendKey val="0"/>
          <c:showVal val="1"/>
          <c:showCatName val="0"/>
          <c:showSerName val="0"/>
          <c:showPercent val="0"/>
          <c:showBubbleSize val="0"/>
        </c:dLbls>
        <c:gapWidth val="219"/>
        <c:overlap val="-27"/>
        <c:axId val="334501200"/>
        <c:axId val="334505120"/>
      </c:barChart>
      <c:lineChart>
        <c:grouping val="standard"/>
        <c:varyColors val="0"/>
        <c:ser>
          <c:idx val="2"/>
          <c:order val="2"/>
          <c:tx>
            <c:strRef>
              <c:f>Sheet9!$E$132</c:f>
              <c:strCache>
                <c:ptCount val="1"/>
                <c:pt idx="0">
                  <c:v>Total Request</c:v>
                </c:pt>
              </c:strCache>
            </c:strRef>
          </c:tx>
          <c:spPr>
            <a:ln w="28575" cap="rnd">
              <a:solidFill>
                <a:schemeClr val="accent3"/>
              </a:solidFill>
              <a:round/>
            </a:ln>
            <a:effectLst/>
          </c:spPr>
          <c:marker>
            <c:symbol val="circle"/>
            <c:size val="5"/>
            <c:spPr>
              <a:solidFill>
                <a:srgbClr val="FF0000"/>
              </a:solidFill>
              <a:ln w="9525">
                <a:solidFill>
                  <a:srgbClr val="FFC000"/>
                </a:solidFill>
              </a:ln>
              <a:effectLst/>
            </c:spPr>
          </c:marker>
          <c:dLbls>
            <c:spPr>
              <a:solidFill>
                <a:schemeClr val="accent5">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hu-H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Sheet9!$A$133:$B$144</c:f>
              <c:multiLvlStrCache>
                <c:ptCount val="12"/>
                <c:lvl>
                  <c:pt idx="0">
                    <c:v>June</c:v>
                  </c:pt>
                  <c:pt idx="1">
                    <c:v>January</c:v>
                  </c:pt>
                  <c:pt idx="2">
                    <c:v>March</c:v>
                  </c:pt>
                  <c:pt idx="3">
                    <c:v>June</c:v>
                  </c:pt>
                  <c:pt idx="4">
                    <c:v>January</c:v>
                  </c:pt>
                  <c:pt idx="5">
                    <c:v>March</c:v>
                  </c:pt>
                  <c:pt idx="6">
                    <c:v>June</c:v>
                  </c:pt>
                  <c:pt idx="7">
                    <c:v>January</c:v>
                  </c:pt>
                  <c:pt idx="8">
                    <c:v>March</c:v>
                  </c:pt>
                  <c:pt idx="9">
                    <c:v>June</c:v>
                  </c:pt>
                  <c:pt idx="10">
                    <c:v>June</c:v>
                  </c:pt>
                  <c:pt idx="11">
                    <c:v>June</c:v>
                  </c:pt>
                </c:lvl>
                <c:lvl>
                  <c:pt idx="0">
                    <c:v>EIC</c:v>
                  </c:pt>
                  <c:pt idx="1">
                    <c:v>EIT Climate-KIC</c:v>
                  </c:pt>
                  <c:pt idx="4">
                    <c:v>EIT Digital</c:v>
                  </c:pt>
                  <c:pt idx="7">
                    <c:v>EIT Health</c:v>
                  </c:pt>
                  <c:pt idx="10">
                    <c:v>EIT InnoEnergy</c:v>
                  </c:pt>
                  <c:pt idx="11">
                    <c:v>EIT RawMaterials</c:v>
                  </c:pt>
                </c:lvl>
              </c:multiLvlStrCache>
            </c:multiLvlStrRef>
          </c:cat>
          <c:val>
            <c:numRef>
              <c:f>Sheet9!$E$133:$E$144</c:f>
              <c:numCache>
                <c:formatCode>0,,"M"</c:formatCode>
                <c:ptCount val="12"/>
                <c:pt idx="0">
                  <c:v>2499505.75</c:v>
                </c:pt>
                <c:pt idx="1">
                  <c:v>30709521.300000001</c:v>
                </c:pt>
                <c:pt idx="2">
                  <c:v>6565802.6999999993</c:v>
                </c:pt>
                <c:pt idx="3">
                  <c:v>1565802.88</c:v>
                </c:pt>
                <c:pt idx="4">
                  <c:v>9801000</c:v>
                </c:pt>
                <c:pt idx="5">
                  <c:v>6690000</c:v>
                </c:pt>
                <c:pt idx="6">
                  <c:v>7680675</c:v>
                </c:pt>
                <c:pt idx="7">
                  <c:v>18157357.600000001</c:v>
                </c:pt>
                <c:pt idx="8">
                  <c:v>9500000</c:v>
                </c:pt>
                <c:pt idx="9">
                  <c:v>7799875</c:v>
                </c:pt>
                <c:pt idx="10">
                  <c:v>19615872.629999999</c:v>
                </c:pt>
                <c:pt idx="11">
                  <c:v>17604037.129999999</c:v>
                </c:pt>
              </c:numCache>
            </c:numRef>
          </c:val>
          <c:smooth val="0"/>
          <c:extLst xmlns:c16r2="http://schemas.microsoft.com/office/drawing/2015/06/chart">
            <c:ext xmlns:c16="http://schemas.microsoft.com/office/drawing/2014/chart" uri="{C3380CC4-5D6E-409C-BE32-E72D297353CC}">
              <c16:uniqueId val="{00000002-1B8F-417C-8F04-D23EE66E9791}"/>
            </c:ext>
          </c:extLst>
        </c:ser>
        <c:dLbls>
          <c:showLegendKey val="0"/>
          <c:showVal val="1"/>
          <c:showCatName val="0"/>
          <c:showSerName val="0"/>
          <c:showPercent val="0"/>
          <c:showBubbleSize val="0"/>
        </c:dLbls>
        <c:marker val="1"/>
        <c:smooth val="0"/>
        <c:axId val="334505512"/>
        <c:axId val="334507472"/>
      </c:lineChart>
      <c:catAx>
        <c:axId val="3345012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505120"/>
        <c:crosses val="autoZero"/>
        <c:auto val="1"/>
        <c:lblAlgn val="ctr"/>
        <c:lblOffset val="100"/>
        <c:noMultiLvlLbl val="0"/>
      </c:catAx>
      <c:valAx>
        <c:axId val="334505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501200"/>
        <c:crosses val="autoZero"/>
        <c:crossBetween val="between"/>
        <c:minorUnit val="1"/>
      </c:valAx>
      <c:valAx>
        <c:axId val="334507472"/>
        <c:scaling>
          <c:orientation val="minMax"/>
        </c:scaling>
        <c:delete val="0"/>
        <c:axPos val="r"/>
        <c:numFmt formatCode="0,,&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505512"/>
        <c:crosses val="max"/>
        <c:crossBetween val="between"/>
      </c:valAx>
      <c:catAx>
        <c:axId val="334505512"/>
        <c:scaling>
          <c:orientation val="minMax"/>
        </c:scaling>
        <c:delete val="1"/>
        <c:axPos val="b"/>
        <c:numFmt formatCode="General" sourceLinked="1"/>
        <c:majorTickMark val="out"/>
        <c:minorTickMark val="none"/>
        <c:tickLblPos val="nextTo"/>
        <c:crossAx val="33450747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u-HU"/>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IE" sz="1800" b="1" i="0" baseline="0">
                <a:effectLst/>
              </a:rPr>
              <a:t>Interviews - Country /Total Request</a:t>
            </a:r>
            <a:endParaRPr lang="en-IE" b="1">
              <a:effectLst/>
            </a:endParaRP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clustered"/>
        <c:varyColors val="0"/>
        <c:ser>
          <c:idx val="0"/>
          <c:order val="0"/>
          <c:tx>
            <c:strRef>
              <c:f>Sheet9!$C$180</c:f>
              <c:strCache>
                <c:ptCount val="1"/>
                <c:pt idx="0">
                  <c:v>Interviewed</c:v>
                </c:pt>
              </c:strCache>
            </c:strRef>
          </c:tx>
          <c:spPr>
            <a:solidFill>
              <a:srgbClr val="F3C910"/>
            </a:solidFill>
            <a:ln>
              <a:noFill/>
            </a:ln>
            <a:effectLst/>
          </c:spPr>
          <c:invertIfNegative val="0"/>
          <c:dLbls>
            <c:delete val="1"/>
          </c:dLbls>
          <c:cat>
            <c:multiLvlStrRef>
              <c:f>Sheet9!$A$181:$B$185</c:f>
              <c:multiLvlStrCache>
                <c:ptCount val="5"/>
                <c:lvl>
                  <c:pt idx="0">
                    <c:v>January</c:v>
                  </c:pt>
                  <c:pt idx="1">
                    <c:v>January</c:v>
                  </c:pt>
                  <c:pt idx="2">
                    <c:v>January</c:v>
                  </c:pt>
                  <c:pt idx="3">
                    <c:v>March</c:v>
                  </c:pt>
                  <c:pt idx="4">
                    <c:v>June</c:v>
                  </c:pt>
                </c:lvl>
                <c:lvl>
                  <c:pt idx="0">
                    <c:v>EIT Climate-KIC</c:v>
                  </c:pt>
                  <c:pt idx="1">
                    <c:v>EIT Digital</c:v>
                  </c:pt>
                  <c:pt idx="2">
                    <c:v>EIT Health</c:v>
                  </c:pt>
                </c:lvl>
              </c:multiLvlStrCache>
            </c:multiLvlStrRef>
          </c:cat>
          <c:val>
            <c:numRef>
              <c:f>Sheet9!$C$181:$C$185</c:f>
              <c:numCache>
                <c:formatCode>General</c:formatCode>
                <c:ptCount val="5"/>
                <c:pt idx="0">
                  <c:v>3</c:v>
                </c:pt>
                <c:pt idx="1">
                  <c:v>1</c:v>
                </c:pt>
                <c:pt idx="2">
                  <c:v>3</c:v>
                </c:pt>
                <c:pt idx="3">
                  <c:v>1</c:v>
                </c:pt>
                <c:pt idx="4">
                  <c:v>1</c:v>
                </c:pt>
              </c:numCache>
            </c:numRef>
          </c:val>
          <c:extLst xmlns:c16r2="http://schemas.microsoft.com/office/drawing/2015/06/chart">
            <c:ext xmlns:c16="http://schemas.microsoft.com/office/drawing/2014/chart" uri="{C3380CC4-5D6E-409C-BE32-E72D297353CC}">
              <c16:uniqueId val="{00000000-D427-45FE-9000-0473158C3C59}"/>
            </c:ext>
          </c:extLst>
        </c:ser>
        <c:ser>
          <c:idx val="1"/>
          <c:order val="1"/>
          <c:tx>
            <c:strRef>
              <c:f>Sheet9!$D$180</c:f>
              <c:strCache>
                <c:ptCount val="1"/>
                <c:pt idx="0">
                  <c:v>GO</c:v>
                </c:pt>
              </c:strCache>
            </c:strRef>
          </c:tx>
          <c:spPr>
            <a:solidFill>
              <a:srgbClr val="00B050"/>
            </a:solidFill>
            <a:ln>
              <a:noFill/>
            </a:ln>
            <a:effectLst/>
          </c:spPr>
          <c:invertIfNegative val="0"/>
          <c:dLbls>
            <c:delete val="1"/>
          </c:dLbls>
          <c:cat>
            <c:multiLvlStrRef>
              <c:f>Sheet9!$A$181:$B$185</c:f>
              <c:multiLvlStrCache>
                <c:ptCount val="5"/>
                <c:lvl>
                  <c:pt idx="0">
                    <c:v>January</c:v>
                  </c:pt>
                  <c:pt idx="1">
                    <c:v>January</c:v>
                  </c:pt>
                  <c:pt idx="2">
                    <c:v>January</c:v>
                  </c:pt>
                  <c:pt idx="3">
                    <c:v>March</c:v>
                  </c:pt>
                  <c:pt idx="4">
                    <c:v>June</c:v>
                  </c:pt>
                </c:lvl>
                <c:lvl>
                  <c:pt idx="0">
                    <c:v>EIT Climate-KIC</c:v>
                  </c:pt>
                  <c:pt idx="1">
                    <c:v>EIT Digital</c:v>
                  </c:pt>
                  <c:pt idx="2">
                    <c:v>EIT Health</c:v>
                  </c:pt>
                </c:lvl>
              </c:multiLvlStrCache>
            </c:multiLvlStrRef>
          </c:cat>
          <c:val>
            <c:numRef>
              <c:f>Sheet9!$D$181:$D$185</c:f>
              <c:numCache>
                <c:formatCode>General</c:formatCode>
                <c:ptCount val="5"/>
                <c:pt idx="0">
                  <c:v>0</c:v>
                </c:pt>
                <c:pt idx="1">
                  <c:v>0</c:v>
                </c:pt>
                <c:pt idx="2">
                  <c:v>2</c:v>
                </c:pt>
                <c:pt idx="3">
                  <c:v>1</c:v>
                </c:pt>
                <c:pt idx="4">
                  <c:v>0</c:v>
                </c:pt>
              </c:numCache>
            </c:numRef>
          </c:val>
          <c:extLst xmlns:c16r2="http://schemas.microsoft.com/office/drawing/2015/06/chart">
            <c:ext xmlns:c16="http://schemas.microsoft.com/office/drawing/2014/chart" uri="{C3380CC4-5D6E-409C-BE32-E72D297353CC}">
              <c16:uniqueId val="{00000001-D427-45FE-9000-0473158C3C59}"/>
            </c:ext>
          </c:extLst>
        </c:ser>
        <c:dLbls>
          <c:showLegendKey val="0"/>
          <c:showVal val="1"/>
          <c:showCatName val="0"/>
          <c:showSerName val="0"/>
          <c:showPercent val="0"/>
          <c:showBubbleSize val="0"/>
        </c:dLbls>
        <c:gapWidth val="219"/>
        <c:overlap val="-27"/>
        <c:axId val="334500024"/>
        <c:axId val="334501592"/>
      </c:barChart>
      <c:lineChart>
        <c:grouping val="standard"/>
        <c:varyColors val="0"/>
        <c:ser>
          <c:idx val="2"/>
          <c:order val="2"/>
          <c:tx>
            <c:strRef>
              <c:f>Sheet9!$E$180</c:f>
              <c:strCache>
                <c:ptCount val="1"/>
                <c:pt idx="0">
                  <c:v>Total Request</c:v>
                </c:pt>
              </c:strCache>
            </c:strRef>
          </c:tx>
          <c:spPr>
            <a:ln w="28575" cap="rnd">
              <a:solidFill>
                <a:schemeClr val="accent3"/>
              </a:solidFill>
              <a:round/>
            </a:ln>
            <a:effectLst/>
          </c:spPr>
          <c:marker>
            <c:symbol val="circle"/>
            <c:size val="5"/>
            <c:spPr>
              <a:solidFill>
                <a:srgbClr val="FF0000"/>
              </a:solidFill>
              <a:ln w="9525">
                <a:solidFill>
                  <a:schemeClr val="accent2"/>
                </a:solidFill>
              </a:ln>
              <a:effectLst/>
            </c:spPr>
          </c:marker>
          <c:dLbls>
            <c:spPr>
              <a:solidFill>
                <a:schemeClr val="accent5">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hu-H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Sheet9!$A$181:$B$185</c:f>
              <c:multiLvlStrCache>
                <c:ptCount val="5"/>
                <c:lvl>
                  <c:pt idx="0">
                    <c:v>January</c:v>
                  </c:pt>
                  <c:pt idx="1">
                    <c:v>January</c:v>
                  </c:pt>
                  <c:pt idx="2">
                    <c:v>January</c:v>
                  </c:pt>
                  <c:pt idx="3">
                    <c:v>March</c:v>
                  </c:pt>
                  <c:pt idx="4">
                    <c:v>June</c:v>
                  </c:pt>
                </c:lvl>
                <c:lvl>
                  <c:pt idx="0">
                    <c:v>EIT Climate-KIC</c:v>
                  </c:pt>
                  <c:pt idx="1">
                    <c:v>EIT Digital</c:v>
                  </c:pt>
                  <c:pt idx="2">
                    <c:v>EIT Health</c:v>
                  </c:pt>
                </c:lvl>
              </c:multiLvlStrCache>
            </c:multiLvlStrRef>
          </c:cat>
          <c:val>
            <c:numRef>
              <c:f>Sheet9!$E$181:$E$185</c:f>
              <c:numCache>
                <c:formatCode>0,,"M"</c:formatCode>
                <c:ptCount val="5"/>
                <c:pt idx="0">
                  <c:v>27775131.5</c:v>
                </c:pt>
                <c:pt idx="1">
                  <c:v>5111000</c:v>
                </c:pt>
                <c:pt idx="2">
                  <c:v>13130339.6</c:v>
                </c:pt>
                <c:pt idx="3">
                  <c:v>4500000</c:v>
                </c:pt>
                <c:pt idx="4">
                  <c:v>7799875</c:v>
                </c:pt>
              </c:numCache>
            </c:numRef>
          </c:val>
          <c:smooth val="0"/>
          <c:extLst xmlns:c16r2="http://schemas.microsoft.com/office/drawing/2015/06/chart">
            <c:ext xmlns:c16="http://schemas.microsoft.com/office/drawing/2014/chart" uri="{C3380CC4-5D6E-409C-BE32-E72D297353CC}">
              <c16:uniqueId val="{00000002-D427-45FE-9000-0473158C3C59}"/>
            </c:ext>
          </c:extLst>
        </c:ser>
        <c:dLbls>
          <c:showLegendKey val="0"/>
          <c:showVal val="1"/>
          <c:showCatName val="0"/>
          <c:showSerName val="0"/>
          <c:showPercent val="0"/>
          <c:showBubbleSize val="0"/>
        </c:dLbls>
        <c:marker val="1"/>
        <c:smooth val="0"/>
        <c:axId val="334500416"/>
        <c:axId val="334501984"/>
      </c:lineChart>
      <c:catAx>
        <c:axId val="3345000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hu-HU"/>
          </a:p>
        </c:txPr>
        <c:crossAx val="334501592"/>
        <c:crosses val="autoZero"/>
        <c:auto val="1"/>
        <c:lblAlgn val="ctr"/>
        <c:lblOffset val="100"/>
        <c:noMultiLvlLbl val="0"/>
      </c:catAx>
      <c:valAx>
        <c:axId val="33450159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500024"/>
        <c:crosses val="autoZero"/>
        <c:crossBetween val="between"/>
        <c:majorUnit val="1"/>
      </c:valAx>
      <c:valAx>
        <c:axId val="334501984"/>
        <c:scaling>
          <c:orientation val="minMax"/>
        </c:scaling>
        <c:delete val="0"/>
        <c:axPos val="r"/>
        <c:numFmt formatCode="0,,&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500416"/>
        <c:crosses val="max"/>
        <c:crossBetween val="between"/>
      </c:valAx>
      <c:catAx>
        <c:axId val="334500416"/>
        <c:scaling>
          <c:orientation val="minMax"/>
        </c:scaling>
        <c:delete val="1"/>
        <c:axPos val="b"/>
        <c:numFmt formatCode="General" sourceLinked="1"/>
        <c:majorTickMark val="out"/>
        <c:minorTickMark val="none"/>
        <c:tickLblPos val="nextTo"/>
        <c:crossAx val="33450198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FFFFFF"/>
    </a:solidFill>
    <a:ln>
      <a:noFill/>
    </a:ln>
    <a:effectLst/>
  </c:spPr>
  <c:txPr>
    <a:bodyPr/>
    <a:lstStyle/>
    <a:p>
      <a:pPr>
        <a:defRPr/>
      </a:pPr>
      <a:endParaRPr lang="hu-HU"/>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a:t>Full Proposal Submissions - Country /Total Request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clustered"/>
        <c:varyColors val="0"/>
        <c:ser>
          <c:idx val="0"/>
          <c:order val="0"/>
          <c:tx>
            <c:strRef>
              <c:f>Sheet9!$C$229</c:f>
              <c:strCache>
                <c:ptCount val="1"/>
                <c:pt idx="0">
                  <c:v>Submitted</c:v>
                </c:pt>
              </c:strCache>
            </c:strRef>
          </c:tx>
          <c:spPr>
            <a:solidFill>
              <a:schemeClr val="accent1"/>
            </a:solidFill>
            <a:ln>
              <a:noFill/>
            </a:ln>
            <a:effectLst/>
          </c:spPr>
          <c:invertIfNegative val="0"/>
          <c:dLbls>
            <c:delete val="1"/>
          </c:dLbls>
          <c:cat>
            <c:multiLvlStrRef>
              <c:f>Sheet9!$A$230:$B$247</c:f>
              <c:multiLvlStrCache>
                <c:ptCount val="18"/>
                <c:lvl>
                  <c:pt idx="0">
                    <c:v>June</c:v>
                  </c:pt>
                  <c:pt idx="1">
                    <c:v>March</c:v>
                  </c:pt>
                  <c:pt idx="2">
                    <c:v>March</c:v>
                  </c:pt>
                  <c:pt idx="3">
                    <c:v>June</c:v>
                  </c:pt>
                  <c:pt idx="4">
                    <c:v>January</c:v>
                  </c:pt>
                  <c:pt idx="5">
                    <c:v>June</c:v>
                  </c:pt>
                  <c:pt idx="6">
                    <c:v>March</c:v>
                  </c:pt>
                  <c:pt idx="7">
                    <c:v>January</c:v>
                  </c:pt>
                  <c:pt idx="8">
                    <c:v>March</c:v>
                  </c:pt>
                  <c:pt idx="9">
                    <c:v>January</c:v>
                  </c:pt>
                  <c:pt idx="10">
                    <c:v>January</c:v>
                  </c:pt>
                  <c:pt idx="11">
                    <c:v>January</c:v>
                  </c:pt>
                  <c:pt idx="12">
                    <c:v>January</c:v>
                  </c:pt>
                  <c:pt idx="13">
                    <c:v>January</c:v>
                  </c:pt>
                  <c:pt idx="14">
                    <c:v>March</c:v>
                  </c:pt>
                  <c:pt idx="15">
                    <c:v>June</c:v>
                  </c:pt>
                  <c:pt idx="16">
                    <c:v>January</c:v>
                  </c:pt>
                  <c:pt idx="17">
                    <c:v>June</c:v>
                  </c:pt>
                </c:lvl>
                <c:lvl>
                  <c:pt idx="0">
                    <c:v>Austria</c:v>
                  </c:pt>
                  <c:pt idx="1">
                    <c:v>Estonia</c:v>
                  </c:pt>
                  <c:pt idx="2">
                    <c:v>Finland</c:v>
                  </c:pt>
                  <c:pt idx="3">
                    <c:v>France</c:v>
                  </c:pt>
                  <c:pt idx="4">
                    <c:v>Germany</c:v>
                  </c:pt>
                  <c:pt idx="6">
                    <c:v>Greece</c:v>
                  </c:pt>
                  <c:pt idx="7">
                    <c:v>Ireland</c:v>
                  </c:pt>
                  <c:pt idx="9">
                    <c:v>Israel</c:v>
                  </c:pt>
                  <c:pt idx="10">
                    <c:v>Netherlands</c:v>
                  </c:pt>
                  <c:pt idx="11">
                    <c:v>Portugal</c:v>
                  </c:pt>
                  <c:pt idx="12">
                    <c:v>Slovenia</c:v>
                  </c:pt>
                  <c:pt idx="13">
                    <c:v>Spain</c:v>
                  </c:pt>
                  <c:pt idx="16">
                    <c:v>Sweden</c:v>
                  </c:pt>
                </c:lvl>
              </c:multiLvlStrCache>
            </c:multiLvlStrRef>
          </c:cat>
          <c:val>
            <c:numRef>
              <c:f>Sheet9!$C$230:$C$247</c:f>
              <c:numCache>
                <c:formatCode>General</c:formatCode>
                <c:ptCount val="18"/>
                <c:pt idx="0">
                  <c:v>1</c:v>
                </c:pt>
                <c:pt idx="1">
                  <c:v>1</c:v>
                </c:pt>
                <c:pt idx="2">
                  <c:v>1</c:v>
                </c:pt>
                <c:pt idx="3">
                  <c:v>2</c:v>
                </c:pt>
                <c:pt idx="4">
                  <c:v>1</c:v>
                </c:pt>
                <c:pt idx="5">
                  <c:v>2</c:v>
                </c:pt>
                <c:pt idx="6">
                  <c:v>1</c:v>
                </c:pt>
                <c:pt idx="7">
                  <c:v>2</c:v>
                </c:pt>
                <c:pt idx="8">
                  <c:v>1</c:v>
                </c:pt>
                <c:pt idx="9">
                  <c:v>1</c:v>
                </c:pt>
                <c:pt idx="10">
                  <c:v>1</c:v>
                </c:pt>
                <c:pt idx="11">
                  <c:v>1</c:v>
                </c:pt>
                <c:pt idx="12">
                  <c:v>1</c:v>
                </c:pt>
                <c:pt idx="13">
                  <c:v>1</c:v>
                </c:pt>
                <c:pt idx="14">
                  <c:v>2</c:v>
                </c:pt>
                <c:pt idx="15">
                  <c:v>3</c:v>
                </c:pt>
                <c:pt idx="16">
                  <c:v>2</c:v>
                </c:pt>
                <c:pt idx="17">
                  <c:v>1</c:v>
                </c:pt>
              </c:numCache>
            </c:numRef>
          </c:val>
          <c:extLst xmlns:c16r2="http://schemas.microsoft.com/office/drawing/2015/06/chart">
            <c:ext xmlns:c16="http://schemas.microsoft.com/office/drawing/2014/chart" uri="{C3380CC4-5D6E-409C-BE32-E72D297353CC}">
              <c16:uniqueId val="{00000000-1543-477F-A855-3242E7A753BA}"/>
            </c:ext>
          </c:extLst>
        </c:ser>
        <c:ser>
          <c:idx val="1"/>
          <c:order val="1"/>
          <c:tx>
            <c:strRef>
              <c:f>Sheet9!$D$229</c:f>
              <c:strCache>
                <c:ptCount val="1"/>
                <c:pt idx="0">
                  <c:v>GO</c:v>
                </c:pt>
              </c:strCache>
            </c:strRef>
          </c:tx>
          <c:spPr>
            <a:solidFill>
              <a:srgbClr val="00B050"/>
            </a:solidFill>
            <a:ln>
              <a:noFill/>
            </a:ln>
            <a:effectLst/>
          </c:spPr>
          <c:invertIfNegative val="0"/>
          <c:dLbls>
            <c:delete val="1"/>
          </c:dLbls>
          <c:cat>
            <c:multiLvlStrRef>
              <c:f>Sheet9!$A$230:$B$247</c:f>
              <c:multiLvlStrCache>
                <c:ptCount val="18"/>
                <c:lvl>
                  <c:pt idx="0">
                    <c:v>June</c:v>
                  </c:pt>
                  <c:pt idx="1">
                    <c:v>March</c:v>
                  </c:pt>
                  <c:pt idx="2">
                    <c:v>March</c:v>
                  </c:pt>
                  <c:pt idx="3">
                    <c:v>June</c:v>
                  </c:pt>
                  <c:pt idx="4">
                    <c:v>January</c:v>
                  </c:pt>
                  <c:pt idx="5">
                    <c:v>June</c:v>
                  </c:pt>
                  <c:pt idx="6">
                    <c:v>March</c:v>
                  </c:pt>
                  <c:pt idx="7">
                    <c:v>January</c:v>
                  </c:pt>
                  <c:pt idx="8">
                    <c:v>March</c:v>
                  </c:pt>
                  <c:pt idx="9">
                    <c:v>January</c:v>
                  </c:pt>
                  <c:pt idx="10">
                    <c:v>January</c:v>
                  </c:pt>
                  <c:pt idx="11">
                    <c:v>January</c:v>
                  </c:pt>
                  <c:pt idx="12">
                    <c:v>January</c:v>
                  </c:pt>
                  <c:pt idx="13">
                    <c:v>January</c:v>
                  </c:pt>
                  <c:pt idx="14">
                    <c:v>March</c:v>
                  </c:pt>
                  <c:pt idx="15">
                    <c:v>June</c:v>
                  </c:pt>
                  <c:pt idx="16">
                    <c:v>January</c:v>
                  </c:pt>
                  <c:pt idx="17">
                    <c:v>June</c:v>
                  </c:pt>
                </c:lvl>
                <c:lvl>
                  <c:pt idx="0">
                    <c:v>Austria</c:v>
                  </c:pt>
                  <c:pt idx="1">
                    <c:v>Estonia</c:v>
                  </c:pt>
                  <c:pt idx="2">
                    <c:v>Finland</c:v>
                  </c:pt>
                  <c:pt idx="3">
                    <c:v>France</c:v>
                  </c:pt>
                  <c:pt idx="4">
                    <c:v>Germany</c:v>
                  </c:pt>
                  <c:pt idx="6">
                    <c:v>Greece</c:v>
                  </c:pt>
                  <c:pt idx="7">
                    <c:v>Ireland</c:v>
                  </c:pt>
                  <c:pt idx="9">
                    <c:v>Israel</c:v>
                  </c:pt>
                  <c:pt idx="10">
                    <c:v>Netherlands</c:v>
                  </c:pt>
                  <c:pt idx="11">
                    <c:v>Portugal</c:v>
                  </c:pt>
                  <c:pt idx="12">
                    <c:v>Slovenia</c:v>
                  </c:pt>
                  <c:pt idx="13">
                    <c:v>Spain</c:v>
                  </c:pt>
                  <c:pt idx="16">
                    <c:v>Sweden</c:v>
                  </c:pt>
                </c:lvl>
              </c:multiLvlStrCache>
            </c:multiLvlStrRef>
          </c:cat>
          <c:val>
            <c:numRef>
              <c:f>Sheet9!$D$230:$D$247</c:f>
              <c:numCache>
                <c:formatCode>General</c:formatCode>
                <c:ptCount val="18"/>
                <c:pt idx="0">
                  <c:v>0</c:v>
                </c:pt>
                <c:pt idx="1">
                  <c:v>0</c:v>
                </c:pt>
                <c:pt idx="2">
                  <c:v>0</c:v>
                </c:pt>
                <c:pt idx="3">
                  <c:v>0</c:v>
                </c:pt>
                <c:pt idx="4">
                  <c:v>1</c:v>
                </c:pt>
                <c:pt idx="5">
                  <c:v>0</c:v>
                </c:pt>
                <c:pt idx="6">
                  <c:v>0</c:v>
                </c:pt>
                <c:pt idx="7">
                  <c:v>1</c:v>
                </c:pt>
                <c:pt idx="8">
                  <c:v>0</c:v>
                </c:pt>
                <c:pt idx="9">
                  <c:v>1</c:v>
                </c:pt>
                <c:pt idx="10">
                  <c:v>1</c:v>
                </c:pt>
                <c:pt idx="11">
                  <c:v>1</c:v>
                </c:pt>
                <c:pt idx="12">
                  <c:v>0</c:v>
                </c:pt>
                <c:pt idx="13">
                  <c:v>0</c:v>
                </c:pt>
                <c:pt idx="14">
                  <c:v>1</c:v>
                </c:pt>
                <c:pt idx="15">
                  <c:v>1</c:v>
                </c:pt>
                <c:pt idx="16">
                  <c:v>2</c:v>
                </c:pt>
                <c:pt idx="17">
                  <c:v>0</c:v>
                </c:pt>
              </c:numCache>
            </c:numRef>
          </c:val>
          <c:extLst xmlns:c16r2="http://schemas.microsoft.com/office/drawing/2015/06/chart">
            <c:ext xmlns:c16="http://schemas.microsoft.com/office/drawing/2014/chart" uri="{C3380CC4-5D6E-409C-BE32-E72D297353CC}">
              <c16:uniqueId val="{00000001-1543-477F-A855-3242E7A753BA}"/>
            </c:ext>
          </c:extLst>
        </c:ser>
        <c:dLbls>
          <c:showLegendKey val="0"/>
          <c:showVal val="1"/>
          <c:showCatName val="0"/>
          <c:showSerName val="0"/>
          <c:showPercent val="0"/>
          <c:showBubbleSize val="0"/>
        </c:dLbls>
        <c:gapWidth val="219"/>
        <c:overlap val="-27"/>
        <c:axId val="334807440"/>
        <c:axId val="334812928"/>
      </c:barChart>
      <c:lineChart>
        <c:grouping val="standard"/>
        <c:varyColors val="0"/>
        <c:ser>
          <c:idx val="2"/>
          <c:order val="2"/>
          <c:tx>
            <c:strRef>
              <c:f>Sheet9!$E$229</c:f>
              <c:strCache>
                <c:ptCount val="1"/>
                <c:pt idx="0">
                  <c:v>Total Request</c:v>
                </c:pt>
              </c:strCache>
            </c:strRef>
          </c:tx>
          <c:spPr>
            <a:ln w="28575" cap="rnd">
              <a:solidFill>
                <a:schemeClr val="accent3"/>
              </a:solidFill>
              <a:round/>
            </a:ln>
            <a:effectLst/>
          </c:spPr>
          <c:marker>
            <c:symbol val="circle"/>
            <c:size val="5"/>
            <c:spPr>
              <a:solidFill>
                <a:srgbClr val="FF0000"/>
              </a:solidFill>
              <a:ln w="9525">
                <a:solidFill>
                  <a:srgbClr val="FFC000"/>
                </a:solidFill>
              </a:ln>
              <a:effectLst/>
            </c:spPr>
          </c:marker>
          <c:dLbls>
            <c:spPr>
              <a:solidFill>
                <a:schemeClr val="accent5">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hu-H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Sheet9!$A$230:$B$247</c:f>
              <c:multiLvlStrCache>
                <c:ptCount val="18"/>
                <c:lvl>
                  <c:pt idx="0">
                    <c:v>June</c:v>
                  </c:pt>
                  <c:pt idx="1">
                    <c:v>March</c:v>
                  </c:pt>
                  <c:pt idx="2">
                    <c:v>March</c:v>
                  </c:pt>
                  <c:pt idx="3">
                    <c:v>June</c:v>
                  </c:pt>
                  <c:pt idx="4">
                    <c:v>January</c:v>
                  </c:pt>
                  <c:pt idx="5">
                    <c:v>June</c:v>
                  </c:pt>
                  <c:pt idx="6">
                    <c:v>March</c:v>
                  </c:pt>
                  <c:pt idx="7">
                    <c:v>January</c:v>
                  </c:pt>
                  <c:pt idx="8">
                    <c:v>March</c:v>
                  </c:pt>
                  <c:pt idx="9">
                    <c:v>January</c:v>
                  </c:pt>
                  <c:pt idx="10">
                    <c:v>January</c:v>
                  </c:pt>
                  <c:pt idx="11">
                    <c:v>January</c:v>
                  </c:pt>
                  <c:pt idx="12">
                    <c:v>January</c:v>
                  </c:pt>
                  <c:pt idx="13">
                    <c:v>January</c:v>
                  </c:pt>
                  <c:pt idx="14">
                    <c:v>March</c:v>
                  </c:pt>
                  <c:pt idx="15">
                    <c:v>June</c:v>
                  </c:pt>
                  <c:pt idx="16">
                    <c:v>January</c:v>
                  </c:pt>
                  <c:pt idx="17">
                    <c:v>June</c:v>
                  </c:pt>
                </c:lvl>
                <c:lvl>
                  <c:pt idx="0">
                    <c:v>Austria</c:v>
                  </c:pt>
                  <c:pt idx="1">
                    <c:v>Estonia</c:v>
                  </c:pt>
                  <c:pt idx="2">
                    <c:v>Finland</c:v>
                  </c:pt>
                  <c:pt idx="3">
                    <c:v>France</c:v>
                  </c:pt>
                  <c:pt idx="4">
                    <c:v>Germany</c:v>
                  </c:pt>
                  <c:pt idx="6">
                    <c:v>Greece</c:v>
                  </c:pt>
                  <c:pt idx="7">
                    <c:v>Ireland</c:v>
                  </c:pt>
                  <c:pt idx="9">
                    <c:v>Israel</c:v>
                  </c:pt>
                  <c:pt idx="10">
                    <c:v>Netherlands</c:v>
                  </c:pt>
                  <c:pt idx="11">
                    <c:v>Portugal</c:v>
                  </c:pt>
                  <c:pt idx="12">
                    <c:v>Slovenia</c:v>
                  </c:pt>
                  <c:pt idx="13">
                    <c:v>Spain</c:v>
                  </c:pt>
                  <c:pt idx="16">
                    <c:v>Sweden</c:v>
                  </c:pt>
                </c:lvl>
              </c:multiLvlStrCache>
            </c:multiLvlStrRef>
          </c:cat>
          <c:val>
            <c:numRef>
              <c:f>Sheet9!$E$230:$E$247</c:f>
              <c:numCache>
                <c:formatCode>0,,"M"</c:formatCode>
                <c:ptCount val="18"/>
                <c:pt idx="0">
                  <c:v>2013375</c:v>
                </c:pt>
                <c:pt idx="1">
                  <c:v>4999999.8</c:v>
                </c:pt>
                <c:pt idx="2">
                  <c:v>5000000</c:v>
                </c:pt>
                <c:pt idx="3">
                  <c:v>4616255.88</c:v>
                </c:pt>
                <c:pt idx="4">
                  <c:v>2498536.2000000002</c:v>
                </c:pt>
                <c:pt idx="5">
                  <c:v>17604037.129999999</c:v>
                </c:pt>
                <c:pt idx="6">
                  <c:v>2000000</c:v>
                </c:pt>
                <c:pt idx="7">
                  <c:v>10981500</c:v>
                </c:pt>
                <c:pt idx="8">
                  <c:v>4690000</c:v>
                </c:pt>
                <c:pt idx="9">
                  <c:v>17500000</c:v>
                </c:pt>
                <c:pt idx="10">
                  <c:v>4635953.4000000004</c:v>
                </c:pt>
                <c:pt idx="11">
                  <c:v>5995850</c:v>
                </c:pt>
                <c:pt idx="12">
                  <c:v>5027018</c:v>
                </c:pt>
                <c:pt idx="13">
                  <c:v>2934389.8</c:v>
                </c:pt>
                <c:pt idx="14">
                  <c:v>6065802.9000000004</c:v>
                </c:pt>
                <c:pt idx="15">
                  <c:v>26864800.379999999</c:v>
                </c:pt>
                <c:pt idx="16">
                  <c:v>9094631.5</c:v>
                </c:pt>
                <c:pt idx="17">
                  <c:v>5667300</c:v>
                </c:pt>
              </c:numCache>
            </c:numRef>
          </c:val>
          <c:smooth val="0"/>
          <c:extLst xmlns:c16r2="http://schemas.microsoft.com/office/drawing/2015/06/chart">
            <c:ext xmlns:c16="http://schemas.microsoft.com/office/drawing/2014/chart" uri="{C3380CC4-5D6E-409C-BE32-E72D297353CC}">
              <c16:uniqueId val="{00000002-1543-477F-A855-3242E7A753BA}"/>
            </c:ext>
          </c:extLst>
        </c:ser>
        <c:dLbls>
          <c:showLegendKey val="0"/>
          <c:showVal val="1"/>
          <c:showCatName val="0"/>
          <c:showSerName val="0"/>
          <c:showPercent val="0"/>
          <c:showBubbleSize val="0"/>
        </c:dLbls>
        <c:marker val="1"/>
        <c:smooth val="0"/>
        <c:axId val="334808224"/>
        <c:axId val="334811752"/>
      </c:lineChart>
      <c:catAx>
        <c:axId val="33480744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812928"/>
        <c:crosses val="autoZero"/>
        <c:auto val="1"/>
        <c:lblAlgn val="ctr"/>
        <c:lblOffset val="100"/>
        <c:noMultiLvlLbl val="0"/>
      </c:catAx>
      <c:valAx>
        <c:axId val="3348129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807440"/>
        <c:crosses val="autoZero"/>
        <c:crossBetween val="between"/>
      </c:valAx>
      <c:valAx>
        <c:axId val="334811752"/>
        <c:scaling>
          <c:orientation val="minMax"/>
        </c:scaling>
        <c:delete val="0"/>
        <c:axPos val="r"/>
        <c:numFmt formatCode="0,,&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808224"/>
        <c:crosses val="max"/>
        <c:crossBetween val="between"/>
      </c:valAx>
      <c:catAx>
        <c:axId val="334808224"/>
        <c:scaling>
          <c:orientation val="minMax"/>
        </c:scaling>
        <c:delete val="1"/>
        <c:axPos val="b"/>
        <c:numFmt formatCode="General" sourceLinked="1"/>
        <c:majorTickMark val="out"/>
        <c:minorTickMark val="none"/>
        <c:tickLblPos val="nextTo"/>
        <c:crossAx val="33481175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u-HU"/>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a:t>Interviews</a:t>
            </a:r>
            <a:r>
              <a:rPr lang="en-IE" baseline="0"/>
              <a:t> </a:t>
            </a:r>
            <a:r>
              <a:rPr lang="en-IE"/>
              <a:t>- Country /Total Request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clustered"/>
        <c:varyColors val="0"/>
        <c:ser>
          <c:idx val="0"/>
          <c:order val="0"/>
          <c:tx>
            <c:strRef>
              <c:f>Sheet9!$C$285</c:f>
              <c:strCache>
                <c:ptCount val="1"/>
                <c:pt idx="0">
                  <c:v>Interviewed</c:v>
                </c:pt>
              </c:strCache>
            </c:strRef>
          </c:tx>
          <c:spPr>
            <a:solidFill>
              <a:srgbClr val="FFC000"/>
            </a:solidFill>
            <a:ln>
              <a:noFill/>
            </a:ln>
            <a:effectLst/>
          </c:spPr>
          <c:invertIfNegative val="0"/>
          <c:dLbls>
            <c:delete val="1"/>
          </c:dLbls>
          <c:cat>
            <c:multiLvlStrRef>
              <c:f>Sheet9!$A$286:$B$293</c:f>
              <c:multiLvlStrCache>
                <c:ptCount val="8"/>
                <c:lvl>
                  <c:pt idx="0">
                    <c:v>January</c:v>
                  </c:pt>
                  <c:pt idx="1">
                    <c:v>January</c:v>
                  </c:pt>
                  <c:pt idx="2">
                    <c:v>January</c:v>
                  </c:pt>
                  <c:pt idx="3">
                    <c:v>January</c:v>
                  </c:pt>
                  <c:pt idx="4">
                    <c:v>January</c:v>
                  </c:pt>
                  <c:pt idx="5">
                    <c:v>March</c:v>
                  </c:pt>
                  <c:pt idx="6">
                    <c:v>June</c:v>
                  </c:pt>
                  <c:pt idx="7">
                    <c:v>January</c:v>
                  </c:pt>
                </c:lvl>
                <c:lvl>
                  <c:pt idx="0">
                    <c:v>Germany</c:v>
                  </c:pt>
                  <c:pt idx="1">
                    <c:v>Ireland</c:v>
                  </c:pt>
                  <c:pt idx="2">
                    <c:v>Israel</c:v>
                  </c:pt>
                  <c:pt idx="3">
                    <c:v>Netherlands</c:v>
                  </c:pt>
                  <c:pt idx="4">
                    <c:v>Portugal</c:v>
                  </c:pt>
                  <c:pt idx="5">
                    <c:v>Spain</c:v>
                  </c:pt>
                  <c:pt idx="7">
                    <c:v>Sweden</c:v>
                  </c:pt>
                </c:lvl>
              </c:multiLvlStrCache>
            </c:multiLvlStrRef>
          </c:cat>
          <c:val>
            <c:numRef>
              <c:f>Sheet9!$C$286:$C$293</c:f>
              <c:numCache>
                <c:formatCode>General</c:formatCode>
                <c:ptCount val="8"/>
                <c:pt idx="0">
                  <c:v>1</c:v>
                </c:pt>
                <c:pt idx="1">
                  <c:v>1</c:v>
                </c:pt>
                <c:pt idx="2">
                  <c:v>1</c:v>
                </c:pt>
                <c:pt idx="3">
                  <c:v>1</c:v>
                </c:pt>
                <c:pt idx="4">
                  <c:v>1</c:v>
                </c:pt>
                <c:pt idx="5">
                  <c:v>1</c:v>
                </c:pt>
                <c:pt idx="6">
                  <c:v>1</c:v>
                </c:pt>
                <c:pt idx="7">
                  <c:v>2</c:v>
                </c:pt>
              </c:numCache>
            </c:numRef>
          </c:val>
          <c:extLst xmlns:c16r2="http://schemas.microsoft.com/office/drawing/2015/06/chart">
            <c:ext xmlns:c16="http://schemas.microsoft.com/office/drawing/2014/chart" uri="{C3380CC4-5D6E-409C-BE32-E72D297353CC}">
              <c16:uniqueId val="{00000000-817D-4FE2-B0BC-169A78CB3548}"/>
            </c:ext>
          </c:extLst>
        </c:ser>
        <c:ser>
          <c:idx val="1"/>
          <c:order val="1"/>
          <c:tx>
            <c:strRef>
              <c:f>Sheet9!$D$285</c:f>
              <c:strCache>
                <c:ptCount val="1"/>
                <c:pt idx="0">
                  <c:v>GO</c:v>
                </c:pt>
              </c:strCache>
            </c:strRef>
          </c:tx>
          <c:spPr>
            <a:solidFill>
              <a:srgbClr val="00B050"/>
            </a:solidFill>
            <a:ln>
              <a:noFill/>
            </a:ln>
            <a:effectLst/>
          </c:spPr>
          <c:invertIfNegative val="0"/>
          <c:dLbls>
            <c:delete val="1"/>
          </c:dLbls>
          <c:cat>
            <c:multiLvlStrRef>
              <c:f>Sheet9!$A$286:$B$293</c:f>
              <c:multiLvlStrCache>
                <c:ptCount val="8"/>
                <c:lvl>
                  <c:pt idx="0">
                    <c:v>January</c:v>
                  </c:pt>
                  <c:pt idx="1">
                    <c:v>January</c:v>
                  </c:pt>
                  <c:pt idx="2">
                    <c:v>January</c:v>
                  </c:pt>
                  <c:pt idx="3">
                    <c:v>January</c:v>
                  </c:pt>
                  <c:pt idx="4">
                    <c:v>January</c:v>
                  </c:pt>
                  <c:pt idx="5">
                    <c:v>March</c:v>
                  </c:pt>
                  <c:pt idx="6">
                    <c:v>June</c:v>
                  </c:pt>
                  <c:pt idx="7">
                    <c:v>January</c:v>
                  </c:pt>
                </c:lvl>
                <c:lvl>
                  <c:pt idx="0">
                    <c:v>Germany</c:v>
                  </c:pt>
                  <c:pt idx="1">
                    <c:v>Ireland</c:v>
                  </c:pt>
                  <c:pt idx="2">
                    <c:v>Israel</c:v>
                  </c:pt>
                  <c:pt idx="3">
                    <c:v>Netherlands</c:v>
                  </c:pt>
                  <c:pt idx="4">
                    <c:v>Portugal</c:v>
                  </c:pt>
                  <c:pt idx="5">
                    <c:v>Spain</c:v>
                  </c:pt>
                  <c:pt idx="7">
                    <c:v>Sweden</c:v>
                  </c:pt>
                </c:lvl>
              </c:multiLvlStrCache>
            </c:multiLvlStrRef>
          </c:cat>
          <c:val>
            <c:numRef>
              <c:f>Sheet9!$D$286:$D$293</c:f>
              <c:numCache>
                <c:formatCode>General</c:formatCode>
                <c:ptCount val="8"/>
                <c:pt idx="0">
                  <c:v>0</c:v>
                </c:pt>
                <c:pt idx="1">
                  <c:v>0</c:v>
                </c:pt>
                <c:pt idx="2">
                  <c:v>0</c:v>
                </c:pt>
                <c:pt idx="3">
                  <c:v>1</c:v>
                </c:pt>
                <c:pt idx="4">
                  <c:v>1</c:v>
                </c:pt>
                <c:pt idx="5">
                  <c:v>1</c:v>
                </c:pt>
                <c:pt idx="6">
                  <c:v>0</c:v>
                </c:pt>
                <c:pt idx="7">
                  <c:v>0</c:v>
                </c:pt>
              </c:numCache>
            </c:numRef>
          </c:val>
          <c:extLst xmlns:c16r2="http://schemas.microsoft.com/office/drawing/2015/06/chart">
            <c:ext xmlns:c16="http://schemas.microsoft.com/office/drawing/2014/chart" uri="{C3380CC4-5D6E-409C-BE32-E72D297353CC}">
              <c16:uniqueId val="{00000001-817D-4FE2-B0BC-169A78CB3548}"/>
            </c:ext>
          </c:extLst>
        </c:ser>
        <c:dLbls>
          <c:showLegendKey val="0"/>
          <c:showVal val="1"/>
          <c:showCatName val="0"/>
          <c:showSerName val="0"/>
          <c:showPercent val="0"/>
          <c:showBubbleSize val="0"/>
        </c:dLbls>
        <c:gapWidth val="219"/>
        <c:overlap val="-27"/>
        <c:axId val="334809792"/>
        <c:axId val="334810184"/>
      </c:barChart>
      <c:lineChart>
        <c:grouping val="standard"/>
        <c:varyColors val="0"/>
        <c:ser>
          <c:idx val="2"/>
          <c:order val="2"/>
          <c:tx>
            <c:strRef>
              <c:f>Sheet9!$E$285</c:f>
              <c:strCache>
                <c:ptCount val="1"/>
                <c:pt idx="0">
                  <c:v>Total Request</c:v>
                </c:pt>
              </c:strCache>
            </c:strRef>
          </c:tx>
          <c:spPr>
            <a:ln w="28575" cap="rnd">
              <a:solidFill>
                <a:schemeClr val="accent3"/>
              </a:solidFill>
              <a:round/>
            </a:ln>
            <a:effectLst/>
          </c:spPr>
          <c:marker>
            <c:symbol val="circle"/>
            <c:size val="5"/>
            <c:spPr>
              <a:solidFill>
                <a:srgbClr val="FF0000"/>
              </a:solidFill>
              <a:ln w="9525">
                <a:solidFill>
                  <a:srgbClr val="FFC000"/>
                </a:solidFill>
              </a:ln>
              <a:effectLst/>
            </c:spPr>
          </c:marker>
          <c:dLbls>
            <c:spPr>
              <a:solidFill>
                <a:schemeClr val="accent5">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Sheet9!$A$286:$B$293</c:f>
              <c:multiLvlStrCache>
                <c:ptCount val="8"/>
                <c:lvl>
                  <c:pt idx="0">
                    <c:v>January</c:v>
                  </c:pt>
                  <c:pt idx="1">
                    <c:v>January</c:v>
                  </c:pt>
                  <c:pt idx="2">
                    <c:v>January</c:v>
                  </c:pt>
                  <c:pt idx="3">
                    <c:v>January</c:v>
                  </c:pt>
                  <c:pt idx="4">
                    <c:v>January</c:v>
                  </c:pt>
                  <c:pt idx="5">
                    <c:v>March</c:v>
                  </c:pt>
                  <c:pt idx="6">
                    <c:v>June</c:v>
                  </c:pt>
                  <c:pt idx="7">
                    <c:v>January</c:v>
                  </c:pt>
                </c:lvl>
                <c:lvl>
                  <c:pt idx="0">
                    <c:v>Germany</c:v>
                  </c:pt>
                  <c:pt idx="1">
                    <c:v>Ireland</c:v>
                  </c:pt>
                  <c:pt idx="2">
                    <c:v>Israel</c:v>
                  </c:pt>
                  <c:pt idx="3">
                    <c:v>Netherlands</c:v>
                  </c:pt>
                  <c:pt idx="4">
                    <c:v>Portugal</c:v>
                  </c:pt>
                  <c:pt idx="5">
                    <c:v>Spain</c:v>
                  </c:pt>
                  <c:pt idx="7">
                    <c:v>Sweden</c:v>
                  </c:pt>
                </c:lvl>
              </c:multiLvlStrCache>
            </c:multiLvlStrRef>
          </c:cat>
          <c:val>
            <c:numRef>
              <c:f>Sheet9!$E$286:$E$293</c:f>
              <c:numCache>
                <c:formatCode>0,,"M"</c:formatCode>
                <c:ptCount val="8"/>
                <c:pt idx="0">
                  <c:v>2498536.2000000002</c:v>
                </c:pt>
                <c:pt idx="1">
                  <c:v>6291500</c:v>
                </c:pt>
                <c:pt idx="2">
                  <c:v>17500000</c:v>
                </c:pt>
                <c:pt idx="3">
                  <c:v>4635953.4000000004</c:v>
                </c:pt>
                <c:pt idx="4">
                  <c:v>5995850</c:v>
                </c:pt>
                <c:pt idx="5">
                  <c:v>4500000</c:v>
                </c:pt>
                <c:pt idx="6">
                  <c:v>7799875</c:v>
                </c:pt>
                <c:pt idx="7">
                  <c:v>9094631.5</c:v>
                </c:pt>
              </c:numCache>
            </c:numRef>
          </c:val>
          <c:smooth val="0"/>
          <c:extLst xmlns:c16r2="http://schemas.microsoft.com/office/drawing/2015/06/chart">
            <c:ext xmlns:c16="http://schemas.microsoft.com/office/drawing/2014/chart" uri="{C3380CC4-5D6E-409C-BE32-E72D297353CC}">
              <c16:uniqueId val="{00000002-817D-4FE2-B0BC-169A78CB3548}"/>
            </c:ext>
          </c:extLst>
        </c:ser>
        <c:dLbls>
          <c:showLegendKey val="0"/>
          <c:showVal val="1"/>
          <c:showCatName val="0"/>
          <c:showSerName val="0"/>
          <c:showPercent val="0"/>
          <c:showBubbleSize val="0"/>
        </c:dLbls>
        <c:marker val="1"/>
        <c:smooth val="0"/>
        <c:axId val="334810576"/>
        <c:axId val="334813320"/>
      </c:lineChart>
      <c:catAx>
        <c:axId val="334809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810184"/>
        <c:crosses val="autoZero"/>
        <c:auto val="1"/>
        <c:lblAlgn val="ctr"/>
        <c:lblOffset val="100"/>
        <c:noMultiLvlLbl val="0"/>
      </c:catAx>
      <c:valAx>
        <c:axId val="3348101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809792"/>
        <c:crosses val="autoZero"/>
        <c:crossBetween val="between"/>
        <c:minorUnit val="1"/>
      </c:valAx>
      <c:valAx>
        <c:axId val="334813320"/>
        <c:scaling>
          <c:orientation val="minMax"/>
        </c:scaling>
        <c:delete val="0"/>
        <c:axPos val="r"/>
        <c:numFmt formatCode="0,,&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810576"/>
        <c:crosses val="max"/>
        <c:crossBetween val="between"/>
      </c:valAx>
      <c:catAx>
        <c:axId val="334810576"/>
        <c:scaling>
          <c:orientation val="minMax"/>
        </c:scaling>
        <c:delete val="1"/>
        <c:axPos val="b"/>
        <c:numFmt formatCode="General" sourceLinked="1"/>
        <c:majorTickMark val="out"/>
        <c:minorTickMark val="none"/>
        <c:tickLblPos val="nextTo"/>
        <c:crossAx val="33481332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FFFFFF"/>
    </a:solidFill>
    <a:ln>
      <a:noFill/>
    </a:ln>
    <a:effectLst/>
  </c:spPr>
  <c:txPr>
    <a:bodyPr/>
    <a:lstStyle/>
    <a:p>
      <a:pPr>
        <a:defRPr/>
      </a:pPr>
      <a:endParaRPr lang="hu-HU"/>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a:t>Full Proposal Submissions - Country /Total Request</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clustered"/>
        <c:varyColors val="0"/>
        <c:ser>
          <c:idx val="0"/>
          <c:order val="0"/>
          <c:tx>
            <c:strRef>
              <c:f>Sheet9!$C$73</c:f>
              <c:strCache>
                <c:ptCount val="1"/>
                <c:pt idx="0">
                  <c:v>Submitted</c:v>
                </c:pt>
              </c:strCache>
            </c:strRef>
          </c:tx>
          <c:spPr>
            <a:solidFill>
              <a:schemeClr val="accent1"/>
            </a:solidFill>
            <a:ln>
              <a:noFill/>
            </a:ln>
            <a:effectLst/>
          </c:spPr>
          <c:invertIfNegative val="0"/>
          <c:dLbls>
            <c:delete val="1"/>
          </c:dLbls>
          <c:cat>
            <c:multiLvlStrRef>
              <c:f>Sheet9!$A$74:$B$85</c:f>
              <c:multiLvlStrCache>
                <c:ptCount val="12"/>
                <c:lvl>
                  <c:pt idx="0">
                    <c:v>March</c:v>
                  </c:pt>
                  <c:pt idx="1">
                    <c:v>June</c:v>
                  </c:pt>
                  <c:pt idx="2">
                    <c:v>March</c:v>
                  </c:pt>
                  <c:pt idx="3">
                    <c:v>June</c:v>
                  </c:pt>
                  <c:pt idx="4">
                    <c:v>March</c:v>
                  </c:pt>
                  <c:pt idx="5">
                    <c:v>June</c:v>
                  </c:pt>
                  <c:pt idx="6">
                    <c:v>March</c:v>
                  </c:pt>
                  <c:pt idx="7">
                    <c:v>June</c:v>
                  </c:pt>
                  <c:pt idx="8">
                    <c:v>March</c:v>
                  </c:pt>
                  <c:pt idx="9">
                    <c:v>June</c:v>
                  </c:pt>
                  <c:pt idx="10">
                    <c:v>March</c:v>
                  </c:pt>
                  <c:pt idx="11">
                    <c:v>June</c:v>
                  </c:pt>
                </c:lvl>
                <c:lvl>
                  <c:pt idx="0">
                    <c:v>Austria</c:v>
                  </c:pt>
                  <c:pt idx="2">
                    <c:v>Belgium</c:v>
                  </c:pt>
                  <c:pt idx="4">
                    <c:v>France</c:v>
                  </c:pt>
                  <c:pt idx="6">
                    <c:v>Italy</c:v>
                  </c:pt>
                  <c:pt idx="8">
                    <c:v>Netherlands</c:v>
                  </c:pt>
                  <c:pt idx="10">
                    <c:v>Sweden</c:v>
                  </c:pt>
                </c:lvl>
              </c:multiLvlStrCache>
            </c:multiLvlStrRef>
          </c:cat>
          <c:val>
            <c:numRef>
              <c:f>Sheet9!$C$74:$C$85</c:f>
              <c:numCache>
                <c:formatCode>General</c:formatCode>
                <c:ptCount val="12"/>
                <c:pt idx="0">
                  <c:v>4</c:v>
                </c:pt>
                <c:pt idx="1">
                  <c:v>1</c:v>
                </c:pt>
                <c:pt idx="2">
                  <c:v>0</c:v>
                </c:pt>
                <c:pt idx="3">
                  <c:v>3</c:v>
                </c:pt>
                <c:pt idx="4">
                  <c:v>0</c:v>
                </c:pt>
                <c:pt idx="5">
                  <c:v>3</c:v>
                </c:pt>
                <c:pt idx="6">
                  <c:v>0</c:v>
                </c:pt>
                <c:pt idx="7">
                  <c:v>1</c:v>
                </c:pt>
                <c:pt idx="8">
                  <c:v>2</c:v>
                </c:pt>
                <c:pt idx="9">
                  <c:v>2</c:v>
                </c:pt>
                <c:pt idx="10">
                  <c:v>1</c:v>
                </c:pt>
                <c:pt idx="11">
                  <c:v>6</c:v>
                </c:pt>
              </c:numCache>
            </c:numRef>
          </c:val>
          <c:extLst xmlns:c16r2="http://schemas.microsoft.com/office/drawing/2015/06/chart">
            <c:ext xmlns:c16="http://schemas.microsoft.com/office/drawing/2014/chart" uri="{C3380CC4-5D6E-409C-BE32-E72D297353CC}">
              <c16:uniqueId val="{00000000-FE5C-499C-AEA7-32D1874341B7}"/>
            </c:ext>
          </c:extLst>
        </c:ser>
        <c:ser>
          <c:idx val="1"/>
          <c:order val="1"/>
          <c:tx>
            <c:strRef>
              <c:f>Sheet9!$D$73</c:f>
              <c:strCache>
                <c:ptCount val="1"/>
                <c:pt idx="0">
                  <c:v>GO</c:v>
                </c:pt>
              </c:strCache>
            </c:strRef>
          </c:tx>
          <c:spPr>
            <a:solidFill>
              <a:srgbClr val="00B050"/>
            </a:solidFill>
            <a:ln>
              <a:noFill/>
            </a:ln>
            <a:effectLst/>
          </c:spPr>
          <c:invertIfNegative val="0"/>
          <c:dLbls>
            <c:delete val="1"/>
          </c:dLbls>
          <c:cat>
            <c:multiLvlStrRef>
              <c:f>Sheet9!$A$74:$B$85</c:f>
              <c:multiLvlStrCache>
                <c:ptCount val="12"/>
                <c:lvl>
                  <c:pt idx="0">
                    <c:v>March</c:v>
                  </c:pt>
                  <c:pt idx="1">
                    <c:v>June</c:v>
                  </c:pt>
                  <c:pt idx="2">
                    <c:v>March</c:v>
                  </c:pt>
                  <c:pt idx="3">
                    <c:v>June</c:v>
                  </c:pt>
                  <c:pt idx="4">
                    <c:v>March</c:v>
                  </c:pt>
                  <c:pt idx="5">
                    <c:v>June</c:v>
                  </c:pt>
                  <c:pt idx="6">
                    <c:v>March</c:v>
                  </c:pt>
                  <c:pt idx="7">
                    <c:v>June</c:v>
                  </c:pt>
                  <c:pt idx="8">
                    <c:v>March</c:v>
                  </c:pt>
                  <c:pt idx="9">
                    <c:v>June</c:v>
                  </c:pt>
                  <c:pt idx="10">
                    <c:v>March</c:v>
                  </c:pt>
                  <c:pt idx="11">
                    <c:v>June</c:v>
                  </c:pt>
                </c:lvl>
                <c:lvl>
                  <c:pt idx="0">
                    <c:v>Austria</c:v>
                  </c:pt>
                  <c:pt idx="2">
                    <c:v>Belgium</c:v>
                  </c:pt>
                  <c:pt idx="4">
                    <c:v>France</c:v>
                  </c:pt>
                  <c:pt idx="6">
                    <c:v>Italy</c:v>
                  </c:pt>
                  <c:pt idx="8">
                    <c:v>Netherlands</c:v>
                  </c:pt>
                  <c:pt idx="10">
                    <c:v>Sweden</c:v>
                  </c:pt>
                </c:lvl>
              </c:multiLvlStrCache>
            </c:multiLvlStrRef>
          </c:cat>
          <c:val>
            <c:numRef>
              <c:f>Sheet9!$D$74:$D$85</c:f>
              <c:numCache>
                <c:formatCode>General</c:formatCode>
                <c:ptCount val="12"/>
                <c:pt idx="0">
                  <c:v>1</c:v>
                </c:pt>
                <c:pt idx="1">
                  <c:v>1</c:v>
                </c:pt>
                <c:pt idx="2">
                  <c:v>0</c:v>
                </c:pt>
                <c:pt idx="3">
                  <c:v>0</c:v>
                </c:pt>
                <c:pt idx="4">
                  <c:v>0</c:v>
                </c:pt>
                <c:pt idx="5">
                  <c:v>1</c:v>
                </c:pt>
                <c:pt idx="6">
                  <c:v>0</c:v>
                </c:pt>
                <c:pt idx="7">
                  <c:v>1</c:v>
                </c:pt>
                <c:pt idx="8">
                  <c:v>0</c:v>
                </c:pt>
                <c:pt idx="9">
                  <c:v>0</c:v>
                </c:pt>
                <c:pt idx="10">
                  <c:v>1</c:v>
                </c:pt>
                <c:pt idx="11">
                  <c:v>0</c:v>
                </c:pt>
              </c:numCache>
            </c:numRef>
          </c:val>
          <c:extLst xmlns:c16r2="http://schemas.microsoft.com/office/drawing/2015/06/chart">
            <c:ext xmlns:c16="http://schemas.microsoft.com/office/drawing/2014/chart" uri="{C3380CC4-5D6E-409C-BE32-E72D297353CC}">
              <c16:uniqueId val="{00000001-FE5C-499C-AEA7-32D1874341B7}"/>
            </c:ext>
          </c:extLst>
        </c:ser>
        <c:dLbls>
          <c:showLegendKey val="0"/>
          <c:showVal val="1"/>
          <c:showCatName val="0"/>
          <c:showSerName val="0"/>
          <c:showPercent val="0"/>
          <c:showBubbleSize val="0"/>
        </c:dLbls>
        <c:gapWidth val="219"/>
        <c:overlap val="-27"/>
        <c:axId val="334812536"/>
        <c:axId val="334814496"/>
      </c:barChart>
      <c:lineChart>
        <c:grouping val="standard"/>
        <c:varyColors val="0"/>
        <c:ser>
          <c:idx val="2"/>
          <c:order val="2"/>
          <c:tx>
            <c:strRef>
              <c:f>Sheet9!$E$73</c:f>
              <c:strCache>
                <c:ptCount val="1"/>
                <c:pt idx="0">
                  <c:v>Total Request</c:v>
                </c:pt>
              </c:strCache>
            </c:strRef>
          </c:tx>
          <c:spPr>
            <a:ln w="28575" cap="rnd">
              <a:solidFill>
                <a:srgbClr val="C00000"/>
              </a:solidFill>
              <a:round/>
            </a:ln>
            <a:effectLst/>
          </c:spPr>
          <c:marker>
            <c:symbol val="circle"/>
            <c:size val="5"/>
            <c:spPr>
              <a:solidFill>
                <a:srgbClr val="FF0000"/>
              </a:solidFill>
              <a:ln w="9525">
                <a:solidFill>
                  <a:srgbClr val="FFC000"/>
                </a:solidFill>
              </a:ln>
              <a:effectLst/>
            </c:spPr>
          </c:marker>
          <c:dLbls>
            <c:spPr>
              <a:solidFill>
                <a:schemeClr val="accent5">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hu-H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Sheet9!$A$74:$B$85</c:f>
              <c:multiLvlStrCache>
                <c:ptCount val="12"/>
                <c:lvl>
                  <c:pt idx="0">
                    <c:v>March</c:v>
                  </c:pt>
                  <c:pt idx="1">
                    <c:v>June</c:v>
                  </c:pt>
                  <c:pt idx="2">
                    <c:v>March</c:v>
                  </c:pt>
                  <c:pt idx="3">
                    <c:v>June</c:v>
                  </c:pt>
                  <c:pt idx="4">
                    <c:v>March</c:v>
                  </c:pt>
                  <c:pt idx="5">
                    <c:v>June</c:v>
                  </c:pt>
                  <c:pt idx="6">
                    <c:v>March</c:v>
                  </c:pt>
                  <c:pt idx="7">
                    <c:v>June</c:v>
                  </c:pt>
                  <c:pt idx="8">
                    <c:v>March</c:v>
                  </c:pt>
                  <c:pt idx="9">
                    <c:v>June</c:v>
                  </c:pt>
                  <c:pt idx="10">
                    <c:v>March</c:v>
                  </c:pt>
                  <c:pt idx="11">
                    <c:v>June</c:v>
                  </c:pt>
                </c:lvl>
                <c:lvl>
                  <c:pt idx="0">
                    <c:v>Austria</c:v>
                  </c:pt>
                  <c:pt idx="2">
                    <c:v>Belgium</c:v>
                  </c:pt>
                  <c:pt idx="4">
                    <c:v>France</c:v>
                  </c:pt>
                  <c:pt idx="6">
                    <c:v>Italy</c:v>
                  </c:pt>
                  <c:pt idx="8">
                    <c:v>Netherlands</c:v>
                  </c:pt>
                  <c:pt idx="10">
                    <c:v>Sweden</c:v>
                  </c:pt>
                </c:lvl>
              </c:multiLvlStrCache>
            </c:multiLvlStrRef>
          </c:cat>
          <c:val>
            <c:numRef>
              <c:f>Sheet9!$E$74:$E$85</c:f>
              <c:numCache>
                <c:formatCode>0,,"M"</c:formatCode>
                <c:ptCount val="12"/>
                <c:pt idx="0">
                  <c:v>26477775</c:v>
                </c:pt>
                <c:pt idx="1">
                  <c:v>2433345.25</c:v>
                </c:pt>
                <c:pt idx="2">
                  <c:v>0</c:v>
                </c:pt>
                <c:pt idx="3">
                  <c:v>16834156.25</c:v>
                </c:pt>
                <c:pt idx="4">
                  <c:v>0</c:v>
                </c:pt>
                <c:pt idx="5">
                  <c:v>24099000</c:v>
                </c:pt>
                <c:pt idx="6">
                  <c:v>0</c:v>
                </c:pt>
                <c:pt idx="7">
                  <c:v>17500000</c:v>
                </c:pt>
                <c:pt idx="8">
                  <c:v>5000000</c:v>
                </c:pt>
                <c:pt idx="9">
                  <c:v>4999999</c:v>
                </c:pt>
                <c:pt idx="10">
                  <c:v>15000000</c:v>
                </c:pt>
                <c:pt idx="11">
                  <c:v>44781479</c:v>
                </c:pt>
              </c:numCache>
            </c:numRef>
          </c:val>
          <c:smooth val="0"/>
          <c:extLst xmlns:c16r2="http://schemas.microsoft.com/office/drawing/2015/06/chart">
            <c:ext xmlns:c16="http://schemas.microsoft.com/office/drawing/2014/chart" uri="{C3380CC4-5D6E-409C-BE32-E72D297353CC}">
              <c16:uniqueId val="{00000002-FE5C-499C-AEA7-32D1874341B7}"/>
            </c:ext>
          </c:extLst>
        </c:ser>
        <c:dLbls>
          <c:showLegendKey val="0"/>
          <c:showVal val="1"/>
          <c:showCatName val="0"/>
          <c:showSerName val="0"/>
          <c:showPercent val="0"/>
          <c:showBubbleSize val="0"/>
        </c:dLbls>
        <c:marker val="1"/>
        <c:smooth val="0"/>
        <c:axId val="341025720"/>
        <c:axId val="334807048"/>
      </c:lineChart>
      <c:catAx>
        <c:axId val="3348125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814496"/>
        <c:crosses val="autoZero"/>
        <c:auto val="1"/>
        <c:lblAlgn val="ctr"/>
        <c:lblOffset val="100"/>
        <c:noMultiLvlLbl val="0"/>
      </c:catAx>
      <c:valAx>
        <c:axId val="3348144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4812536"/>
        <c:crosses val="autoZero"/>
        <c:crossBetween val="between"/>
      </c:valAx>
      <c:valAx>
        <c:axId val="334807048"/>
        <c:scaling>
          <c:orientation val="minMax"/>
        </c:scaling>
        <c:delete val="0"/>
        <c:axPos val="r"/>
        <c:numFmt formatCode="0,,&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41025720"/>
        <c:crosses val="max"/>
        <c:crossBetween val="between"/>
      </c:valAx>
      <c:catAx>
        <c:axId val="341025720"/>
        <c:scaling>
          <c:orientation val="minMax"/>
        </c:scaling>
        <c:delete val="1"/>
        <c:axPos val="b"/>
        <c:numFmt formatCode="General" sourceLinked="1"/>
        <c:majorTickMark val="out"/>
        <c:minorTickMark val="none"/>
        <c:tickLblPos val="nextTo"/>
        <c:crossAx val="33480704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u-HU"/>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a:t>Total Proposals</a:t>
            </a:r>
            <a:r>
              <a:rPr lang="en-IE" baseline="0"/>
              <a:t> per cut off</a:t>
            </a:r>
            <a:endParaRPr lang="en-IE"/>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stacked"/>
        <c:varyColors val="0"/>
        <c:ser>
          <c:idx val="1"/>
          <c:order val="1"/>
          <c:tx>
            <c:strRef>
              <c:f>Sheet9!$C$29</c:f>
              <c:strCache>
                <c:ptCount val="1"/>
                <c:pt idx="0">
                  <c:v>Total Grant Requested</c:v>
                </c:pt>
              </c:strCache>
            </c:strRef>
          </c:tx>
          <c:spPr>
            <a:solidFill>
              <a:srgbClr val="5439A0"/>
            </a:solidFill>
            <a:ln>
              <a:noFill/>
            </a:ln>
            <a:effectLst/>
          </c:spPr>
          <c:invertIfNegative val="0"/>
          <c:dLbls>
            <c:spPr>
              <a:solidFill>
                <a:srgbClr val="F5F3FB"/>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hu-H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Sheet9!$A$30:$A$32</c:f>
              <c:strCache>
                <c:ptCount val="3"/>
                <c:pt idx="0">
                  <c:v>January</c:v>
                </c:pt>
                <c:pt idx="1">
                  <c:v>March</c:v>
                </c:pt>
                <c:pt idx="2">
                  <c:v>June</c:v>
                </c:pt>
              </c:strCache>
            </c:strRef>
          </c:cat>
          <c:val>
            <c:numRef>
              <c:f>Sheet9!$C$30:$C$32</c:f>
              <c:numCache>
                <c:formatCode>0,,"M"</c:formatCode>
                <c:ptCount val="3"/>
                <c:pt idx="0" formatCode="General">
                  <c:v>0</c:v>
                </c:pt>
                <c:pt idx="1">
                  <c:v>14427775</c:v>
                </c:pt>
                <c:pt idx="2">
                  <c:v>38214658.5</c:v>
                </c:pt>
              </c:numCache>
            </c:numRef>
          </c:val>
          <c:extLst xmlns:c16r2="http://schemas.microsoft.com/office/drawing/2015/06/chart">
            <c:ext xmlns:c16="http://schemas.microsoft.com/office/drawing/2014/chart" uri="{C3380CC4-5D6E-409C-BE32-E72D297353CC}">
              <c16:uniqueId val="{00000000-8E85-457E-A0E9-1899DAA8283F}"/>
            </c:ext>
          </c:extLst>
        </c:ser>
        <c:ser>
          <c:idx val="2"/>
          <c:order val="2"/>
          <c:tx>
            <c:strRef>
              <c:f>Sheet9!$D$29</c:f>
              <c:strCache>
                <c:ptCount val="1"/>
                <c:pt idx="0">
                  <c:v>Total Investment Requested</c:v>
                </c:pt>
              </c:strCache>
            </c:strRef>
          </c:tx>
          <c:spPr>
            <a:solidFill>
              <a:srgbClr val="B7A9E0"/>
            </a:solidFill>
            <a:ln>
              <a:noFill/>
            </a:ln>
            <a:effectLst/>
          </c:spPr>
          <c:invertIfNegative val="0"/>
          <c:dLbls>
            <c:spPr>
              <a:solidFill>
                <a:srgbClr val="F5F3FB"/>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hu-HU"/>
              </a:p>
            </c:txPr>
            <c:dLblPos val="ct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Sheet9!$A$30:$A$32</c:f>
              <c:strCache>
                <c:ptCount val="3"/>
                <c:pt idx="0">
                  <c:v>January</c:v>
                </c:pt>
                <c:pt idx="1">
                  <c:v>March</c:v>
                </c:pt>
                <c:pt idx="2">
                  <c:v>June</c:v>
                </c:pt>
              </c:strCache>
            </c:strRef>
          </c:cat>
          <c:val>
            <c:numRef>
              <c:f>Sheet9!$D$30:$D$32</c:f>
              <c:numCache>
                <c:formatCode>0,,"M"</c:formatCode>
                <c:ptCount val="3"/>
                <c:pt idx="0" formatCode="General">
                  <c:v>0</c:v>
                </c:pt>
                <c:pt idx="1">
                  <c:v>32050000</c:v>
                </c:pt>
                <c:pt idx="2">
                  <c:v>72433321</c:v>
                </c:pt>
              </c:numCache>
            </c:numRef>
          </c:val>
          <c:extLst xmlns:c16r2="http://schemas.microsoft.com/office/drawing/2015/06/chart">
            <c:ext xmlns:c16="http://schemas.microsoft.com/office/drawing/2014/chart" uri="{C3380CC4-5D6E-409C-BE32-E72D297353CC}">
              <c16:uniqueId val="{00000001-8E85-457E-A0E9-1899DAA8283F}"/>
            </c:ext>
          </c:extLst>
        </c:ser>
        <c:dLbls>
          <c:showLegendKey val="0"/>
          <c:showVal val="0"/>
          <c:showCatName val="0"/>
          <c:showSerName val="0"/>
          <c:showPercent val="0"/>
          <c:showBubbleSize val="0"/>
        </c:dLbls>
        <c:gapWidth val="150"/>
        <c:overlap val="100"/>
        <c:axId val="341020624"/>
        <c:axId val="341021016"/>
      </c:barChart>
      <c:lineChart>
        <c:grouping val="standard"/>
        <c:varyColors val="0"/>
        <c:ser>
          <c:idx val="0"/>
          <c:order val="0"/>
          <c:tx>
            <c:strRef>
              <c:f>Sheet9!$B$29</c:f>
              <c:strCache>
                <c:ptCount val="1"/>
                <c:pt idx="0">
                  <c:v>Proposals</c:v>
                </c:pt>
              </c:strCache>
            </c:strRef>
          </c:tx>
          <c:spPr>
            <a:ln w="28575" cap="rnd">
              <a:solidFill>
                <a:schemeClr val="accent1"/>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hu-H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Sheet9!$A$30:$A$32</c:f>
              <c:strCache>
                <c:ptCount val="3"/>
                <c:pt idx="0">
                  <c:v>January</c:v>
                </c:pt>
                <c:pt idx="1">
                  <c:v>March</c:v>
                </c:pt>
                <c:pt idx="2">
                  <c:v>June</c:v>
                </c:pt>
              </c:strCache>
            </c:strRef>
          </c:cat>
          <c:val>
            <c:numRef>
              <c:f>Sheet9!$B$30:$B$32</c:f>
              <c:numCache>
                <c:formatCode>General</c:formatCode>
                <c:ptCount val="3"/>
                <c:pt idx="0">
                  <c:v>0</c:v>
                </c:pt>
                <c:pt idx="1">
                  <c:v>7</c:v>
                </c:pt>
                <c:pt idx="2">
                  <c:v>16</c:v>
                </c:pt>
              </c:numCache>
            </c:numRef>
          </c:val>
          <c:smooth val="0"/>
          <c:extLst xmlns:c16r2="http://schemas.microsoft.com/office/drawing/2015/06/chart">
            <c:ext xmlns:c16="http://schemas.microsoft.com/office/drawing/2014/chart" uri="{C3380CC4-5D6E-409C-BE32-E72D297353CC}">
              <c16:uniqueId val="{00000002-8E85-457E-A0E9-1899DAA8283F}"/>
            </c:ext>
          </c:extLst>
        </c:ser>
        <c:dLbls>
          <c:showLegendKey val="0"/>
          <c:showVal val="0"/>
          <c:showCatName val="0"/>
          <c:showSerName val="0"/>
          <c:showPercent val="0"/>
          <c:showBubbleSize val="0"/>
        </c:dLbls>
        <c:marker val="1"/>
        <c:smooth val="0"/>
        <c:axId val="341018664"/>
        <c:axId val="341019056"/>
      </c:lineChart>
      <c:catAx>
        <c:axId val="3410206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41021016"/>
        <c:crosses val="autoZero"/>
        <c:auto val="1"/>
        <c:lblAlgn val="ctr"/>
        <c:lblOffset val="100"/>
        <c:noMultiLvlLbl val="0"/>
      </c:catAx>
      <c:valAx>
        <c:axId val="341021016"/>
        <c:scaling>
          <c:orientation val="minMax"/>
        </c:scaling>
        <c:delete val="0"/>
        <c:axPos val="l"/>
        <c:majorGridlines>
          <c:spPr>
            <a:ln w="9525" cap="flat" cmpd="sng" algn="ctr">
              <a:solidFill>
                <a:schemeClr val="tx1">
                  <a:lumMod val="15000"/>
                  <a:lumOff val="85000"/>
                </a:schemeClr>
              </a:solidFill>
              <a:round/>
            </a:ln>
            <a:effectLst/>
          </c:spPr>
        </c:majorGridlines>
        <c:numFmt formatCode="&quot;€&quot;#,##0" sourceLinked="0"/>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41020624"/>
        <c:crosses val="autoZero"/>
        <c:crossBetween val="between"/>
      </c:valAx>
      <c:valAx>
        <c:axId val="341019056"/>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41018664"/>
        <c:crosses val="max"/>
        <c:crossBetween val="between"/>
      </c:valAx>
      <c:catAx>
        <c:axId val="341018664"/>
        <c:scaling>
          <c:orientation val="minMax"/>
        </c:scaling>
        <c:delete val="1"/>
        <c:axPos val="b"/>
        <c:numFmt formatCode="General" sourceLinked="1"/>
        <c:majorTickMark val="out"/>
        <c:minorTickMark val="none"/>
        <c:tickLblPos val="nextTo"/>
        <c:crossAx val="34101905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sz="1800" b="0" i="0" baseline="0">
                <a:effectLst/>
              </a:rPr>
              <a:t>Interviews - Country /Total Request</a:t>
            </a:r>
            <a:endParaRPr lang="en-IE">
              <a:effectLst/>
            </a:endParaRP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clustered"/>
        <c:varyColors val="0"/>
        <c:ser>
          <c:idx val="0"/>
          <c:order val="0"/>
          <c:tx>
            <c:strRef>
              <c:f>Sheet9!$C$103</c:f>
              <c:strCache>
                <c:ptCount val="1"/>
                <c:pt idx="0">
                  <c:v>Interviewed</c:v>
                </c:pt>
              </c:strCache>
            </c:strRef>
          </c:tx>
          <c:spPr>
            <a:solidFill>
              <a:srgbClr val="FFC000"/>
            </a:solidFill>
            <a:ln>
              <a:noFill/>
            </a:ln>
            <a:effectLst/>
          </c:spPr>
          <c:invertIfNegative val="0"/>
          <c:dLbls>
            <c:delete val="1"/>
          </c:dLbls>
          <c:cat>
            <c:multiLvlStrRef>
              <c:f>(Sheet9!$A$104:$B$105,Sheet9!$A$108:$B$109,Sheet9!$A$112:$B$112)</c:f>
              <c:multiLvlStrCache>
                <c:ptCount val="5"/>
                <c:lvl>
                  <c:pt idx="0">
                    <c:v>March</c:v>
                  </c:pt>
                  <c:pt idx="1">
                    <c:v>June</c:v>
                  </c:pt>
                  <c:pt idx="2">
                    <c:v>June</c:v>
                  </c:pt>
                  <c:pt idx="3">
                    <c:v>June</c:v>
                  </c:pt>
                  <c:pt idx="4">
                    <c:v>March</c:v>
                  </c:pt>
                </c:lvl>
                <c:lvl>
                  <c:pt idx="0">
                    <c:v>Austria</c:v>
                  </c:pt>
                  <c:pt idx="2">
                    <c:v>France</c:v>
                  </c:pt>
                  <c:pt idx="3">
                    <c:v>Italy</c:v>
                  </c:pt>
                  <c:pt idx="4">
                    <c:v>Sweden</c:v>
                  </c:pt>
                </c:lvl>
              </c:multiLvlStrCache>
              <c:extLst xmlns:c16r2="http://schemas.microsoft.com/office/drawing/2015/06/chart"/>
            </c:multiLvlStrRef>
          </c:cat>
          <c:val>
            <c:numRef>
              <c:f>(Sheet9!$C$104:$C$105,Sheet9!$C$108:$C$109,Sheet9!$C$112)</c:f>
              <c:numCache>
                <c:formatCode>General</c:formatCode>
                <c:ptCount val="5"/>
                <c:pt idx="0">
                  <c:v>1</c:v>
                </c:pt>
                <c:pt idx="1">
                  <c:v>1</c:v>
                </c:pt>
                <c:pt idx="2">
                  <c:v>1</c:v>
                </c:pt>
                <c:pt idx="3">
                  <c:v>1</c:v>
                </c:pt>
                <c:pt idx="4">
                  <c:v>1</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7AF6-40D8-B1E7-0D11444079F2}"/>
            </c:ext>
          </c:extLst>
        </c:ser>
        <c:ser>
          <c:idx val="1"/>
          <c:order val="1"/>
          <c:tx>
            <c:strRef>
              <c:f>Sheet9!$D$103</c:f>
              <c:strCache>
                <c:ptCount val="1"/>
                <c:pt idx="0">
                  <c:v>GO</c:v>
                </c:pt>
              </c:strCache>
            </c:strRef>
          </c:tx>
          <c:spPr>
            <a:solidFill>
              <a:srgbClr val="00B050"/>
            </a:solidFill>
            <a:ln>
              <a:noFill/>
            </a:ln>
            <a:effectLst/>
          </c:spPr>
          <c:invertIfNegative val="0"/>
          <c:dLbls>
            <c:delete val="1"/>
          </c:dLbls>
          <c:cat>
            <c:multiLvlStrRef>
              <c:f>(Sheet9!$A$104:$B$105,Sheet9!$A$108:$B$109,Sheet9!$A$112:$B$112)</c:f>
              <c:multiLvlStrCache>
                <c:ptCount val="5"/>
                <c:lvl>
                  <c:pt idx="0">
                    <c:v>March</c:v>
                  </c:pt>
                  <c:pt idx="1">
                    <c:v>June</c:v>
                  </c:pt>
                  <c:pt idx="2">
                    <c:v>June</c:v>
                  </c:pt>
                  <c:pt idx="3">
                    <c:v>June</c:v>
                  </c:pt>
                  <c:pt idx="4">
                    <c:v>March</c:v>
                  </c:pt>
                </c:lvl>
                <c:lvl>
                  <c:pt idx="0">
                    <c:v>Austria</c:v>
                  </c:pt>
                  <c:pt idx="2">
                    <c:v>France</c:v>
                  </c:pt>
                  <c:pt idx="3">
                    <c:v>Italy</c:v>
                  </c:pt>
                  <c:pt idx="4">
                    <c:v>Sweden</c:v>
                  </c:pt>
                </c:lvl>
              </c:multiLvlStrCache>
              <c:extLst xmlns:c16r2="http://schemas.microsoft.com/office/drawing/2015/06/chart"/>
            </c:multiLvlStrRef>
          </c:cat>
          <c:val>
            <c:numRef>
              <c:f>(Sheet9!$D$104:$D$105,Sheet9!$D$108:$D$109,Sheet9!$D$112)</c:f>
              <c:numCache>
                <c:formatCode>General</c:formatCode>
                <c:ptCount val="5"/>
                <c:pt idx="0">
                  <c:v>1</c:v>
                </c:pt>
                <c:pt idx="1">
                  <c:v>1</c:v>
                </c:pt>
                <c:pt idx="2">
                  <c:v>1</c:v>
                </c:pt>
                <c:pt idx="3">
                  <c:v>1</c:v>
                </c:pt>
                <c:pt idx="4">
                  <c:v>0</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7AF6-40D8-B1E7-0D11444079F2}"/>
            </c:ext>
          </c:extLst>
        </c:ser>
        <c:dLbls>
          <c:showLegendKey val="0"/>
          <c:showVal val="1"/>
          <c:showCatName val="0"/>
          <c:showSerName val="0"/>
          <c:showPercent val="0"/>
          <c:showBubbleSize val="0"/>
        </c:dLbls>
        <c:gapWidth val="219"/>
        <c:overlap val="-27"/>
        <c:axId val="341019448"/>
        <c:axId val="341019840"/>
      </c:barChart>
      <c:lineChart>
        <c:grouping val="standard"/>
        <c:varyColors val="0"/>
        <c:ser>
          <c:idx val="2"/>
          <c:order val="2"/>
          <c:tx>
            <c:strRef>
              <c:f>Sheet9!$E$103</c:f>
              <c:strCache>
                <c:ptCount val="1"/>
                <c:pt idx="0">
                  <c:v>Total Request</c:v>
                </c:pt>
              </c:strCache>
            </c:strRef>
          </c:tx>
          <c:spPr>
            <a:ln w="28575" cap="rnd">
              <a:solidFill>
                <a:srgbClr val="C00000"/>
              </a:solidFill>
              <a:round/>
            </a:ln>
            <a:effectLst/>
          </c:spPr>
          <c:marker>
            <c:symbol val="circle"/>
            <c:size val="5"/>
            <c:spPr>
              <a:solidFill>
                <a:srgbClr val="FF0000"/>
              </a:solidFill>
              <a:ln w="9525">
                <a:solidFill>
                  <a:schemeClr val="accent2"/>
                </a:solidFill>
              </a:ln>
              <a:effectLst/>
            </c:spPr>
          </c:marker>
          <c:dLbls>
            <c:spPr>
              <a:solidFill>
                <a:schemeClr val="accent5">
                  <a:lumMod val="20000"/>
                  <a:lumOff val="80000"/>
                </a:schemeClr>
              </a:solid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multiLvlStrRef>
              <c:f>(Sheet9!$A$104:$B$105,Sheet9!$A$108:$B$109,Sheet9!$A$112:$B$112)</c:f>
              <c:multiLvlStrCache>
                <c:ptCount val="5"/>
                <c:lvl>
                  <c:pt idx="0">
                    <c:v>March</c:v>
                  </c:pt>
                  <c:pt idx="1">
                    <c:v>June</c:v>
                  </c:pt>
                  <c:pt idx="2">
                    <c:v>June</c:v>
                  </c:pt>
                  <c:pt idx="3">
                    <c:v>June</c:v>
                  </c:pt>
                  <c:pt idx="4">
                    <c:v>March</c:v>
                  </c:pt>
                </c:lvl>
                <c:lvl>
                  <c:pt idx="0">
                    <c:v>Austria</c:v>
                  </c:pt>
                  <c:pt idx="2">
                    <c:v>France</c:v>
                  </c:pt>
                  <c:pt idx="3">
                    <c:v>Italy</c:v>
                  </c:pt>
                  <c:pt idx="4">
                    <c:v>Sweden</c:v>
                  </c:pt>
                </c:lvl>
              </c:multiLvlStrCache>
              <c:extLst xmlns:c16r2="http://schemas.microsoft.com/office/drawing/2015/06/chart"/>
            </c:multiLvlStrRef>
          </c:cat>
          <c:val>
            <c:numRef>
              <c:f>(Sheet9!$E$104:$E$105,Sheet9!$E$108:$E$109,Sheet9!$E$112)</c:f>
              <c:numCache>
                <c:formatCode>0,,"M"</c:formatCode>
                <c:ptCount val="5"/>
                <c:pt idx="0">
                  <c:v>15000000</c:v>
                </c:pt>
                <c:pt idx="1">
                  <c:v>2433345.25</c:v>
                </c:pt>
                <c:pt idx="2">
                  <c:v>5100000</c:v>
                </c:pt>
                <c:pt idx="3">
                  <c:v>17500000</c:v>
                </c:pt>
                <c:pt idx="4">
                  <c:v>15000000</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2-7AF6-40D8-B1E7-0D11444079F2}"/>
            </c:ext>
          </c:extLst>
        </c:ser>
        <c:dLbls>
          <c:showLegendKey val="0"/>
          <c:showVal val="1"/>
          <c:showCatName val="0"/>
          <c:showSerName val="0"/>
          <c:showPercent val="0"/>
          <c:showBubbleSize val="0"/>
        </c:dLbls>
        <c:marker val="1"/>
        <c:smooth val="0"/>
        <c:axId val="341022976"/>
        <c:axId val="341021408"/>
      </c:lineChart>
      <c:catAx>
        <c:axId val="3410194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hu-HU"/>
          </a:p>
        </c:txPr>
        <c:crossAx val="341019840"/>
        <c:crosses val="autoZero"/>
        <c:auto val="1"/>
        <c:lblAlgn val="ctr"/>
        <c:lblOffset val="100"/>
        <c:noMultiLvlLbl val="0"/>
      </c:catAx>
      <c:valAx>
        <c:axId val="341019840"/>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41019448"/>
        <c:crosses val="autoZero"/>
        <c:crossBetween val="between"/>
        <c:majorUnit val="1"/>
      </c:valAx>
      <c:valAx>
        <c:axId val="341021408"/>
        <c:scaling>
          <c:orientation val="minMax"/>
        </c:scaling>
        <c:delete val="0"/>
        <c:axPos val="r"/>
        <c:numFmt formatCode="0,,&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41022976"/>
        <c:crosses val="max"/>
        <c:crossBetween val="between"/>
      </c:valAx>
      <c:catAx>
        <c:axId val="341022976"/>
        <c:scaling>
          <c:orientation val="minMax"/>
        </c:scaling>
        <c:delete val="1"/>
        <c:axPos val="b"/>
        <c:numFmt formatCode="General" sourceLinked="1"/>
        <c:majorTickMark val="out"/>
        <c:minorTickMark val="none"/>
        <c:tickLblPos val="nextTo"/>
        <c:crossAx val="341021408"/>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rgbClr val="FFFFFF"/>
    </a:solidFill>
    <a:ln>
      <a:noFill/>
    </a:ln>
    <a:effectLst/>
  </c:spPr>
  <c:txPr>
    <a:bodyPr/>
    <a:lstStyle/>
    <a:p>
      <a:pPr>
        <a:defRPr/>
      </a:pPr>
      <a:endParaRPr lang="hu-HU"/>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hu-HU"/>
              <a:t>EIC költségvetés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bar"/>
        <c:grouping val="clustered"/>
        <c:varyColors val="0"/>
        <c:ser>
          <c:idx val="0"/>
          <c:order val="0"/>
          <c:tx>
            <c:strRef>
              <c:f>budget!$B$2</c:f>
              <c:strCache>
                <c:ptCount val="1"/>
                <c:pt idx="0">
                  <c:v>2021</c:v>
                </c:pt>
              </c:strCache>
            </c:strRef>
          </c:tx>
          <c:spPr>
            <a:solidFill>
              <a:schemeClr val="accent1"/>
            </a:solidFill>
            <a:ln>
              <a:noFill/>
            </a:ln>
            <a:effectLst/>
          </c:spPr>
          <c:invertIfNegative val="0"/>
          <c:cat>
            <c:strRef>
              <c:f>budget!$A$3:$A$8</c:f>
              <c:strCache>
                <c:ptCount val="6"/>
                <c:pt idx="0">
                  <c:v>Pathfinder Open</c:v>
                </c:pt>
                <c:pt idx="1">
                  <c:v>Pathfinder Challenges</c:v>
                </c:pt>
                <c:pt idx="2">
                  <c:v>Transition Open</c:v>
                </c:pt>
                <c:pt idx="3">
                  <c:v>Transition Challenges</c:v>
                </c:pt>
                <c:pt idx="4">
                  <c:v>Accelerator Open</c:v>
                </c:pt>
                <c:pt idx="5">
                  <c:v>Accelerator Challenges</c:v>
                </c:pt>
              </c:strCache>
            </c:strRef>
          </c:cat>
          <c:val>
            <c:numRef>
              <c:f>budget!$B$3:$B$8</c:f>
              <c:numCache>
                <c:formatCode>General</c:formatCode>
                <c:ptCount val="6"/>
                <c:pt idx="0">
                  <c:v>168</c:v>
                </c:pt>
                <c:pt idx="1">
                  <c:v>132</c:v>
                </c:pt>
                <c:pt idx="2">
                  <c:v>59.6</c:v>
                </c:pt>
                <c:pt idx="3">
                  <c:v>40.5</c:v>
                </c:pt>
                <c:pt idx="4">
                  <c:v>592.5</c:v>
                </c:pt>
                <c:pt idx="5">
                  <c:v>495.1</c:v>
                </c:pt>
              </c:numCache>
            </c:numRef>
          </c:val>
          <c:extLst xmlns:c16r2="http://schemas.microsoft.com/office/drawing/2015/06/chart">
            <c:ext xmlns:c16="http://schemas.microsoft.com/office/drawing/2014/chart" uri="{C3380CC4-5D6E-409C-BE32-E72D297353CC}">
              <c16:uniqueId val="{00000000-0596-44A7-BBEA-F8007322C52F}"/>
            </c:ext>
          </c:extLst>
        </c:ser>
        <c:ser>
          <c:idx val="1"/>
          <c:order val="1"/>
          <c:tx>
            <c:strRef>
              <c:f>budget!$C$2</c:f>
              <c:strCache>
                <c:ptCount val="1"/>
                <c:pt idx="0">
                  <c:v>2022</c:v>
                </c:pt>
              </c:strCache>
            </c:strRef>
          </c:tx>
          <c:spPr>
            <a:solidFill>
              <a:schemeClr val="accent2"/>
            </a:solidFill>
            <a:ln>
              <a:noFill/>
            </a:ln>
            <a:effectLst/>
          </c:spPr>
          <c:invertIfNegative val="0"/>
          <c:cat>
            <c:strRef>
              <c:f>budget!$A$3:$A$8</c:f>
              <c:strCache>
                <c:ptCount val="6"/>
                <c:pt idx="0">
                  <c:v>Pathfinder Open</c:v>
                </c:pt>
                <c:pt idx="1">
                  <c:v>Pathfinder Challenges</c:v>
                </c:pt>
                <c:pt idx="2">
                  <c:v>Transition Open</c:v>
                </c:pt>
                <c:pt idx="3">
                  <c:v>Transition Challenges</c:v>
                </c:pt>
                <c:pt idx="4">
                  <c:v>Accelerator Open</c:v>
                </c:pt>
                <c:pt idx="5">
                  <c:v>Accelerator Challenges</c:v>
                </c:pt>
              </c:strCache>
            </c:strRef>
          </c:cat>
          <c:val>
            <c:numRef>
              <c:f>budget!$C$3:$C$8</c:f>
              <c:numCache>
                <c:formatCode>General</c:formatCode>
                <c:ptCount val="6"/>
                <c:pt idx="0">
                  <c:v>183</c:v>
                </c:pt>
                <c:pt idx="1">
                  <c:v>167</c:v>
                </c:pt>
                <c:pt idx="2">
                  <c:v>70.900000000000006</c:v>
                </c:pt>
                <c:pt idx="3">
                  <c:v>60.5</c:v>
                </c:pt>
                <c:pt idx="4">
                  <c:v>630.9</c:v>
                </c:pt>
                <c:pt idx="5">
                  <c:v>536.9</c:v>
                </c:pt>
              </c:numCache>
            </c:numRef>
          </c:val>
          <c:extLst xmlns:c16r2="http://schemas.microsoft.com/office/drawing/2015/06/chart">
            <c:ext xmlns:c16="http://schemas.microsoft.com/office/drawing/2014/chart" uri="{C3380CC4-5D6E-409C-BE32-E72D297353CC}">
              <c16:uniqueId val="{00000001-0596-44A7-BBEA-F8007322C52F}"/>
            </c:ext>
          </c:extLst>
        </c:ser>
        <c:ser>
          <c:idx val="2"/>
          <c:order val="2"/>
          <c:tx>
            <c:strRef>
              <c:f>budget!$D$2</c:f>
              <c:strCache>
                <c:ptCount val="1"/>
                <c:pt idx="0">
                  <c:v>2023</c:v>
                </c:pt>
              </c:strCache>
            </c:strRef>
          </c:tx>
          <c:spPr>
            <a:solidFill>
              <a:schemeClr val="accent3"/>
            </a:solidFill>
            <a:ln>
              <a:noFill/>
            </a:ln>
            <a:effectLst/>
          </c:spPr>
          <c:invertIfNegative val="0"/>
          <c:cat>
            <c:strRef>
              <c:f>budget!$A$3:$A$8</c:f>
              <c:strCache>
                <c:ptCount val="6"/>
                <c:pt idx="0">
                  <c:v>Pathfinder Open</c:v>
                </c:pt>
                <c:pt idx="1">
                  <c:v>Pathfinder Challenges</c:v>
                </c:pt>
                <c:pt idx="2">
                  <c:v>Transition Open</c:v>
                </c:pt>
                <c:pt idx="3">
                  <c:v>Transition Challenges</c:v>
                </c:pt>
                <c:pt idx="4">
                  <c:v>Accelerator Open</c:v>
                </c:pt>
                <c:pt idx="5">
                  <c:v>Accelerator Challenges</c:v>
                </c:pt>
              </c:strCache>
            </c:strRef>
          </c:cat>
          <c:val>
            <c:numRef>
              <c:f>budget!$D$3:$D$8</c:f>
              <c:numCache>
                <c:formatCode>General</c:formatCode>
                <c:ptCount val="6"/>
                <c:pt idx="0">
                  <c:v>179.5</c:v>
                </c:pt>
                <c:pt idx="1">
                  <c:v>163.5</c:v>
                </c:pt>
                <c:pt idx="2">
                  <c:v>67.86</c:v>
                </c:pt>
                <c:pt idx="3">
                  <c:v>60.5</c:v>
                </c:pt>
                <c:pt idx="4">
                  <c:v>612.98</c:v>
                </c:pt>
                <c:pt idx="5">
                  <c:v>524.73</c:v>
                </c:pt>
              </c:numCache>
            </c:numRef>
          </c:val>
          <c:extLst xmlns:c16r2="http://schemas.microsoft.com/office/drawing/2015/06/chart">
            <c:ext xmlns:c16="http://schemas.microsoft.com/office/drawing/2014/chart" uri="{C3380CC4-5D6E-409C-BE32-E72D297353CC}">
              <c16:uniqueId val="{00000002-0596-44A7-BBEA-F8007322C52F}"/>
            </c:ext>
          </c:extLst>
        </c:ser>
        <c:dLbls>
          <c:showLegendKey val="0"/>
          <c:showVal val="0"/>
          <c:showCatName val="0"/>
          <c:showSerName val="0"/>
          <c:showPercent val="0"/>
          <c:showBubbleSize val="0"/>
        </c:dLbls>
        <c:gapWidth val="182"/>
        <c:axId val="333667368"/>
        <c:axId val="333302896"/>
      </c:barChart>
      <c:catAx>
        <c:axId val="3336673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hu-HU"/>
          </a:p>
        </c:txPr>
        <c:crossAx val="333302896"/>
        <c:crosses val="autoZero"/>
        <c:auto val="1"/>
        <c:lblAlgn val="ctr"/>
        <c:lblOffset val="100"/>
        <c:noMultiLvlLbl val="0"/>
      </c:catAx>
      <c:valAx>
        <c:axId val="333302896"/>
        <c:scaling>
          <c:orientation val="minMax"/>
        </c:scaling>
        <c:delete val="0"/>
        <c:axPos val="t"/>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66736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0"/>
          <c:tx>
            <c:strRef>
              <c:f>Sheet2!$C$262</c:f>
              <c:strCache>
                <c:ptCount val="1"/>
                <c:pt idx="0">
                  <c:v>NO GO</c:v>
                </c:pt>
              </c:strCache>
            </c:strRef>
          </c:tx>
          <c:spPr>
            <a:solidFill>
              <a:srgbClr val="FF0000"/>
            </a:solidFill>
            <a:ln>
              <a:noFill/>
            </a:ln>
            <a:effectLst/>
          </c:spPr>
          <c:invertIfNegative val="0"/>
          <c:cat>
            <c:strRef>
              <c:f>(Sheet2!$A$270,Sheet2!$A$274:$A$276,Sheet2!$A$278,Sheet2!$A$282)</c:f>
              <c:strCache>
                <c:ptCount val="6"/>
                <c:pt idx="0">
                  <c:v>PT</c:v>
                </c:pt>
                <c:pt idx="1">
                  <c:v>CY</c:v>
                </c:pt>
                <c:pt idx="2">
                  <c:v>EE</c:v>
                </c:pt>
                <c:pt idx="3">
                  <c:v>HU</c:v>
                </c:pt>
                <c:pt idx="4">
                  <c:v>BG</c:v>
                </c:pt>
                <c:pt idx="5">
                  <c:v>PL</c:v>
                </c:pt>
              </c:strCache>
              <c:extLst xmlns:c16r2="http://schemas.microsoft.com/office/drawing/2015/06/chart"/>
            </c:strRef>
          </c:cat>
          <c:val>
            <c:numRef>
              <c:f>(Sheet2!$C$270,Sheet2!$C$274:$C$276,Sheet2!$C$278,Sheet2!$C$282)</c:f>
              <c:numCache>
                <c:formatCode>General</c:formatCode>
                <c:ptCount val="6"/>
                <c:pt idx="0">
                  <c:v>1</c:v>
                </c:pt>
                <c:pt idx="3">
                  <c:v>1</c:v>
                </c:pt>
                <c:pt idx="4">
                  <c:v>1</c:v>
                </c:pt>
                <c:pt idx="5">
                  <c:v>3</c:v>
                </c:pt>
              </c:numCache>
              <c:extLst xmlns:c16r2="http://schemas.microsoft.com/office/drawing/2015/06/chart"/>
            </c:numRef>
          </c:val>
          <c:extLst xmlns:c16r2="http://schemas.microsoft.com/office/drawing/2015/06/chart">
            <c:ext xmlns:c16="http://schemas.microsoft.com/office/drawing/2014/chart" uri="{C3380CC4-5D6E-409C-BE32-E72D297353CC}">
              <c16:uniqueId val="{00000000-E17B-4F9D-9748-DBD988DC9AE1}"/>
            </c:ext>
          </c:extLst>
        </c:ser>
        <c:ser>
          <c:idx val="0"/>
          <c:order val="1"/>
          <c:tx>
            <c:strRef>
              <c:f>Sheet2!$B$262</c:f>
              <c:strCache>
                <c:ptCount val="1"/>
                <c:pt idx="0">
                  <c:v>GO</c:v>
                </c:pt>
              </c:strCache>
            </c:strRef>
          </c:tx>
          <c:spPr>
            <a:solidFill>
              <a:srgbClr val="00B050"/>
            </a:solidFill>
            <a:ln>
              <a:noFill/>
            </a:ln>
            <a:effectLst/>
          </c:spPr>
          <c:invertIfNegative val="0"/>
          <c:cat>
            <c:strRef>
              <c:f>(Sheet2!$A$270,Sheet2!$A$274:$A$276,Sheet2!$A$278,Sheet2!$A$282)</c:f>
              <c:strCache>
                <c:ptCount val="6"/>
                <c:pt idx="0">
                  <c:v>PT</c:v>
                </c:pt>
                <c:pt idx="1">
                  <c:v>CY</c:v>
                </c:pt>
                <c:pt idx="2">
                  <c:v>EE</c:v>
                </c:pt>
                <c:pt idx="3">
                  <c:v>HU</c:v>
                </c:pt>
                <c:pt idx="4">
                  <c:v>BG</c:v>
                </c:pt>
                <c:pt idx="5">
                  <c:v>PL</c:v>
                </c:pt>
              </c:strCache>
              <c:extLst xmlns:c16r2="http://schemas.microsoft.com/office/drawing/2015/06/chart"/>
            </c:strRef>
          </c:cat>
          <c:val>
            <c:numRef>
              <c:f>(Sheet2!$B$270,Sheet2!$B$274:$B$276,Sheet2!$B$278,Sheet2!$B$282)</c:f>
              <c:numCache>
                <c:formatCode>General</c:formatCode>
                <c:ptCount val="6"/>
                <c:pt idx="0">
                  <c:v>3</c:v>
                </c:pt>
                <c:pt idx="1">
                  <c:v>1</c:v>
                </c:pt>
                <c:pt idx="2">
                  <c:v>1</c:v>
                </c:pt>
                <c:pt idx="3">
                  <c:v>1</c:v>
                </c:pt>
              </c:numCache>
              <c:extLst xmlns:c16r2="http://schemas.microsoft.com/office/drawing/2015/06/chart"/>
            </c:numRef>
          </c:val>
          <c:extLst xmlns:c16r2="http://schemas.microsoft.com/office/drawing/2015/06/chart">
            <c:ext xmlns:c16="http://schemas.microsoft.com/office/drawing/2014/chart" uri="{C3380CC4-5D6E-409C-BE32-E72D297353CC}">
              <c16:uniqueId val="{00000001-E17B-4F9D-9748-DBD988DC9AE1}"/>
            </c:ext>
          </c:extLst>
        </c:ser>
        <c:dLbls>
          <c:showLegendKey val="0"/>
          <c:showVal val="0"/>
          <c:showCatName val="0"/>
          <c:showSerName val="0"/>
          <c:showPercent val="0"/>
          <c:showBubbleSize val="0"/>
        </c:dLbls>
        <c:gapWidth val="65"/>
        <c:overlap val="100"/>
        <c:axId val="333364792"/>
        <c:axId val="333367232"/>
      </c:barChart>
      <c:lineChart>
        <c:grouping val="standard"/>
        <c:varyColors val="0"/>
        <c:ser>
          <c:idx val="2"/>
          <c:order val="2"/>
          <c:tx>
            <c:strRef>
              <c:f>Sheet2!$D$262</c:f>
              <c:strCache>
                <c:ptCount val="1"/>
                <c:pt idx="0">
                  <c:v>Total Recommended EU Contribution</c:v>
                </c:pt>
              </c:strCache>
            </c:strRef>
          </c:tx>
          <c:spPr>
            <a:ln w="28575" cap="rnd">
              <a:solidFill>
                <a:srgbClr val="5439A2"/>
              </a:solidFill>
              <a:round/>
            </a:ln>
            <a:effectLst/>
          </c:spPr>
          <c:marker>
            <c:symbol val="circle"/>
            <c:size val="5"/>
            <c:spPr>
              <a:solidFill>
                <a:srgbClr val="FFC000"/>
              </a:solidFill>
              <a:ln w="9525">
                <a:solidFill>
                  <a:schemeClr val="accent3"/>
                </a:solidFill>
              </a:ln>
              <a:effectLst/>
            </c:spPr>
          </c:marker>
          <c:dLbls>
            <c:dLbl>
              <c:idx val="1"/>
              <c:layout>
                <c:manualLayout>
                  <c:x val="-2.5638041338582676E-2"/>
                  <c:y val="-7.627051426264024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0-CBD0-425C-911E-6613F79E981B}"/>
                </c:ext>
                <c:ext xmlns:c15="http://schemas.microsoft.com/office/drawing/2012/chart" uri="{CE6537A1-D6FC-4f65-9D91-7224C49458BB}">
                  <c15:layout/>
                </c:ext>
              </c:extLst>
            </c:dLbl>
            <c:dLbl>
              <c:idx val="2"/>
              <c:layout>
                <c:manualLayout>
                  <c:x val="-2.4968011811023622E-2"/>
                  <c:y val="-8.4545982232990105E-2"/>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E17B-4F9D-9748-DBD988DC9AE1}"/>
                </c:ext>
                <c:ext xmlns:c15="http://schemas.microsoft.com/office/drawing/2012/chart" uri="{CE6537A1-D6FC-4f65-9D91-7224C49458BB}">
                  <c15:layout/>
                </c:ext>
              </c:extLst>
            </c:dLbl>
            <c:dLbl>
              <c:idx val="3"/>
              <c:layout>
                <c:manualLayout>
                  <c:x val="-2.5750574146981703E-2"/>
                  <c:y val="-0.35817776383721273"/>
                </c:manualLayout>
              </c:layout>
              <c:dLblPos val="r"/>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E17B-4F9D-9748-DBD988DC9AE1}"/>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tx1">
                        <a:lumMod val="75000"/>
                        <a:lumOff val="25000"/>
                      </a:schemeClr>
                    </a:solidFill>
                    <a:latin typeface="+mn-lt"/>
                    <a:ea typeface="+mn-ea"/>
                    <a:cs typeface="+mn-cs"/>
                  </a:defRPr>
                </a:pPr>
                <a:endParaRPr lang="hu-HU"/>
              </a:p>
            </c:txPr>
            <c:dLblPos val="t"/>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0"/>
              </c:ext>
            </c:extLst>
          </c:dLbls>
          <c:cat>
            <c:strRef>
              <c:f>(Sheet2!$A$270,Sheet2!$A$274:$A$276,Sheet2!$A$278,Sheet2!$A$282)</c:f>
              <c:strCache>
                <c:ptCount val="6"/>
                <c:pt idx="0">
                  <c:v>PT</c:v>
                </c:pt>
                <c:pt idx="1">
                  <c:v>CY</c:v>
                </c:pt>
                <c:pt idx="2">
                  <c:v>EE</c:v>
                </c:pt>
                <c:pt idx="3">
                  <c:v>HU</c:v>
                </c:pt>
                <c:pt idx="4">
                  <c:v>BG</c:v>
                </c:pt>
                <c:pt idx="5">
                  <c:v>PL</c:v>
                </c:pt>
              </c:strCache>
              <c:extLst xmlns:c16r2="http://schemas.microsoft.com/office/drawing/2015/06/chart"/>
            </c:strRef>
          </c:cat>
          <c:val>
            <c:numRef>
              <c:f>(Sheet2!$D$270,Sheet2!$D$274:$D$276,Sheet2!$D$278,Sheet2!$D$282)</c:f>
              <c:numCache>
                <c:formatCode>\ #,##0.0,,\ "M"</c:formatCode>
                <c:ptCount val="6"/>
                <c:pt idx="0">
                  <c:v>37404050.899999999</c:v>
                </c:pt>
                <c:pt idx="1">
                  <c:v>9048268.75</c:v>
                </c:pt>
                <c:pt idx="2">
                  <c:v>5649999</c:v>
                </c:pt>
                <c:pt idx="3">
                  <c:v>1531950</c:v>
                </c:pt>
              </c:numCache>
              <c:extLst xmlns:c16r2="http://schemas.microsoft.com/office/drawing/2015/06/chart"/>
            </c:numRef>
          </c:val>
          <c:smooth val="0"/>
          <c:extLst xmlns:c16r2="http://schemas.microsoft.com/office/drawing/2015/06/chart">
            <c:ext xmlns:c16="http://schemas.microsoft.com/office/drawing/2014/chart" uri="{C3380CC4-5D6E-409C-BE32-E72D297353CC}">
              <c16:uniqueId val="{00000004-E17B-4F9D-9748-DBD988DC9AE1}"/>
            </c:ext>
          </c:extLst>
        </c:ser>
        <c:dLbls>
          <c:showLegendKey val="0"/>
          <c:showVal val="0"/>
          <c:showCatName val="0"/>
          <c:showSerName val="0"/>
          <c:showPercent val="0"/>
          <c:showBubbleSize val="0"/>
        </c:dLbls>
        <c:marker val="1"/>
        <c:smooth val="0"/>
        <c:axId val="333377224"/>
        <c:axId val="333376840"/>
      </c:lineChart>
      <c:catAx>
        <c:axId val="333364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hu-HU"/>
          </a:p>
        </c:txPr>
        <c:crossAx val="333367232"/>
        <c:crosses val="autoZero"/>
        <c:auto val="1"/>
        <c:lblAlgn val="ctr"/>
        <c:lblOffset val="100"/>
        <c:noMultiLvlLbl val="0"/>
      </c:catAx>
      <c:valAx>
        <c:axId val="3333672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364792"/>
        <c:crosses val="autoZero"/>
        <c:crossBetween val="between"/>
        <c:minorUnit val="1"/>
      </c:valAx>
      <c:valAx>
        <c:axId val="333376840"/>
        <c:scaling>
          <c:orientation val="minMax"/>
        </c:scaling>
        <c:delete val="0"/>
        <c:axPos val="r"/>
        <c:numFmt formatCode="\ #,##0.0,,\ &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377224"/>
        <c:crosses val="max"/>
        <c:crossBetween val="between"/>
      </c:valAx>
      <c:catAx>
        <c:axId val="333377224"/>
        <c:scaling>
          <c:orientation val="minMax"/>
        </c:scaling>
        <c:delete val="1"/>
        <c:axPos val="b"/>
        <c:numFmt formatCode="General" sourceLinked="1"/>
        <c:majorTickMark val="out"/>
        <c:minorTickMark val="none"/>
        <c:tickLblPos val="nextTo"/>
        <c:crossAx val="333376840"/>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2"/>
    </a:solidFill>
    <a:ln>
      <a:noFill/>
    </a:ln>
    <a:effectLst/>
  </c:spPr>
  <c:txPr>
    <a:bodyPr/>
    <a:lstStyle/>
    <a:p>
      <a:pPr>
        <a:defRPr/>
      </a:pPr>
      <a:endParaRPr lang="hu-H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a:t>Submissions - 2023</a:t>
            </a:r>
            <a:r>
              <a:rPr lang="en-IE" baseline="0"/>
              <a:t> v 2022</a:t>
            </a:r>
            <a:endParaRPr lang="en-I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stacked"/>
        <c:varyColors val="0"/>
        <c:ser>
          <c:idx val="1"/>
          <c:order val="0"/>
          <c:tx>
            <c:strRef>
              <c:f>'Child Keywords 2023'!$K$185</c:f>
              <c:strCache>
                <c:ptCount val="1"/>
                <c:pt idx="0">
                  <c:v>NO GO</c:v>
                </c:pt>
              </c:strCache>
            </c:strRef>
          </c:tx>
          <c:spPr>
            <a:solidFill>
              <a:srgbClr val="C00000"/>
            </a:solidFill>
            <a:ln>
              <a:noFill/>
            </a:ln>
            <a:effectLst/>
          </c:spPr>
          <c:invertIfNegative val="0"/>
          <c:cat>
            <c:multiLvlStrRef>
              <c:f>'Child Keywords 2023'!$H$186:$I$191</c:f>
              <c:multiLvlStrCache>
                <c:ptCount val="6"/>
                <c:lvl>
                  <c:pt idx="0">
                    <c:v>March</c:v>
                  </c:pt>
                  <c:pt idx="1">
                    <c:v>June</c:v>
                  </c:pt>
                  <c:pt idx="2">
                    <c:v>October</c:v>
                  </c:pt>
                  <c:pt idx="3">
                    <c:v>January</c:v>
                  </c:pt>
                  <c:pt idx="4">
                    <c:v>March</c:v>
                  </c:pt>
                  <c:pt idx="5">
                    <c:v>June</c:v>
                  </c:pt>
                </c:lvl>
                <c:lvl>
                  <c:pt idx="0">
                    <c:v>2022</c:v>
                  </c:pt>
                  <c:pt idx="3">
                    <c:v>2023</c:v>
                  </c:pt>
                </c:lvl>
              </c:multiLvlStrCache>
            </c:multiLvlStrRef>
          </c:cat>
          <c:val>
            <c:numRef>
              <c:f>'Child Keywords 2023'!$K$186:$K$191</c:f>
              <c:numCache>
                <c:formatCode>General</c:formatCode>
                <c:ptCount val="6"/>
                <c:pt idx="0">
                  <c:v>836</c:v>
                </c:pt>
                <c:pt idx="1">
                  <c:v>783</c:v>
                </c:pt>
                <c:pt idx="2">
                  <c:v>864</c:v>
                </c:pt>
                <c:pt idx="3">
                  <c:v>331</c:v>
                </c:pt>
                <c:pt idx="4">
                  <c:v>419</c:v>
                </c:pt>
                <c:pt idx="5">
                  <c:v>517</c:v>
                </c:pt>
              </c:numCache>
            </c:numRef>
          </c:val>
          <c:extLst xmlns:c16r2="http://schemas.microsoft.com/office/drawing/2015/06/chart">
            <c:ext xmlns:c16="http://schemas.microsoft.com/office/drawing/2014/chart" uri="{C3380CC4-5D6E-409C-BE32-E72D297353CC}">
              <c16:uniqueId val="{00000000-58C7-4578-BA7B-9FAB6CEB514D}"/>
            </c:ext>
          </c:extLst>
        </c:ser>
        <c:ser>
          <c:idx val="0"/>
          <c:order val="1"/>
          <c:tx>
            <c:strRef>
              <c:f>'Child Keywords 2023'!$J$185</c:f>
              <c:strCache>
                <c:ptCount val="1"/>
                <c:pt idx="0">
                  <c:v>GO</c:v>
                </c:pt>
              </c:strCache>
            </c:strRef>
          </c:tx>
          <c:spPr>
            <a:solidFill>
              <a:srgbClr val="00B050"/>
            </a:solidFill>
            <a:ln>
              <a:noFill/>
            </a:ln>
            <a:effectLst/>
          </c:spPr>
          <c:invertIfNegative val="0"/>
          <c:cat>
            <c:multiLvlStrRef>
              <c:f>'Child Keywords 2023'!$H$186:$I$191</c:f>
              <c:multiLvlStrCache>
                <c:ptCount val="6"/>
                <c:lvl>
                  <c:pt idx="0">
                    <c:v>March</c:v>
                  </c:pt>
                  <c:pt idx="1">
                    <c:v>June</c:v>
                  </c:pt>
                  <c:pt idx="2">
                    <c:v>October</c:v>
                  </c:pt>
                  <c:pt idx="3">
                    <c:v>January</c:v>
                  </c:pt>
                  <c:pt idx="4">
                    <c:v>March</c:v>
                  </c:pt>
                  <c:pt idx="5">
                    <c:v>June</c:v>
                  </c:pt>
                </c:lvl>
                <c:lvl>
                  <c:pt idx="0">
                    <c:v>2022</c:v>
                  </c:pt>
                  <c:pt idx="3">
                    <c:v>2023</c:v>
                  </c:pt>
                </c:lvl>
              </c:multiLvlStrCache>
            </c:multiLvlStrRef>
          </c:cat>
          <c:val>
            <c:numRef>
              <c:f>'Child Keywords 2023'!$J$186:$J$191</c:f>
              <c:numCache>
                <c:formatCode>General</c:formatCode>
                <c:ptCount val="6"/>
                <c:pt idx="0">
                  <c:v>255</c:v>
                </c:pt>
                <c:pt idx="1">
                  <c:v>206</c:v>
                </c:pt>
                <c:pt idx="2">
                  <c:v>225</c:v>
                </c:pt>
                <c:pt idx="3">
                  <c:v>145</c:v>
                </c:pt>
                <c:pt idx="4">
                  <c:v>132</c:v>
                </c:pt>
                <c:pt idx="5">
                  <c:v>131</c:v>
                </c:pt>
              </c:numCache>
            </c:numRef>
          </c:val>
          <c:extLst xmlns:c16r2="http://schemas.microsoft.com/office/drawing/2015/06/chart">
            <c:ext xmlns:c16="http://schemas.microsoft.com/office/drawing/2014/chart" uri="{C3380CC4-5D6E-409C-BE32-E72D297353CC}">
              <c16:uniqueId val="{00000001-58C7-4578-BA7B-9FAB6CEB514D}"/>
            </c:ext>
          </c:extLst>
        </c:ser>
        <c:dLbls>
          <c:showLegendKey val="0"/>
          <c:showVal val="0"/>
          <c:showCatName val="0"/>
          <c:showSerName val="0"/>
          <c:showPercent val="0"/>
          <c:showBubbleSize val="0"/>
        </c:dLbls>
        <c:gapWidth val="150"/>
        <c:overlap val="100"/>
        <c:axId val="299224632"/>
        <c:axId val="299225416"/>
      </c:barChart>
      <c:catAx>
        <c:axId val="2992246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299225416"/>
        <c:crosses val="autoZero"/>
        <c:auto val="1"/>
        <c:lblAlgn val="ctr"/>
        <c:lblOffset val="100"/>
        <c:noMultiLvlLbl val="0"/>
      </c:catAx>
      <c:valAx>
        <c:axId val="299225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2992246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Primary Keyword – Top 10</a:t>
            </a:r>
          </a:p>
        </c:rich>
      </c:tx>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bar"/>
        <c:grouping val="clustered"/>
        <c:varyColors val="0"/>
        <c:ser>
          <c:idx val="0"/>
          <c:order val="0"/>
          <c:tx>
            <c:strRef>
              <c:f>'Child Keywords 2023'!$Q$86</c:f>
              <c:strCache>
                <c:ptCount val="1"/>
                <c:pt idx="0">
                  <c:v>Proposals</c:v>
                </c:pt>
              </c:strCache>
            </c:strRef>
          </c:tx>
          <c:spPr>
            <a:solidFill>
              <a:schemeClr val="accent1"/>
            </a:solidFill>
            <a:ln>
              <a:noFill/>
            </a:ln>
            <a:effectLst/>
          </c:spPr>
          <c:invertIfNegative val="0"/>
          <c:dPt>
            <c:idx val="0"/>
            <c:invertIfNegative val="0"/>
            <c:bubble3D val="0"/>
            <c:spPr>
              <a:solidFill>
                <a:srgbClr val="00B050"/>
              </a:solidFill>
              <a:ln>
                <a:noFill/>
              </a:ln>
              <a:effectLst/>
            </c:spPr>
            <c:extLst xmlns:c16r2="http://schemas.microsoft.com/office/drawing/2015/06/chart">
              <c:ext xmlns:c16="http://schemas.microsoft.com/office/drawing/2014/chart" uri="{C3380CC4-5D6E-409C-BE32-E72D297353CC}">
                <c16:uniqueId val="{00000001-0CC3-428A-A96D-A9DE27955EB5}"/>
              </c:ext>
            </c:extLst>
          </c:dPt>
          <c:dPt>
            <c:idx val="2"/>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3-0CC3-428A-A96D-A9DE27955EB5}"/>
              </c:ext>
            </c:extLst>
          </c:dPt>
          <c:dPt>
            <c:idx val="3"/>
            <c:invertIfNegative val="0"/>
            <c:bubble3D val="0"/>
            <c:spPr>
              <a:solidFill>
                <a:srgbClr val="C00000"/>
              </a:solidFill>
              <a:ln>
                <a:noFill/>
              </a:ln>
              <a:effectLst/>
            </c:spPr>
            <c:extLst xmlns:c16r2="http://schemas.microsoft.com/office/drawing/2015/06/chart">
              <c:ext xmlns:c16="http://schemas.microsoft.com/office/drawing/2014/chart" uri="{C3380CC4-5D6E-409C-BE32-E72D297353CC}">
                <c16:uniqueId val="{00000003-DD1E-4DD5-8DDD-1C9FAB657AEB}"/>
              </c:ext>
            </c:extLst>
          </c:dPt>
          <c:dPt>
            <c:idx val="7"/>
            <c:invertIfNegative val="0"/>
            <c:bubble3D val="0"/>
            <c:spPr>
              <a:solidFill>
                <a:srgbClr val="FFFF00"/>
              </a:solidFill>
              <a:ln>
                <a:noFill/>
              </a:ln>
              <a:effectLst/>
            </c:spPr>
            <c:extLst xmlns:c16r2="http://schemas.microsoft.com/office/drawing/2015/06/chart">
              <c:ext xmlns:c16="http://schemas.microsoft.com/office/drawing/2014/chart" uri="{C3380CC4-5D6E-409C-BE32-E72D297353CC}">
                <c16:uniqueId val="{00000007-0CC3-428A-A96D-A9DE27955EB5}"/>
              </c:ext>
            </c:extLst>
          </c:dPt>
          <c:dPt>
            <c:idx val="9"/>
            <c:invertIfNegative val="0"/>
            <c:bubble3D val="0"/>
            <c:spPr>
              <a:solidFill>
                <a:srgbClr val="FFFF00"/>
              </a:solidFill>
              <a:ln>
                <a:noFill/>
              </a:ln>
              <a:effectLst/>
            </c:spPr>
            <c:extLst xmlns:c16r2="http://schemas.microsoft.com/office/drawing/2015/06/chart">
              <c:ext xmlns:c16="http://schemas.microsoft.com/office/drawing/2014/chart" uri="{C3380CC4-5D6E-409C-BE32-E72D297353CC}">
                <c16:uniqueId val="{00000009-0CC3-428A-A96D-A9DE27955EB5}"/>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hu-HU"/>
              </a:p>
            </c:txPr>
            <c:dLblPos val="outEnd"/>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strRef>
              <c:f>'Child Keywords 2023'!$P$87:$P$154</c:f>
              <c:strCache>
                <c:ptCount val="11"/>
                <c:pt idx="0">
                  <c:v>Environmental and Green Technologies</c:v>
                </c:pt>
                <c:pt idx="1">
                  <c:v>Health-related biotechnology</c:v>
                </c:pt>
                <c:pt idx="2">
                  <c:v>Manufacturing and processing</c:v>
                </c:pt>
                <c:pt idx="3">
                  <c:v>Novel Materials</c:v>
                </c:pt>
                <c:pt idx="4">
                  <c:v>Personalised treatment</c:v>
                </c:pt>
                <c:pt idx="5">
                  <c:v>Drugs</c:v>
                </c:pt>
                <c:pt idx="6">
                  <c:v>Neurodegenerative disorders</c:v>
                </c:pt>
                <c:pt idx="7">
                  <c:v>Artificial intelligence</c:v>
                </c:pt>
                <c:pt idx="8">
                  <c:v>Oncology</c:v>
                </c:pt>
                <c:pt idx="9">
                  <c:v>Semiconductors</c:v>
                </c:pt>
                <c:pt idx="10">
                  <c:v>Medical devices</c:v>
                </c:pt>
              </c:strCache>
            </c:strRef>
          </c:cat>
          <c:val>
            <c:numRef>
              <c:f>'Child Keywords 2023'!$Q$87:$Q$154</c:f>
              <c:numCache>
                <c:formatCode>General</c:formatCode>
                <c:ptCount val="11"/>
                <c:pt idx="0">
                  <c:v>3</c:v>
                </c:pt>
                <c:pt idx="1">
                  <c:v>3</c:v>
                </c:pt>
                <c:pt idx="2">
                  <c:v>3</c:v>
                </c:pt>
                <c:pt idx="3">
                  <c:v>3</c:v>
                </c:pt>
                <c:pt idx="4">
                  <c:v>3</c:v>
                </c:pt>
                <c:pt idx="5">
                  <c:v>4</c:v>
                </c:pt>
                <c:pt idx="6">
                  <c:v>4</c:v>
                </c:pt>
                <c:pt idx="7">
                  <c:v>5</c:v>
                </c:pt>
                <c:pt idx="8">
                  <c:v>5</c:v>
                </c:pt>
                <c:pt idx="9">
                  <c:v>6</c:v>
                </c:pt>
                <c:pt idx="10">
                  <c:v>12</c:v>
                </c:pt>
              </c:numCache>
            </c:numRef>
          </c:val>
          <c:extLst xmlns:c16r2="http://schemas.microsoft.com/office/drawing/2015/06/chart">
            <c:ext xmlns:c16="http://schemas.microsoft.com/office/drawing/2014/chart" uri="{C3380CC4-5D6E-409C-BE32-E72D297353CC}">
              <c16:uniqueId val="{0000000A-DD1E-4DD5-8DDD-1C9FAB657AEB}"/>
            </c:ext>
          </c:extLst>
        </c:ser>
        <c:dLbls>
          <c:dLblPos val="outEnd"/>
          <c:showLegendKey val="0"/>
          <c:showVal val="1"/>
          <c:showCatName val="0"/>
          <c:showSerName val="0"/>
          <c:showPercent val="0"/>
          <c:showBubbleSize val="0"/>
        </c:dLbls>
        <c:gapWidth val="182"/>
        <c:axId val="299220712"/>
        <c:axId val="299226200"/>
      </c:barChart>
      <c:catAx>
        <c:axId val="29922071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299226200"/>
        <c:crosses val="autoZero"/>
        <c:auto val="1"/>
        <c:lblAlgn val="ctr"/>
        <c:lblOffset val="100"/>
        <c:noMultiLvlLbl val="0"/>
      </c:catAx>
      <c:valAx>
        <c:axId val="29922620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299220712"/>
        <c:crosses val="autoZero"/>
        <c:crossBetween val="between"/>
      </c:val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u-HU"/>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2"/>
          <c:order val="1"/>
          <c:tx>
            <c:strRef>
              <c:f>Sheet2!$D$44</c:f>
              <c:strCache>
                <c:ptCount val="1"/>
                <c:pt idx="0">
                  <c:v>NO GO (Full + Interview)</c:v>
                </c:pt>
              </c:strCache>
            </c:strRef>
          </c:tx>
          <c:spPr>
            <a:solidFill>
              <a:srgbClr val="5439A2"/>
            </a:solidFill>
            <a:ln>
              <a:noFill/>
            </a:ln>
            <a:effectLst/>
          </c:spPr>
          <c:invertIfNegative val="0"/>
          <c:dLbls>
            <c:delete val="1"/>
          </c:dLbls>
          <c:cat>
            <c:strRef>
              <c:f>Sheet2!$A$45:$A$79</c:f>
              <c:strCache>
                <c:ptCount val="35"/>
                <c:pt idx="0">
                  <c:v>FR</c:v>
                </c:pt>
                <c:pt idx="1">
                  <c:v>NL</c:v>
                </c:pt>
                <c:pt idx="2">
                  <c:v>DE</c:v>
                </c:pt>
                <c:pt idx="3">
                  <c:v>UK</c:v>
                </c:pt>
                <c:pt idx="4">
                  <c:v>SE</c:v>
                </c:pt>
                <c:pt idx="5">
                  <c:v>DK</c:v>
                </c:pt>
                <c:pt idx="6">
                  <c:v>ES</c:v>
                </c:pt>
                <c:pt idx="7">
                  <c:v>IE</c:v>
                </c:pt>
                <c:pt idx="8">
                  <c:v>IL</c:v>
                </c:pt>
                <c:pt idx="9">
                  <c:v>BE</c:v>
                </c:pt>
                <c:pt idx="10">
                  <c:v>PT</c:v>
                </c:pt>
                <c:pt idx="11">
                  <c:v>IT</c:v>
                </c:pt>
                <c:pt idx="12">
                  <c:v>FI</c:v>
                </c:pt>
                <c:pt idx="13">
                  <c:v>NO</c:v>
                </c:pt>
                <c:pt idx="14">
                  <c:v>EE</c:v>
                </c:pt>
                <c:pt idx="15">
                  <c:v>PL</c:v>
                </c:pt>
                <c:pt idx="16">
                  <c:v>AT</c:v>
                </c:pt>
                <c:pt idx="17">
                  <c:v>BG</c:v>
                </c:pt>
                <c:pt idx="18">
                  <c:v>HU</c:v>
                </c:pt>
                <c:pt idx="19">
                  <c:v>CY</c:v>
                </c:pt>
                <c:pt idx="20">
                  <c:v>LV</c:v>
                </c:pt>
                <c:pt idx="21">
                  <c:v>LT</c:v>
                </c:pt>
                <c:pt idx="22">
                  <c:v>TR</c:v>
                </c:pt>
                <c:pt idx="23">
                  <c:v>EL</c:v>
                </c:pt>
                <c:pt idx="24">
                  <c:v>IS</c:v>
                </c:pt>
                <c:pt idx="25">
                  <c:v>CZ</c:v>
                </c:pt>
                <c:pt idx="26">
                  <c:v>LU</c:v>
                </c:pt>
                <c:pt idx="27">
                  <c:v>SK</c:v>
                </c:pt>
                <c:pt idx="28">
                  <c:v>RO</c:v>
                </c:pt>
                <c:pt idx="29">
                  <c:v>SI</c:v>
                </c:pt>
                <c:pt idx="30">
                  <c:v>MT</c:v>
                </c:pt>
                <c:pt idx="31">
                  <c:v>UA</c:v>
                </c:pt>
                <c:pt idx="32">
                  <c:v>HR</c:v>
                </c:pt>
                <c:pt idx="33">
                  <c:v>BA</c:v>
                </c:pt>
                <c:pt idx="34">
                  <c:v>RS</c:v>
                </c:pt>
              </c:strCache>
            </c:strRef>
          </c:cat>
          <c:val>
            <c:numRef>
              <c:f>Sheet2!$D$45:$D$79</c:f>
              <c:numCache>
                <c:formatCode>General</c:formatCode>
                <c:ptCount val="35"/>
                <c:pt idx="0">
                  <c:v>134</c:v>
                </c:pt>
                <c:pt idx="1">
                  <c:v>83</c:v>
                </c:pt>
                <c:pt idx="2">
                  <c:v>188</c:v>
                </c:pt>
                <c:pt idx="3">
                  <c:v>91</c:v>
                </c:pt>
                <c:pt idx="4">
                  <c:v>104</c:v>
                </c:pt>
                <c:pt idx="5">
                  <c:v>56</c:v>
                </c:pt>
                <c:pt idx="6">
                  <c:v>112</c:v>
                </c:pt>
                <c:pt idx="7">
                  <c:v>54</c:v>
                </c:pt>
                <c:pt idx="8">
                  <c:v>187</c:v>
                </c:pt>
                <c:pt idx="9">
                  <c:v>29</c:v>
                </c:pt>
                <c:pt idx="10">
                  <c:v>22</c:v>
                </c:pt>
                <c:pt idx="11">
                  <c:v>110</c:v>
                </c:pt>
                <c:pt idx="12">
                  <c:v>60</c:v>
                </c:pt>
                <c:pt idx="13">
                  <c:v>55</c:v>
                </c:pt>
                <c:pt idx="14">
                  <c:v>16</c:v>
                </c:pt>
                <c:pt idx="15">
                  <c:v>67</c:v>
                </c:pt>
                <c:pt idx="16">
                  <c:v>50</c:v>
                </c:pt>
                <c:pt idx="17">
                  <c:v>11</c:v>
                </c:pt>
                <c:pt idx="18">
                  <c:v>16</c:v>
                </c:pt>
                <c:pt idx="19">
                  <c:v>5</c:v>
                </c:pt>
                <c:pt idx="20">
                  <c:v>4</c:v>
                </c:pt>
                <c:pt idx="21">
                  <c:v>15</c:v>
                </c:pt>
                <c:pt idx="22">
                  <c:v>13</c:v>
                </c:pt>
                <c:pt idx="23">
                  <c:v>11</c:v>
                </c:pt>
                <c:pt idx="24">
                  <c:v>11</c:v>
                </c:pt>
                <c:pt idx="25">
                  <c:v>10</c:v>
                </c:pt>
                <c:pt idx="26">
                  <c:v>10</c:v>
                </c:pt>
                <c:pt idx="27">
                  <c:v>7</c:v>
                </c:pt>
                <c:pt idx="28">
                  <c:v>6</c:v>
                </c:pt>
                <c:pt idx="29">
                  <c:v>6</c:v>
                </c:pt>
                <c:pt idx="30">
                  <c:v>5</c:v>
                </c:pt>
                <c:pt idx="31">
                  <c:v>4</c:v>
                </c:pt>
                <c:pt idx="32">
                  <c:v>2</c:v>
                </c:pt>
                <c:pt idx="33">
                  <c:v>1</c:v>
                </c:pt>
                <c:pt idx="34">
                  <c:v>1</c:v>
                </c:pt>
              </c:numCache>
            </c:numRef>
          </c:val>
          <c:extLst xmlns:c16r2="http://schemas.microsoft.com/office/drawing/2015/06/chart">
            <c:ext xmlns:c16="http://schemas.microsoft.com/office/drawing/2014/chart" uri="{C3380CC4-5D6E-409C-BE32-E72D297353CC}">
              <c16:uniqueId val="{00000000-AD7E-421E-8A6A-A15BA7F4568A}"/>
            </c:ext>
          </c:extLst>
        </c:ser>
        <c:ser>
          <c:idx val="1"/>
          <c:order val="2"/>
          <c:tx>
            <c:strRef>
              <c:f>Sheet2!$C$44</c:f>
              <c:strCache>
                <c:ptCount val="1"/>
                <c:pt idx="0">
                  <c:v>Companies Recommended for Funding</c:v>
                </c:pt>
              </c:strCache>
            </c:strRef>
          </c:tx>
          <c:spPr>
            <a:solidFill>
              <a:srgbClr val="00B050"/>
            </a:solidFill>
            <a:ln>
              <a:noFill/>
            </a:ln>
            <a:effectLst/>
          </c:spPr>
          <c:invertIfNegative val="0"/>
          <c:dLbls>
            <c:dLbl>
              <c:idx val="0"/>
              <c:layout>
                <c:manualLayout>
                  <c:x val="0"/>
                  <c:y val="-5.929574895092140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5-AD7E-421E-8A6A-A15BA7F4568A}"/>
                </c:ext>
                <c:ext xmlns:c15="http://schemas.microsoft.com/office/drawing/2012/chart" uri="{CE6537A1-D6FC-4f65-9D91-7224C49458BB}">
                  <c15:layout/>
                </c:ext>
              </c:extLst>
            </c:dLbl>
            <c:dLbl>
              <c:idx val="1"/>
              <c:layout>
                <c:manualLayout>
                  <c:x val="0"/>
                  <c:y val="-5.017332603539500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6-AD7E-421E-8A6A-A15BA7F4568A}"/>
                </c:ext>
                <c:ext xmlns:c15="http://schemas.microsoft.com/office/drawing/2012/chart" uri="{CE6537A1-D6FC-4f65-9D91-7224C49458BB}">
                  <c15:layout/>
                </c:ext>
              </c:extLst>
            </c:dLbl>
            <c:dLbl>
              <c:idx val="2"/>
              <c:layout>
                <c:manualLayout>
                  <c:x val="-1.909700161202999E-17"/>
                  <c:y val="-4.56121145776318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7-AD7E-421E-8A6A-A15BA7F4568A}"/>
                </c:ext>
                <c:ext xmlns:c15="http://schemas.microsoft.com/office/drawing/2012/chart" uri="{CE6537A1-D6FC-4f65-9D91-7224C49458BB}">
                  <c15:layout/>
                </c:ext>
              </c:extLst>
            </c:dLbl>
            <c:dLbl>
              <c:idx val="3"/>
              <c:layout>
                <c:manualLayout>
                  <c:x val="0"/>
                  <c:y val="-4.105090311986863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4-AD7E-421E-8A6A-A15BA7F4568A}"/>
                </c:ext>
                <c:ext xmlns:c15="http://schemas.microsoft.com/office/drawing/2012/chart" uri="{CE6537A1-D6FC-4f65-9D91-7224C49458BB}">
                  <c15:layout/>
                </c:ext>
              </c:extLst>
            </c:dLbl>
            <c:dLbl>
              <c:idx val="4"/>
              <c:layout>
                <c:manualLayout>
                  <c:x val="-1.909700161202999E-17"/>
                  <c:y val="-3.192848020434227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3-AD7E-421E-8A6A-A15BA7F4568A}"/>
                </c:ext>
                <c:ext xmlns:c15="http://schemas.microsoft.com/office/drawing/2012/chart" uri="{CE6537A1-D6FC-4f65-9D91-7224C49458BB}">
                  <c15:layout/>
                </c:ext>
              </c:extLst>
            </c:dLbl>
            <c:dLbl>
              <c:idx val="5"/>
              <c:layout>
                <c:manualLayout>
                  <c:x val="-1.909700161202999E-17"/>
                  <c:y val="-3.420908593322386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2-AD7E-421E-8A6A-A15BA7F4568A}"/>
                </c:ext>
                <c:ext xmlns:c15="http://schemas.microsoft.com/office/drawing/2012/chart" uri="{CE6537A1-D6FC-4f65-9D91-7224C49458BB}">
                  <c15:layout/>
                </c:ext>
              </c:extLst>
            </c:dLbl>
            <c:dLbl>
              <c:idx val="6"/>
              <c:layout>
                <c:manualLayout>
                  <c:x val="0"/>
                  <c:y val="-3.192848020434227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0-AD7E-421E-8A6A-A15BA7F4568A}"/>
                </c:ext>
                <c:ext xmlns:c15="http://schemas.microsoft.com/office/drawing/2012/chart" uri="{CE6537A1-D6FC-4f65-9D91-7224C49458BB}">
                  <c15:layout/>
                </c:ext>
              </c:extLst>
            </c:dLbl>
            <c:dLbl>
              <c:idx val="7"/>
              <c:layout>
                <c:manualLayout>
                  <c:x val="0"/>
                  <c:y val="-3.19284802043423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F-AD7E-421E-8A6A-A15BA7F4568A}"/>
                </c:ext>
                <c:ext xmlns:c15="http://schemas.microsoft.com/office/drawing/2012/chart" uri="{CE6537A1-D6FC-4f65-9D91-7224C49458BB}">
                  <c15:layout/>
                </c:ext>
              </c:extLst>
            </c:dLbl>
            <c:dLbl>
              <c:idx val="8"/>
              <c:layout>
                <c:manualLayout>
                  <c:x val="-1.0416666666667048E-3"/>
                  <c:y val="-3.420908593322386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AD7E-421E-8A6A-A15BA7F4568A}"/>
                </c:ext>
                <c:ext xmlns:c15="http://schemas.microsoft.com/office/drawing/2012/chart" uri="{CE6537A1-D6FC-4f65-9D91-7224C49458BB}">
                  <c15:layout/>
                </c:ext>
              </c:extLst>
            </c:dLbl>
            <c:dLbl>
              <c:idx val="9"/>
              <c:layout>
                <c:manualLayout>
                  <c:x val="-3.819400322405998E-17"/>
                  <c:y val="-3.42090859332239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AD7E-421E-8A6A-A15BA7F4568A}"/>
                </c:ext>
                <c:ext xmlns:c15="http://schemas.microsoft.com/office/drawing/2012/chart" uri="{CE6537A1-D6FC-4f65-9D91-7224C49458BB}">
                  <c15:layout/>
                </c:ext>
              </c:extLst>
            </c:dLbl>
            <c:dLbl>
              <c:idx val="10"/>
              <c:layout>
                <c:manualLayout>
                  <c:x val="0"/>
                  <c:y val="-3.420908593322386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AD7E-421E-8A6A-A15BA7F4568A}"/>
                </c:ext>
                <c:ext xmlns:c15="http://schemas.microsoft.com/office/drawing/2012/chart" uri="{CE6537A1-D6FC-4f65-9D91-7224C49458BB}">
                  <c15:layout/>
                </c:ext>
              </c:extLst>
            </c:dLbl>
            <c:dLbl>
              <c:idx val="11"/>
              <c:layout>
                <c:manualLayout>
                  <c:x val="0"/>
                  <c:y val="-3.192848020434235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AD7E-421E-8A6A-A15BA7F4568A}"/>
                </c:ext>
                <c:ext xmlns:c15="http://schemas.microsoft.com/office/drawing/2012/chart" uri="{CE6537A1-D6FC-4f65-9D91-7224C49458BB}">
                  <c15:layout/>
                </c:ext>
              </c:extLst>
            </c:dLbl>
            <c:dLbl>
              <c:idx val="12"/>
              <c:layout>
                <c:manualLayout>
                  <c:x val="0"/>
                  <c:y val="-2.964787447546076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AD7E-421E-8A6A-A15BA7F4568A}"/>
                </c:ext>
                <c:ext xmlns:c15="http://schemas.microsoft.com/office/drawing/2012/chart" uri="{CE6537A1-D6FC-4f65-9D91-7224C49458BB}">
                  <c15:layout/>
                </c:ext>
              </c:extLst>
            </c:dLbl>
            <c:dLbl>
              <c:idx val="13"/>
              <c:layout>
                <c:manualLayout>
                  <c:x val="0"/>
                  <c:y val="-2.052545155993440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AD7E-421E-8A6A-A15BA7F4568A}"/>
                </c:ext>
                <c:ext xmlns:c15="http://schemas.microsoft.com/office/drawing/2012/chart" uri="{CE6537A1-D6FC-4f65-9D91-7224C49458BB}">
                  <c15:layout/>
                </c:ext>
              </c:extLst>
            </c:dLbl>
            <c:dLbl>
              <c:idx val="14"/>
              <c:layout>
                <c:manualLayout>
                  <c:x val="-7.638800644811996E-17"/>
                  <c:y val="-2.508666301769750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AD7E-421E-8A6A-A15BA7F4568A}"/>
                </c:ext>
                <c:ext xmlns:c15="http://schemas.microsoft.com/office/drawing/2012/chart" uri="{CE6537A1-D6FC-4f65-9D91-7224C49458BB}">
                  <c15:layout/>
                </c:ext>
              </c:extLst>
            </c:dLbl>
            <c:dLbl>
              <c:idx val="15"/>
              <c:layout>
                <c:manualLayout>
                  <c:x val="0"/>
                  <c:y val="-1.824484583105272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AD7E-421E-8A6A-A15BA7F4568A}"/>
                </c:ext>
                <c:ext xmlns:c15="http://schemas.microsoft.com/office/drawing/2012/chart" uri="{CE6537A1-D6FC-4f65-9D91-7224C49458BB}">
                  <c15:layout/>
                </c:ext>
              </c:extLst>
            </c:dLbl>
            <c:dLbl>
              <c:idx val="16"/>
              <c:layout>
                <c:manualLayout>
                  <c:x val="0"/>
                  <c:y val="-1.824484583105281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11-AD7E-421E-8A6A-A15BA7F4568A}"/>
                </c:ext>
                <c:ext xmlns:c15="http://schemas.microsoft.com/office/drawing/2012/chart" uri="{CE6537A1-D6FC-4f65-9D91-7224C49458BB}">
                  <c15:layout/>
                </c:ext>
              </c:extLst>
            </c:dLbl>
            <c:dLbl>
              <c:idx val="17"/>
              <c:layout>
                <c:manualLayout>
                  <c:x val="-2.0833333333334096E-3"/>
                  <c:y val="-4.789272030651341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AD7E-421E-8A6A-A15BA7F4568A}"/>
                </c:ext>
                <c:ext xmlns:c15="http://schemas.microsoft.com/office/drawing/2012/chart" uri="{CE6537A1-D6FC-4f65-9D91-7224C49458BB}">
                  <c15:layout/>
                </c:ext>
              </c:extLst>
            </c:dLbl>
            <c:dLbl>
              <c:idx val="18"/>
              <c:layout>
                <c:manualLayout>
                  <c:x val="0"/>
                  <c:y val="-1.368363437328954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AD7E-421E-8A6A-A15BA7F4568A}"/>
                </c:ext>
                <c:ext xmlns:c15="http://schemas.microsoft.com/office/drawing/2012/chart" uri="{CE6537A1-D6FC-4f65-9D91-7224C49458BB}">
                  <c15:layout/>
                </c:ext>
              </c:extLst>
            </c:dLbl>
            <c:dLbl>
              <c:idx val="19"/>
              <c:layout>
                <c:manualLayout>
                  <c:x val="0"/>
                  <c:y val="-4.56121145776318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D-AD7E-421E-8A6A-A15BA7F4568A}"/>
                </c:ext>
                <c:ext xmlns:c15="http://schemas.microsoft.com/office/drawing/2012/chart" uri="{CE6537A1-D6FC-4f65-9D91-7224C49458BB}">
                  <c15:layout/>
                </c:ext>
              </c:extLst>
            </c:dLbl>
            <c:dLbl>
              <c:idx val="20"/>
              <c:layout>
                <c:manualLayout>
                  <c:x val="-7.638800644811996E-17"/>
                  <c:y val="-6.3856960408684549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E-AD7E-421E-8A6A-A15BA7F4568A}"/>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Sheet2!$A$45:$A$79</c:f>
              <c:strCache>
                <c:ptCount val="35"/>
                <c:pt idx="0">
                  <c:v>FR</c:v>
                </c:pt>
                <c:pt idx="1">
                  <c:v>NL</c:v>
                </c:pt>
                <c:pt idx="2">
                  <c:v>DE</c:v>
                </c:pt>
                <c:pt idx="3">
                  <c:v>UK</c:v>
                </c:pt>
                <c:pt idx="4">
                  <c:v>SE</c:v>
                </c:pt>
                <c:pt idx="5">
                  <c:v>DK</c:v>
                </c:pt>
                <c:pt idx="6">
                  <c:v>ES</c:v>
                </c:pt>
                <c:pt idx="7">
                  <c:v>IE</c:v>
                </c:pt>
                <c:pt idx="8">
                  <c:v>IL</c:v>
                </c:pt>
                <c:pt idx="9">
                  <c:v>BE</c:v>
                </c:pt>
                <c:pt idx="10">
                  <c:v>PT</c:v>
                </c:pt>
                <c:pt idx="11">
                  <c:v>IT</c:v>
                </c:pt>
                <c:pt idx="12">
                  <c:v>FI</c:v>
                </c:pt>
                <c:pt idx="13">
                  <c:v>NO</c:v>
                </c:pt>
                <c:pt idx="14">
                  <c:v>EE</c:v>
                </c:pt>
                <c:pt idx="15">
                  <c:v>PL</c:v>
                </c:pt>
                <c:pt idx="16">
                  <c:v>AT</c:v>
                </c:pt>
                <c:pt idx="17">
                  <c:v>BG</c:v>
                </c:pt>
                <c:pt idx="18">
                  <c:v>HU</c:v>
                </c:pt>
                <c:pt idx="19">
                  <c:v>CY</c:v>
                </c:pt>
                <c:pt idx="20">
                  <c:v>LV</c:v>
                </c:pt>
                <c:pt idx="21">
                  <c:v>LT</c:v>
                </c:pt>
                <c:pt idx="22">
                  <c:v>TR</c:v>
                </c:pt>
                <c:pt idx="23">
                  <c:v>EL</c:v>
                </c:pt>
                <c:pt idx="24">
                  <c:v>IS</c:v>
                </c:pt>
                <c:pt idx="25">
                  <c:v>CZ</c:v>
                </c:pt>
                <c:pt idx="26">
                  <c:v>LU</c:v>
                </c:pt>
                <c:pt idx="27">
                  <c:v>SK</c:v>
                </c:pt>
                <c:pt idx="28">
                  <c:v>RO</c:v>
                </c:pt>
                <c:pt idx="29">
                  <c:v>SI</c:v>
                </c:pt>
                <c:pt idx="30">
                  <c:v>MT</c:v>
                </c:pt>
                <c:pt idx="31">
                  <c:v>UA</c:v>
                </c:pt>
                <c:pt idx="32">
                  <c:v>HR</c:v>
                </c:pt>
                <c:pt idx="33">
                  <c:v>BA</c:v>
                </c:pt>
                <c:pt idx="34">
                  <c:v>RS</c:v>
                </c:pt>
              </c:strCache>
            </c:strRef>
          </c:cat>
          <c:val>
            <c:numRef>
              <c:f>Sheet2!$C$45:$C$79</c:f>
              <c:numCache>
                <c:formatCode>General</c:formatCode>
                <c:ptCount val="35"/>
                <c:pt idx="0">
                  <c:v>20</c:v>
                </c:pt>
                <c:pt idx="1">
                  <c:v>19</c:v>
                </c:pt>
                <c:pt idx="2">
                  <c:v>11</c:v>
                </c:pt>
                <c:pt idx="3">
                  <c:v>9</c:v>
                </c:pt>
                <c:pt idx="4">
                  <c:v>8</c:v>
                </c:pt>
                <c:pt idx="5">
                  <c:v>8</c:v>
                </c:pt>
                <c:pt idx="6">
                  <c:v>7</c:v>
                </c:pt>
                <c:pt idx="7">
                  <c:v>7</c:v>
                </c:pt>
                <c:pt idx="8">
                  <c:v>6</c:v>
                </c:pt>
                <c:pt idx="9">
                  <c:v>6</c:v>
                </c:pt>
                <c:pt idx="10">
                  <c:v>6</c:v>
                </c:pt>
                <c:pt idx="11">
                  <c:v>5</c:v>
                </c:pt>
                <c:pt idx="12">
                  <c:v>3</c:v>
                </c:pt>
                <c:pt idx="13">
                  <c:v>3</c:v>
                </c:pt>
                <c:pt idx="14">
                  <c:v>3</c:v>
                </c:pt>
                <c:pt idx="15">
                  <c:v>2</c:v>
                </c:pt>
                <c:pt idx="16">
                  <c:v>2</c:v>
                </c:pt>
                <c:pt idx="17">
                  <c:v>2</c:v>
                </c:pt>
                <c:pt idx="18">
                  <c:v>1</c:v>
                </c:pt>
                <c:pt idx="19">
                  <c:v>1</c:v>
                </c:pt>
                <c:pt idx="20">
                  <c:v>1</c:v>
                </c:pt>
              </c:numCache>
            </c:numRef>
          </c:val>
          <c:extLst xmlns:c16r2="http://schemas.microsoft.com/office/drawing/2015/06/chart">
            <c:ext xmlns:c16="http://schemas.microsoft.com/office/drawing/2014/chart" uri="{C3380CC4-5D6E-409C-BE32-E72D297353CC}">
              <c16:uniqueId val="{00000001-AD7E-421E-8A6A-A15BA7F4568A}"/>
            </c:ext>
          </c:extLst>
        </c:ser>
        <c:dLbls>
          <c:showLegendKey val="0"/>
          <c:showVal val="1"/>
          <c:showCatName val="0"/>
          <c:showSerName val="0"/>
          <c:showPercent val="0"/>
          <c:showBubbleSize val="0"/>
        </c:dLbls>
        <c:gapWidth val="130"/>
        <c:overlap val="100"/>
        <c:axId val="333165376"/>
        <c:axId val="333170864"/>
      </c:barChart>
      <c:lineChart>
        <c:grouping val="standard"/>
        <c:varyColors val="0"/>
        <c:ser>
          <c:idx val="0"/>
          <c:order val="0"/>
          <c:tx>
            <c:strRef>
              <c:f>Sheet2!$B$44</c:f>
              <c:strCache>
                <c:ptCount val="1"/>
                <c:pt idx="0">
                  <c:v>Total Amount Recommended</c:v>
                </c:pt>
              </c:strCache>
            </c:strRef>
          </c:tx>
          <c:spPr>
            <a:ln w="28575" cap="rnd">
              <a:solidFill>
                <a:srgbClr val="FF0000"/>
              </a:solidFill>
              <a:round/>
            </a:ln>
            <a:effectLst/>
          </c:spPr>
          <c:marker>
            <c:symbol val="circle"/>
            <c:size val="5"/>
            <c:spPr>
              <a:solidFill>
                <a:srgbClr val="FFC000"/>
              </a:solidFill>
              <a:ln w="9525">
                <a:solidFill>
                  <a:schemeClr val="accent1"/>
                </a:solidFill>
              </a:ln>
              <a:effectLst/>
            </c:spPr>
          </c:marker>
          <c:dLbls>
            <c:delete val="1"/>
          </c:dLbls>
          <c:cat>
            <c:strRef>
              <c:f>Sheet2!$A$45:$A$79</c:f>
              <c:strCache>
                <c:ptCount val="35"/>
                <c:pt idx="0">
                  <c:v>FR</c:v>
                </c:pt>
                <c:pt idx="1">
                  <c:v>NL</c:v>
                </c:pt>
                <c:pt idx="2">
                  <c:v>DE</c:v>
                </c:pt>
                <c:pt idx="3">
                  <c:v>UK</c:v>
                </c:pt>
                <c:pt idx="4">
                  <c:v>SE</c:v>
                </c:pt>
                <c:pt idx="5">
                  <c:v>DK</c:v>
                </c:pt>
                <c:pt idx="6">
                  <c:v>ES</c:v>
                </c:pt>
                <c:pt idx="7">
                  <c:v>IE</c:v>
                </c:pt>
                <c:pt idx="8">
                  <c:v>IL</c:v>
                </c:pt>
                <c:pt idx="9">
                  <c:v>BE</c:v>
                </c:pt>
                <c:pt idx="10">
                  <c:v>PT</c:v>
                </c:pt>
                <c:pt idx="11">
                  <c:v>IT</c:v>
                </c:pt>
                <c:pt idx="12">
                  <c:v>FI</c:v>
                </c:pt>
                <c:pt idx="13">
                  <c:v>NO</c:v>
                </c:pt>
                <c:pt idx="14">
                  <c:v>EE</c:v>
                </c:pt>
                <c:pt idx="15">
                  <c:v>PL</c:v>
                </c:pt>
                <c:pt idx="16">
                  <c:v>AT</c:v>
                </c:pt>
                <c:pt idx="17">
                  <c:v>BG</c:v>
                </c:pt>
                <c:pt idx="18">
                  <c:v>HU</c:v>
                </c:pt>
                <c:pt idx="19">
                  <c:v>CY</c:v>
                </c:pt>
                <c:pt idx="20">
                  <c:v>LV</c:v>
                </c:pt>
                <c:pt idx="21">
                  <c:v>LT</c:v>
                </c:pt>
                <c:pt idx="22">
                  <c:v>TR</c:v>
                </c:pt>
                <c:pt idx="23">
                  <c:v>EL</c:v>
                </c:pt>
                <c:pt idx="24">
                  <c:v>IS</c:v>
                </c:pt>
                <c:pt idx="25">
                  <c:v>CZ</c:v>
                </c:pt>
                <c:pt idx="26">
                  <c:v>LU</c:v>
                </c:pt>
                <c:pt idx="27">
                  <c:v>SK</c:v>
                </c:pt>
                <c:pt idx="28">
                  <c:v>RO</c:v>
                </c:pt>
                <c:pt idx="29">
                  <c:v>SI</c:v>
                </c:pt>
                <c:pt idx="30">
                  <c:v>MT</c:v>
                </c:pt>
                <c:pt idx="31">
                  <c:v>UA</c:v>
                </c:pt>
                <c:pt idx="32">
                  <c:v>HR</c:v>
                </c:pt>
                <c:pt idx="33">
                  <c:v>BA</c:v>
                </c:pt>
                <c:pt idx="34">
                  <c:v>RS</c:v>
                </c:pt>
              </c:strCache>
            </c:strRef>
          </c:cat>
          <c:val>
            <c:numRef>
              <c:f>Sheet2!$B$45:$B$79</c:f>
              <c:numCache>
                <c:formatCode>\ #,##0.0,,\ "M"</c:formatCode>
                <c:ptCount val="35"/>
                <c:pt idx="0">
                  <c:v>173501483.00999999</c:v>
                </c:pt>
                <c:pt idx="1">
                  <c:v>121974886.5</c:v>
                </c:pt>
                <c:pt idx="2">
                  <c:v>61728954.049999997</c:v>
                </c:pt>
                <c:pt idx="3">
                  <c:v>21108461.850000001</c:v>
                </c:pt>
                <c:pt idx="4">
                  <c:v>54193151</c:v>
                </c:pt>
                <c:pt idx="5">
                  <c:v>37652286.549999997</c:v>
                </c:pt>
                <c:pt idx="6">
                  <c:v>29153842.600000001</c:v>
                </c:pt>
                <c:pt idx="7">
                  <c:v>40553711</c:v>
                </c:pt>
                <c:pt idx="8">
                  <c:v>60462843.799999997</c:v>
                </c:pt>
                <c:pt idx="9">
                  <c:v>38876512.630000003</c:v>
                </c:pt>
                <c:pt idx="10">
                  <c:v>51464312.899999999</c:v>
                </c:pt>
                <c:pt idx="11">
                  <c:v>25822105.129999999</c:v>
                </c:pt>
                <c:pt idx="12">
                  <c:v>6998040</c:v>
                </c:pt>
                <c:pt idx="13">
                  <c:v>19986750</c:v>
                </c:pt>
                <c:pt idx="14">
                  <c:v>9786513</c:v>
                </c:pt>
                <c:pt idx="15">
                  <c:v>8000948.5</c:v>
                </c:pt>
                <c:pt idx="16">
                  <c:v>9933345.25</c:v>
                </c:pt>
                <c:pt idx="17">
                  <c:v>13436000</c:v>
                </c:pt>
                <c:pt idx="18">
                  <c:v>1531950</c:v>
                </c:pt>
                <c:pt idx="19">
                  <c:v>9048268.75</c:v>
                </c:pt>
                <c:pt idx="20">
                  <c:v>10333625</c:v>
                </c:pt>
              </c:numCache>
            </c:numRef>
          </c:val>
          <c:smooth val="0"/>
          <c:extLst xmlns:c16r2="http://schemas.microsoft.com/office/drawing/2015/06/chart">
            <c:ext xmlns:c16="http://schemas.microsoft.com/office/drawing/2014/chart" uri="{C3380CC4-5D6E-409C-BE32-E72D297353CC}">
              <c16:uniqueId val="{00000002-AD7E-421E-8A6A-A15BA7F4568A}"/>
            </c:ext>
          </c:extLst>
        </c:ser>
        <c:dLbls>
          <c:showLegendKey val="0"/>
          <c:showVal val="1"/>
          <c:showCatName val="0"/>
          <c:showSerName val="0"/>
          <c:showPercent val="0"/>
          <c:showBubbleSize val="0"/>
        </c:dLbls>
        <c:marker val="1"/>
        <c:smooth val="0"/>
        <c:axId val="333166160"/>
        <c:axId val="333171256"/>
      </c:lineChart>
      <c:catAx>
        <c:axId val="333165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170864"/>
        <c:crosses val="autoZero"/>
        <c:auto val="1"/>
        <c:lblAlgn val="ctr"/>
        <c:lblOffset val="100"/>
        <c:noMultiLvlLbl val="0"/>
      </c:catAx>
      <c:valAx>
        <c:axId val="33317086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165376"/>
        <c:crosses val="autoZero"/>
        <c:crossBetween val="between"/>
      </c:valAx>
      <c:valAx>
        <c:axId val="333171256"/>
        <c:scaling>
          <c:orientation val="minMax"/>
        </c:scaling>
        <c:delete val="0"/>
        <c:axPos val="r"/>
        <c:numFmt formatCode="\ #,##0.0,,\ &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166160"/>
        <c:crosses val="max"/>
        <c:crossBetween val="between"/>
      </c:valAx>
      <c:catAx>
        <c:axId val="333166160"/>
        <c:scaling>
          <c:orientation val="minMax"/>
        </c:scaling>
        <c:delete val="1"/>
        <c:axPos val="b"/>
        <c:numFmt formatCode="General" sourceLinked="1"/>
        <c:majorTickMark val="out"/>
        <c:minorTickMark val="none"/>
        <c:tickLblPos val="nextTo"/>
        <c:crossAx val="333171256"/>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2"/>
    </a:solidFill>
    <a:ln>
      <a:noFill/>
    </a:ln>
    <a:effectLst/>
  </c:spPr>
  <c:txPr>
    <a:bodyPr/>
    <a:lstStyle/>
    <a:p>
      <a:pPr>
        <a:defRPr/>
      </a:pPr>
      <a:endParaRPr lang="hu-H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1"/>
          <c:order val="1"/>
          <c:tx>
            <c:strRef>
              <c:f>Sheet2!$D$90</c:f>
              <c:strCache>
                <c:ptCount val="1"/>
                <c:pt idx="0">
                  <c:v>NO GO (Full + Interview)</c:v>
                </c:pt>
              </c:strCache>
            </c:strRef>
          </c:tx>
          <c:spPr>
            <a:solidFill>
              <a:srgbClr val="5439A2"/>
            </a:solidFill>
            <a:ln>
              <a:noFill/>
            </a:ln>
            <a:effectLst/>
          </c:spPr>
          <c:invertIfNegative val="0"/>
          <c:dLbls>
            <c:delete val="1"/>
          </c:dLbls>
          <c:cat>
            <c:strRef>
              <c:f>Sheet2!$A$91:$A$105</c:f>
              <c:strCache>
                <c:ptCount val="15"/>
                <c:pt idx="0">
                  <c:v>PT</c:v>
                </c:pt>
                <c:pt idx="1">
                  <c:v>EE</c:v>
                </c:pt>
                <c:pt idx="2">
                  <c:v>PL</c:v>
                </c:pt>
                <c:pt idx="3">
                  <c:v>BG</c:v>
                </c:pt>
                <c:pt idx="4">
                  <c:v>HU</c:v>
                </c:pt>
                <c:pt idx="5">
                  <c:v>CY</c:v>
                </c:pt>
                <c:pt idx="6">
                  <c:v>LV</c:v>
                </c:pt>
                <c:pt idx="7">
                  <c:v>LT</c:v>
                </c:pt>
                <c:pt idx="8">
                  <c:v>EL</c:v>
                </c:pt>
                <c:pt idx="9">
                  <c:v>CZ</c:v>
                </c:pt>
                <c:pt idx="10">
                  <c:v>SK</c:v>
                </c:pt>
                <c:pt idx="11">
                  <c:v>RO</c:v>
                </c:pt>
                <c:pt idx="12">
                  <c:v>SI</c:v>
                </c:pt>
                <c:pt idx="13">
                  <c:v>MT</c:v>
                </c:pt>
                <c:pt idx="14">
                  <c:v>HR</c:v>
                </c:pt>
              </c:strCache>
            </c:strRef>
          </c:cat>
          <c:val>
            <c:numRef>
              <c:f>Sheet2!$D$91:$D$105</c:f>
              <c:numCache>
                <c:formatCode>General</c:formatCode>
                <c:ptCount val="15"/>
                <c:pt idx="0">
                  <c:v>22</c:v>
                </c:pt>
                <c:pt idx="1">
                  <c:v>16</c:v>
                </c:pt>
                <c:pt idx="2">
                  <c:v>67</c:v>
                </c:pt>
                <c:pt idx="3">
                  <c:v>11</c:v>
                </c:pt>
                <c:pt idx="4">
                  <c:v>16</c:v>
                </c:pt>
                <c:pt idx="5">
                  <c:v>5</c:v>
                </c:pt>
                <c:pt idx="6">
                  <c:v>4</c:v>
                </c:pt>
                <c:pt idx="7">
                  <c:v>15</c:v>
                </c:pt>
                <c:pt idx="8">
                  <c:v>11</c:v>
                </c:pt>
                <c:pt idx="9">
                  <c:v>10</c:v>
                </c:pt>
                <c:pt idx="10">
                  <c:v>7</c:v>
                </c:pt>
                <c:pt idx="11">
                  <c:v>6</c:v>
                </c:pt>
                <c:pt idx="12">
                  <c:v>6</c:v>
                </c:pt>
                <c:pt idx="13">
                  <c:v>5</c:v>
                </c:pt>
                <c:pt idx="14">
                  <c:v>2</c:v>
                </c:pt>
              </c:numCache>
            </c:numRef>
          </c:val>
          <c:extLst xmlns:c16r2="http://schemas.microsoft.com/office/drawing/2015/06/chart">
            <c:ext xmlns:c16="http://schemas.microsoft.com/office/drawing/2014/chart" uri="{C3380CC4-5D6E-409C-BE32-E72D297353CC}">
              <c16:uniqueId val="{00000000-7D61-4E58-89FA-042F53FC5807}"/>
            </c:ext>
          </c:extLst>
        </c:ser>
        <c:ser>
          <c:idx val="2"/>
          <c:order val="2"/>
          <c:tx>
            <c:strRef>
              <c:f>Sheet2!$C$90</c:f>
              <c:strCache>
                <c:ptCount val="1"/>
                <c:pt idx="0">
                  <c:v>Companies Recommended for Funding</c:v>
                </c:pt>
              </c:strCache>
            </c:strRef>
          </c:tx>
          <c:spPr>
            <a:solidFill>
              <a:srgbClr val="00B050"/>
            </a:solidFill>
            <a:ln>
              <a:noFill/>
            </a:ln>
            <a:effectLst/>
          </c:spPr>
          <c:invertIfNegative val="0"/>
          <c:dLbls>
            <c:dLbl>
              <c:idx val="0"/>
              <c:layout>
                <c:manualLayout>
                  <c:x val="0"/>
                  <c:y val="-5.682851427532287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7D61-4E58-89FA-042F53FC5807}"/>
                </c:ext>
                <c:ext xmlns:c15="http://schemas.microsoft.com/office/drawing/2012/chart" uri="{CE6537A1-D6FC-4f65-9D91-7224C49458BB}">
                  <c15:layout/>
                </c:ext>
              </c:extLst>
            </c:dLbl>
            <c:dLbl>
              <c:idx val="1"/>
              <c:layout>
                <c:manualLayout>
                  <c:x val="-1.909700161202999E-17"/>
                  <c:y val="-5.455537370430995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7D61-4E58-89FA-042F53FC5807}"/>
                </c:ext>
                <c:ext xmlns:c15="http://schemas.microsoft.com/office/drawing/2012/chart" uri="{CE6537A1-D6FC-4f65-9D91-7224C49458BB}">
                  <c15:layout/>
                </c:ext>
              </c:extLst>
            </c:dLbl>
            <c:dLbl>
              <c:idx val="2"/>
              <c:layout>
                <c:manualLayout>
                  <c:x val="-3.819400322405998E-17"/>
                  <c:y val="-4.469065957589999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7D61-4E58-89FA-042F53FC5807}"/>
                </c:ext>
                <c:ext xmlns:c15="http://schemas.microsoft.com/office/drawing/2012/chart" uri="{CE6537A1-D6FC-4f65-9D91-7224C49458BB}">
                  <c15:layout/>
                </c:ext>
              </c:extLst>
            </c:dLbl>
            <c:dLbl>
              <c:idx val="3"/>
              <c:layout>
                <c:manualLayout>
                  <c:x val="0"/>
                  <c:y val="-3.701353001905858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2-7D61-4E58-89FA-042F53FC5807}"/>
                </c:ext>
                <c:ext xmlns:c15="http://schemas.microsoft.com/office/drawing/2012/chart" uri="{CE6537A1-D6FC-4f65-9D91-7224C49458BB}">
                  <c15:layout/>
                </c:ext>
              </c:extLst>
            </c:dLbl>
            <c:dLbl>
              <c:idx val="4"/>
              <c:layout>
                <c:manualLayout>
                  <c:x val="3.819400322405998E-17"/>
                  <c:y val="-3.083738918887184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7D61-4E58-89FA-042F53FC5807}"/>
                </c:ext>
                <c:ext xmlns:c15="http://schemas.microsoft.com/office/drawing/2012/chart" uri="{CE6537A1-D6FC-4f65-9D91-7224C49458BB}">
                  <c15:layout/>
                </c:ext>
              </c:extLst>
            </c:dLbl>
            <c:dLbl>
              <c:idx val="5"/>
              <c:layout>
                <c:manualLayout>
                  <c:x val="0"/>
                  <c:y val="-2.671996196874736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7D61-4E58-89FA-042F53FC5807}"/>
                </c:ext>
                <c:ext xmlns:c15="http://schemas.microsoft.com/office/drawing/2012/chart" uri="{CE6537A1-D6FC-4f65-9D91-7224C49458BB}">
                  <c15:layout/>
                </c:ext>
              </c:extLst>
            </c:dLbl>
            <c:dLbl>
              <c:idx val="6"/>
              <c:layout>
                <c:manualLayout>
                  <c:x val="-7.638800644811996E-17"/>
                  <c:y val="-3.148067007172401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7D61-4E58-89FA-042F53FC5807}"/>
                </c:ext>
                <c:ext xmlns:c15="http://schemas.microsoft.com/office/drawing/2012/chart" uri="{CE6537A1-D6FC-4f65-9D91-7224C49458BB}">
                  <c15:layout/>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Sheet2!$A$91:$A$105</c:f>
              <c:strCache>
                <c:ptCount val="15"/>
                <c:pt idx="0">
                  <c:v>PT</c:v>
                </c:pt>
                <c:pt idx="1">
                  <c:v>EE</c:v>
                </c:pt>
                <c:pt idx="2">
                  <c:v>PL</c:v>
                </c:pt>
                <c:pt idx="3">
                  <c:v>BG</c:v>
                </c:pt>
                <c:pt idx="4">
                  <c:v>HU</c:v>
                </c:pt>
                <c:pt idx="5">
                  <c:v>CY</c:v>
                </c:pt>
                <c:pt idx="6">
                  <c:v>LV</c:v>
                </c:pt>
                <c:pt idx="7">
                  <c:v>LT</c:v>
                </c:pt>
                <c:pt idx="8">
                  <c:v>EL</c:v>
                </c:pt>
                <c:pt idx="9">
                  <c:v>CZ</c:v>
                </c:pt>
                <c:pt idx="10">
                  <c:v>SK</c:v>
                </c:pt>
                <c:pt idx="11">
                  <c:v>RO</c:v>
                </c:pt>
                <c:pt idx="12">
                  <c:v>SI</c:v>
                </c:pt>
                <c:pt idx="13">
                  <c:v>MT</c:v>
                </c:pt>
                <c:pt idx="14">
                  <c:v>HR</c:v>
                </c:pt>
              </c:strCache>
            </c:strRef>
          </c:cat>
          <c:val>
            <c:numRef>
              <c:f>Sheet2!$C$91:$C$105</c:f>
              <c:numCache>
                <c:formatCode>General</c:formatCode>
                <c:ptCount val="15"/>
                <c:pt idx="0">
                  <c:v>6</c:v>
                </c:pt>
                <c:pt idx="1">
                  <c:v>3</c:v>
                </c:pt>
                <c:pt idx="2">
                  <c:v>2</c:v>
                </c:pt>
                <c:pt idx="3">
                  <c:v>2</c:v>
                </c:pt>
                <c:pt idx="4">
                  <c:v>1</c:v>
                </c:pt>
                <c:pt idx="5">
                  <c:v>1</c:v>
                </c:pt>
                <c:pt idx="6">
                  <c:v>1</c:v>
                </c:pt>
              </c:numCache>
            </c:numRef>
          </c:val>
          <c:extLst xmlns:c16r2="http://schemas.microsoft.com/office/drawing/2015/06/chart">
            <c:ext xmlns:c16="http://schemas.microsoft.com/office/drawing/2014/chart" uri="{C3380CC4-5D6E-409C-BE32-E72D297353CC}">
              <c16:uniqueId val="{00000006-7D61-4E58-89FA-042F53FC5807}"/>
            </c:ext>
          </c:extLst>
        </c:ser>
        <c:dLbls>
          <c:showLegendKey val="0"/>
          <c:showVal val="1"/>
          <c:showCatName val="0"/>
          <c:showSerName val="0"/>
          <c:showPercent val="0"/>
          <c:showBubbleSize val="0"/>
        </c:dLbls>
        <c:gapWidth val="65"/>
        <c:overlap val="100"/>
        <c:axId val="333166552"/>
        <c:axId val="333168120"/>
      </c:barChart>
      <c:lineChart>
        <c:grouping val="standard"/>
        <c:varyColors val="0"/>
        <c:ser>
          <c:idx val="0"/>
          <c:order val="0"/>
          <c:tx>
            <c:strRef>
              <c:f>Sheet2!$B$90</c:f>
              <c:strCache>
                <c:ptCount val="1"/>
                <c:pt idx="0">
                  <c:v>Total Amount Recommended</c:v>
                </c:pt>
              </c:strCache>
            </c:strRef>
          </c:tx>
          <c:spPr>
            <a:ln w="28575" cap="rnd">
              <a:solidFill>
                <a:srgbClr val="FF0000"/>
              </a:solidFill>
              <a:round/>
            </a:ln>
            <a:effectLst/>
          </c:spPr>
          <c:marker>
            <c:symbol val="circle"/>
            <c:size val="5"/>
            <c:spPr>
              <a:solidFill>
                <a:srgbClr val="FFC000"/>
              </a:solidFill>
              <a:ln w="9525">
                <a:solidFill>
                  <a:schemeClr val="accent1"/>
                </a:solidFill>
              </a:ln>
              <a:effectLst/>
            </c:spPr>
          </c:marker>
          <c:dLbls>
            <c:delete val="1"/>
          </c:dLbls>
          <c:cat>
            <c:strRef>
              <c:f>Sheet2!$A$91:$A$105</c:f>
              <c:strCache>
                <c:ptCount val="15"/>
                <c:pt idx="0">
                  <c:v>PT</c:v>
                </c:pt>
                <c:pt idx="1">
                  <c:v>EE</c:v>
                </c:pt>
                <c:pt idx="2">
                  <c:v>PL</c:v>
                </c:pt>
                <c:pt idx="3">
                  <c:v>BG</c:v>
                </c:pt>
                <c:pt idx="4">
                  <c:v>HU</c:v>
                </c:pt>
                <c:pt idx="5">
                  <c:v>CY</c:v>
                </c:pt>
                <c:pt idx="6">
                  <c:v>LV</c:v>
                </c:pt>
                <c:pt idx="7">
                  <c:v>LT</c:v>
                </c:pt>
                <c:pt idx="8">
                  <c:v>EL</c:v>
                </c:pt>
                <c:pt idx="9">
                  <c:v>CZ</c:v>
                </c:pt>
                <c:pt idx="10">
                  <c:v>SK</c:v>
                </c:pt>
                <c:pt idx="11">
                  <c:v>RO</c:v>
                </c:pt>
                <c:pt idx="12">
                  <c:v>SI</c:v>
                </c:pt>
                <c:pt idx="13">
                  <c:v>MT</c:v>
                </c:pt>
                <c:pt idx="14">
                  <c:v>HR</c:v>
                </c:pt>
              </c:strCache>
            </c:strRef>
          </c:cat>
          <c:val>
            <c:numRef>
              <c:f>Sheet2!$B$91:$B$105</c:f>
              <c:numCache>
                <c:formatCode>\ #,##0.0,,\ "M"</c:formatCode>
                <c:ptCount val="15"/>
                <c:pt idx="0">
                  <c:v>51464312.899999999</c:v>
                </c:pt>
                <c:pt idx="1">
                  <c:v>9786513</c:v>
                </c:pt>
                <c:pt idx="2">
                  <c:v>8000948.5</c:v>
                </c:pt>
                <c:pt idx="3">
                  <c:v>13436000</c:v>
                </c:pt>
                <c:pt idx="4">
                  <c:v>1531950</c:v>
                </c:pt>
                <c:pt idx="5">
                  <c:v>9048268.75</c:v>
                </c:pt>
                <c:pt idx="6">
                  <c:v>10333625</c:v>
                </c:pt>
              </c:numCache>
            </c:numRef>
          </c:val>
          <c:smooth val="0"/>
          <c:extLst xmlns:c16r2="http://schemas.microsoft.com/office/drawing/2015/06/chart">
            <c:ext xmlns:c16="http://schemas.microsoft.com/office/drawing/2014/chart" uri="{C3380CC4-5D6E-409C-BE32-E72D297353CC}">
              <c16:uniqueId val="{00000007-7D61-4E58-89FA-042F53FC5807}"/>
            </c:ext>
          </c:extLst>
        </c:ser>
        <c:dLbls>
          <c:showLegendKey val="0"/>
          <c:showVal val="1"/>
          <c:showCatName val="0"/>
          <c:showSerName val="0"/>
          <c:showPercent val="0"/>
          <c:showBubbleSize val="0"/>
        </c:dLbls>
        <c:marker val="1"/>
        <c:smooth val="0"/>
        <c:axId val="333165768"/>
        <c:axId val="333172432"/>
      </c:lineChart>
      <c:catAx>
        <c:axId val="333166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168120"/>
        <c:crosses val="autoZero"/>
        <c:auto val="1"/>
        <c:lblAlgn val="ctr"/>
        <c:lblOffset val="100"/>
        <c:noMultiLvlLbl val="0"/>
      </c:catAx>
      <c:valAx>
        <c:axId val="33316812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166552"/>
        <c:crosses val="autoZero"/>
        <c:crossBetween val="between"/>
      </c:valAx>
      <c:valAx>
        <c:axId val="333172432"/>
        <c:scaling>
          <c:orientation val="minMax"/>
        </c:scaling>
        <c:delete val="0"/>
        <c:axPos val="r"/>
        <c:numFmt formatCode="\ #,##0.0,,\ &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165768"/>
        <c:crosses val="max"/>
        <c:crossBetween val="between"/>
      </c:valAx>
      <c:catAx>
        <c:axId val="333165768"/>
        <c:scaling>
          <c:orientation val="minMax"/>
        </c:scaling>
        <c:delete val="1"/>
        <c:axPos val="b"/>
        <c:numFmt formatCode="General" sourceLinked="1"/>
        <c:majorTickMark val="out"/>
        <c:minorTickMark val="none"/>
        <c:tickLblPos val="nextTo"/>
        <c:crossAx val="333172432"/>
        <c:crosses val="autoZero"/>
        <c:auto val="1"/>
        <c:lblAlgn val="ctr"/>
        <c:lblOffset val="100"/>
        <c:noMultiLvlLbl val="0"/>
      </c:cat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2"/>
    </a:solidFill>
    <a:ln>
      <a:noFill/>
    </a:ln>
    <a:effectLst/>
  </c:spPr>
  <c:txPr>
    <a:bodyPr/>
    <a:lstStyle/>
    <a:p>
      <a:pPr>
        <a:defRPr/>
      </a:pPr>
      <a:endParaRPr lang="hu-H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a:t>Outcome per</a:t>
            </a:r>
            <a:r>
              <a:rPr lang="en-IE" baseline="0"/>
              <a:t> Challenge</a:t>
            </a:r>
            <a:endParaRPr lang="en-I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stacked"/>
        <c:varyColors val="0"/>
        <c:ser>
          <c:idx val="1"/>
          <c:order val="0"/>
          <c:tx>
            <c:strRef>
              <c:f>Sheet4!$N$22</c:f>
              <c:strCache>
                <c:ptCount val="1"/>
                <c:pt idx="0">
                  <c:v>NO GO (Full + Interview)</c:v>
                </c:pt>
              </c:strCache>
            </c:strRef>
          </c:tx>
          <c:spPr>
            <a:solidFill>
              <a:srgbClr val="5439A2"/>
            </a:solidFill>
            <a:ln>
              <a:noFill/>
            </a:ln>
            <a:effectLst/>
          </c:spPr>
          <c:invertIfNegative val="0"/>
          <c:cat>
            <c:strRef>
              <c:f>Sheet4!$L$23:$L$29</c:f>
              <c:strCache>
                <c:ptCount val="7"/>
                <c:pt idx="0">
                  <c:v>Emerging semiconductor or quantum technology components</c:v>
                </c:pt>
                <c:pt idx="1">
                  <c:v>Novel technologies for resilient agriculture</c:v>
                </c:pt>
                <c:pt idx="2">
                  <c:v>Customer-driven, innovative space technologies and services</c:v>
                </c:pt>
                <c:pt idx="3">
                  <c:v>Energy storage</c:v>
                </c:pt>
                <c:pt idx="4">
                  <c:v>New European Bauhaus and Architecture, Engineering and Construction digitalisation for decarbonisation</c:v>
                </c:pt>
                <c:pt idx="5">
                  <c:v>Novel biomarker-based assays to guide personalised cancer treatment</c:v>
                </c:pt>
                <c:pt idx="6">
                  <c:v>Aerosol and surface decontamination for pandemic management</c:v>
                </c:pt>
              </c:strCache>
            </c:strRef>
          </c:cat>
          <c:val>
            <c:numRef>
              <c:f>Sheet4!$N$23:$N$29</c:f>
              <c:numCache>
                <c:formatCode>General</c:formatCode>
                <c:ptCount val="7"/>
                <c:pt idx="0">
                  <c:v>30</c:v>
                </c:pt>
                <c:pt idx="1">
                  <c:v>41</c:v>
                </c:pt>
                <c:pt idx="2">
                  <c:v>17</c:v>
                </c:pt>
                <c:pt idx="3">
                  <c:v>29</c:v>
                </c:pt>
                <c:pt idx="4">
                  <c:v>23</c:v>
                </c:pt>
                <c:pt idx="5">
                  <c:v>15</c:v>
                </c:pt>
                <c:pt idx="6">
                  <c:v>12</c:v>
                </c:pt>
              </c:numCache>
            </c:numRef>
          </c:val>
          <c:extLst xmlns:c16r2="http://schemas.microsoft.com/office/drawing/2015/06/chart">
            <c:ext xmlns:c16="http://schemas.microsoft.com/office/drawing/2014/chart" uri="{C3380CC4-5D6E-409C-BE32-E72D297353CC}">
              <c16:uniqueId val="{00000000-990F-4540-8BA3-6E83FC5448C2}"/>
            </c:ext>
          </c:extLst>
        </c:ser>
        <c:ser>
          <c:idx val="0"/>
          <c:order val="1"/>
          <c:tx>
            <c:strRef>
              <c:f>Sheet4!$M$22</c:f>
              <c:strCache>
                <c:ptCount val="1"/>
                <c:pt idx="0">
                  <c:v>Companies Recommended for Funding</c:v>
                </c:pt>
              </c:strCache>
            </c:strRef>
          </c:tx>
          <c:spPr>
            <a:solidFill>
              <a:srgbClr val="00B050"/>
            </a:solidFill>
            <a:ln w="25400">
              <a:noFill/>
            </a:ln>
            <a:effectLst/>
          </c:spPr>
          <c:invertIfNegative val="0"/>
          <c:dLbls>
            <c:dLbl>
              <c:idx val="0"/>
              <c:layout>
                <c:manualLayout>
                  <c:x val="0"/>
                  <c:y val="-0.1799475130748201"/>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990F-4540-8BA3-6E83FC5448C2}"/>
                </c:ext>
                <c:ext xmlns:c15="http://schemas.microsoft.com/office/drawing/2012/chart" uri="{CE6537A1-D6FC-4f65-9D91-7224C49458BB}"/>
              </c:extLst>
            </c:dLbl>
            <c:dLbl>
              <c:idx val="1"/>
              <c:layout>
                <c:manualLayout>
                  <c:x val="-3.785600055766348E-17"/>
                  <c:y val="-0.1215861574829865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990F-4540-8BA3-6E83FC5448C2}"/>
                </c:ext>
                <c:ext xmlns:c15="http://schemas.microsoft.com/office/drawing/2012/chart" uri="{CE6537A1-D6FC-4f65-9D91-7224C49458BB}"/>
              </c:extLst>
            </c:dLbl>
            <c:dLbl>
              <c:idx val="2"/>
              <c:layout>
                <c:manualLayout>
                  <c:x val="-7.5712001115326959E-17"/>
                  <c:y val="-0.10213237228570875"/>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990F-4540-8BA3-6E83FC5448C2}"/>
                </c:ext>
                <c:ext xmlns:c15="http://schemas.microsoft.com/office/drawing/2012/chart" uri="{CE6537A1-D6FC-4f65-9D91-7224C49458BB}"/>
              </c:extLst>
            </c:dLbl>
            <c:dLbl>
              <c:idx val="3"/>
              <c:layout>
                <c:manualLayout>
                  <c:x val="-1.0324483056385171E-3"/>
                  <c:y val="-7.781514078911142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990F-4540-8BA3-6E83FC5448C2}"/>
                </c:ext>
                <c:ext xmlns:c15="http://schemas.microsoft.com/office/drawing/2012/chart" uri="{CE6537A1-D6FC-4f65-9D91-7224C49458BB}"/>
              </c:extLst>
            </c:dLbl>
            <c:dLbl>
              <c:idx val="4"/>
              <c:layout>
                <c:manualLayout>
                  <c:x val="0"/>
                  <c:y val="-9.240547968706977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990F-4540-8BA3-6E83FC5448C2}"/>
                </c:ext>
                <c:ext xmlns:c15="http://schemas.microsoft.com/office/drawing/2012/chart" uri="{CE6537A1-D6FC-4f65-9D91-7224C49458BB}"/>
              </c:extLst>
            </c:dLbl>
            <c:dLbl>
              <c:idx val="5"/>
              <c:layout>
                <c:manualLayout>
                  <c:x val="1.0244813817052436E-3"/>
                  <c:y val="-7.278702662296458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1-990F-4540-8BA3-6E83FC5448C2}"/>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Sheet4!$L$23:$L$29</c:f>
              <c:strCache>
                <c:ptCount val="7"/>
                <c:pt idx="0">
                  <c:v>Emerging semiconductor or quantum technology components</c:v>
                </c:pt>
                <c:pt idx="1">
                  <c:v>Novel technologies for resilient agriculture</c:v>
                </c:pt>
                <c:pt idx="2">
                  <c:v>Customer-driven, innovative space technologies and services</c:v>
                </c:pt>
                <c:pt idx="3">
                  <c:v>Energy storage</c:v>
                </c:pt>
                <c:pt idx="4">
                  <c:v>New European Bauhaus and Architecture, Engineering and Construction digitalisation for decarbonisation</c:v>
                </c:pt>
                <c:pt idx="5">
                  <c:v>Novel biomarker-based assays to guide personalised cancer treatment</c:v>
                </c:pt>
                <c:pt idx="6">
                  <c:v>Aerosol and surface decontamination for pandemic management</c:v>
                </c:pt>
              </c:strCache>
            </c:strRef>
          </c:cat>
          <c:val>
            <c:numRef>
              <c:f>Sheet4!$M$23:$M$29</c:f>
              <c:numCache>
                <c:formatCode>General</c:formatCode>
                <c:ptCount val="7"/>
                <c:pt idx="0">
                  <c:v>8</c:v>
                </c:pt>
                <c:pt idx="1">
                  <c:v>5</c:v>
                </c:pt>
                <c:pt idx="2">
                  <c:v>3</c:v>
                </c:pt>
                <c:pt idx="3">
                  <c:v>3</c:v>
                </c:pt>
                <c:pt idx="4">
                  <c:v>2</c:v>
                </c:pt>
                <c:pt idx="5">
                  <c:v>1</c:v>
                </c:pt>
              </c:numCache>
            </c:numRef>
          </c:val>
          <c:extLst xmlns:c16r2="http://schemas.microsoft.com/office/drawing/2015/06/chart">
            <c:ext xmlns:c16="http://schemas.microsoft.com/office/drawing/2014/chart" uri="{C3380CC4-5D6E-409C-BE32-E72D297353CC}">
              <c16:uniqueId val="{00000002-990F-4540-8BA3-6E83FC5448C2}"/>
            </c:ext>
          </c:extLst>
        </c:ser>
        <c:dLbls>
          <c:showLegendKey val="0"/>
          <c:showVal val="0"/>
          <c:showCatName val="0"/>
          <c:showSerName val="0"/>
          <c:showPercent val="0"/>
          <c:showBubbleSize val="0"/>
        </c:dLbls>
        <c:gapWidth val="150"/>
        <c:overlap val="100"/>
        <c:axId val="333166944"/>
        <c:axId val="333167728"/>
      </c:barChart>
      <c:lineChart>
        <c:grouping val="standard"/>
        <c:varyColors val="0"/>
        <c:ser>
          <c:idx val="2"/>
          <c:order val="2"/>
          <c:tx>
            <c:strRef>
              <c:f>Sheet4!$O$22</c:f>
              <c:strCache>
                <c:ptCount val="1"/>
                <c:pt idx="0">
                  <c:v>Total Recommended Funding</c:v>
                </c:pt>
              </c:strCache>
            </c:strRef>
          </c:tx>
          <c:spPr>
            <a:ln w="28575" cap="rnd">
              <a:solidFill>
                <a:srgbClr val="FF0000"/>
              </a:solidFill>
              <a:round/>
            </a:ln>
            <a:effectLst/>
          </c:spPr>
          <c:marker>
            <c:symbol val="circle"/>
            <c:size val="5"/>
            <c:spPr>
              <a:solidFill>
                <a:srgbClr val="FFC000"/>
              </a:solidFill>
              <a:ln w="9525">
                <a:solidFill>
                  <a:schemeClr val="accent3"/>
                </a:solidFill>
              </a:ln>
              <a:effectLst/>
            </c:spPr>
          </c:marker>
          <c:cat>
            <c:strRef>
              <c:f>Sheet4!$L$23:$L$29</c:f>
              <c:strCache>
                <c:ptCount val="7"/>
                <c:pt idx="0">
                  <c:v>Emerging semiconductor or quantum technology components</c:v>
                </c:pt>
                <c:pt idx="1">
                  <c:v>Novel technologies for resilient agriculture</c:v>
                </c:pt>
                <c:pt idx="2">
                  <c:v>Customer-driven, innovative space technologies and services</c:v>
                </c:pt>
                <c:pt idx="3">
                  <c:v>Energy storage</c:v>
                </c:pt>
                <c:pt idx="4">
                  <c:v>New European Bauhaus and Architecture, Engineering and Construction digitalisation for decarbonisation</c:v>
                </c:pt>
                <c:pt idx="5">
                  <c:v>Novel biomarker-based assays to guide personalised cancer treatment</c:v>
                </c:pt>
                <c:pt idx="6">
                  <c:v>Aerosol and surface decontamination for pandemic management</c:v>
                </c:pt>
              </c:strCache>
            </c:strRef>
          </c:cat>
          <c:val>
            <c:numRef>
              <c:f>Sheet4!$O$23:$O$29</c:f>
              <c:numCache>
                <c:formatCode>#,##0.0,,\ "M"</c:formatCode>
                <c:ptCount val="7"/>
                <c:pt idx="0">
                  <c:v>80279602.549999997</c:v>
                </c:pt>
                <c:pt idx="1">
                  <c:v>19447274.629999999</c:v>
                </c:pt>
                <c:pt idx="2">
                  <c:v>21109671.5</c:v>
                </c:pt>
                <c:pt idx="3">
                  <c:v>22184519</c:v>
                </c:pt>
                <c:pt idx="4">
                  <c:v>11857193.25</c:v>
                </c:pt>
                <c:pt idx="5">
                  <c:v>7500000</c:v>
                </c:pt>
              </c:numCache>
            </c:numRef>
          </c:val>
          <c:smooth val="0"/>
          <c:extLst xmlns:c16r2="http://schemas.microsoft.com/office/drawing/2015/06/chart">
            <c:ext xmlns:c16="http://schemas.microsoft.com/office/drawing/2014/chart" uri="{C3380CC4-5D6E-409C-BE32-E72D297353CC}">
              <c16:uniqueId val="{00000003-990F-4540-8BA3-6E83FC5448C2}"/>
            </c:ext>
          </c:extLst>
        </c:ser>
        <c:dLbls>
          <c:showLegendKey val="0"/>
          <c:showVal val="0"/>
          <c:showCatName val="0"/>
          <c:showSerName val="0"/>
          <c:showPercent val="0"/>
          <c:showBubbleSize val="0"/>
        </c:dLbls>
        <c:marker val="1"/>
        <c:smooth val="0"/>
        <c:axId val="333171648"/>
        <c:axId val="333168512"/>
      </c:lineChart>
      <c:catAx>
        <c:axId val="333166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167728"/>
        <c:crosses val="autoZero"/>
        <c:auto val="1"/>
        <c:lblAlgn val="ctr"/>
        <c:lblOffset val="100"/>
        <c:noMultiLvlLbl val="0"/>
      </c:catAx>
      <c:valAx>
        <c:axId val="333167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166944"/>
        <c:crosses val="autoZero"/>
        <c:crossBetween val="between"/>
      </c:valAx>
      <c:valAx>
        <c:axId val="333168512"/>
        <c:scaling>
          <c:orientation val="minMax"/>
        </c:scaling>
        <c:delete val="0"/>
        <c:axPos val="r"/>
        <c:numFmt formatCode="#,##0.0,,\ &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171648"/>
        <c:crosses val="max"/>
        <c:crossBetween val="between"/>
        <c:minorUnit val="1"/>
      </c:valAx>
      <c:catAx>
        <c:axId val="333171648"/>
        <c:scaling>
          <c:orientation val="minMax"/>
        </c:scaling>
        <c:delete val="1"/>
        <c:axPos val="b"/>
        <c:numFmt formatCode="General" sourceLinked="1"/>
        <c:majorTickMark val="out"/>
        <c:minorTickMark val="none"/>
        <c:tickLblPos val="nextTo"/>
        <c:crossAx val="333168512"/>
        <c:crosses val="autoZero"/>
        <c:auto val="1"/>
        <c:lblAlgn val="ctr"/>
        <c:lblOffset val="100"/>
        <c:noMultiLvlLbl val="0"/>
      </c:catAx>
      <c:spPr>
        <a:noFill/>
        <a:ln>
          <a:noFill/>
        </a:ln>
        <a:effectLst/>
      </c:spPr>
    </c:plotArea>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hu-H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IE"/>
              <a:t>Challenge Outcome per</a:t>
            </a:r>
            <a:r>
              <a:rPr lang="en-IE" baseline="0"/>
              <a:t> Country</a:t>
            </a:r>
            <a:endParaRPr lang="en-IE"/>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hu-HU"/>
        </a:p>
      </c:txPr>
    </c:title>
    <c:autoTitleDeleted val="0"/>
    <c:plotArea>
      <c:layout/>
      <c:barChart>
        <c:barDir val="col"/>
        <c:grouping val="stacked"/>
        <c:varyColors val="0"/>
        <c:ser>
          <c:idx val="0"/>
          <c:order val="0"/>
          <c:tx>
            <c:strRef>
              <c:f>Sheet4!$C$76</c:f>
              <c:strCache>
                <c:ptCount val="1"/>
                <c:pt idx="0">
                  <c:v>NO GO (Full + Interview)</c:v>
                </c:pt>
              </c:strCache>
            </c:strRef>
          </c:tx>
          <c:spPr>
            <a:solidFill>
              <a:srgbClr val="5439A2"/>
            </a:solidFill>
            <a:ln>
              <a:noFill/>
            </a:ln>
            <a:effectLst/>
          </c:spPr>
          <c:invertIfNegative val="0"/>
          <c:cat>
            <c:strRef>
              <c:f>Sheet4!$A$77:$A$106</c:f>
              <c:strCache>
                <c:ptCount val="30"/>
                <c:pt idx="0">
                  <c:v>NL</c:v>
                </c:pt>
                <c:pt idx="1">
                  <c:v>DE</c:v>
                </c:pt>
                <c:pt idx="2">
                  <c:v>IT</c:v>
                </c:pt>
                <c:pt idx="3">
                  <c:v>BE</c:v>
                </c:pt>
                <c:pt idx="4">
                  <c:v>FR</c:v>
                </c:pt>
                <c:pt idx="5">
                  <c:v>UK</c:v>
                </c:pt>
                <c:pt idx="6">
                  <c:v>DK</c:v>
                </c:pt>
                <c:pt idx="7">
                  <c:v>ES</c:v>
                </c:pt>
                <c:pt idx="8">
                  <c:v>SE</c:v>
                </c:pt>
                <c:pt idx="9">
                  <c:v>PL</c:v>
                </c:pt>
                <c:pt idx="10">
                  <c:v>IL</c:v>
                </c:pt>
                <c:pt idx="11">
                  <c:v>FI</c:v>
                </c:pt>
                <c:pt idx="12">
                  <c:v>AT</c:v>
                </c:pt>
                <c:pt idx="13">
                  <c:v>NO</c:v>
                </c:pt>
                <c:pt idx="14">
                  <c:v>IE</c:v>
                </c:pt>
                <c:pt idx="15">
                  <c:v>LT</c:v>
                </c:pt>
                <c:pt idx="16">
                  <c:v>UA</c:v>
                </c:pt>
                <c:pt idx="17">
                  <c:v>PT</c:v>
                </c:pt>
                <c:pt idx="18">
                  <c:v>SI</c:v>
                </c:pt>
                <c:pt idx="19">
                  <c:v>IS</c:v>
                </c:pt>
                <c:pt idx="20">
                  <c:v>EL</c:v>
                </c:pt>
                <c:pt idx="21">
                  <c:v>BG</c:v>
                </c:pt>
                <c:pt idx="22">
                  <c:v>CZ</c:v>
                </c:pt>
                <c:pt idx="23">
                  <c:v>RS</c:v>
                </c:pt>
                <c:pt idx="24">
                  <c:v>LU</c:v>
                </c:pt>
                <c:pt idx="25">
                  <c:v>MT</c:v>
                </c:pt>
                <c:pt idx="26">
                  <c:v>RO</c:v>
                </c:pt>
                <c:pt idx="27">
                  <c:v>TR</c:v>
                </c:pt>
                <c:pt idx="28">
                  <c:v>HU</c:v>
                </c:pt>
                <c:pt idx="29">
                  <c:v>EE</c:v>
                </c:pt>
              </c:strCache>
            </c:strRef>
          </c:cat>
          <c:val>
            <c:numRef>
              <c:f>Sheet4!$C$77:$C$106</c:f>
              <c:numCache>
                <c:formatCode>General</c:formatCode>
                <c:ptCount val="30"/>
                <c:pt idx="0">
                  <c:v>7</c:v>
                </c:pt>
                <c:pt idx="1">
                  <c:v>17</c:v>
                </c:pt>
                <c:pt idx="2">
                  <c:v>11</c:v>
                </c:pt>
                <c:pt idx="3">
                  <c:v>3</c:v>
                </c:pt>
                <c:pt idx="4">
                  <c:v>16</c:v>
                </c:pt>
                <c:pt idx="5">
                  <c:v>8</c:v>
                </c:pt>
                <c:pt idx="6">
                  <c:v>3</c:v>
                </c:pt>
                <c:pt idx="7">
                  <c:v>14</c:v>
                </c:pt>
                <c:pt idx="8">
                  <c:v>5</c:v>
                </c:pt>
                <c:pt idx="9">
                  <c:v>3</c:v>
                </c:pt>
                <c:pt idx="10">
                  <c:v>27</c:v>
                </c:pt>
                <c:pt idx="11">
                  <c:v>8</c:v>
                </c:pt>
                <c:pt idx="12">
                  <c:v>8</c:v>
                </c:pt>
                <c:pt idx="13">
                  <c:v>6</c:v>
                </c:pt>
                <c:pt idx="14">
                  <c:v>5</c:v>
                </c:pt>
                <c:pt idx="15">
                  <c:v>4</c:v>
                </c:pt>
                <c:pt idx="16">
                  <c:v>4</c:v>
                </c:pt>
                <c:pt idx="17">
                  <c:v>3</c:v>
                </c:pt>
                <c:pt idx="18">
                  <c:v>2</c:v>
                </c:pt>
                <c:pt idx="19">
                  <c:v>2</c:v>
                </c:pt>
                <c:pt idx="20">
                  <c:v>2</c:v>
                </c:pt>
                <c:pt idx="21">
                  <c:v>1</c:v>
                </c:pt>
                <c:pt idx="22">
                  <c:v>1</c:v>
                </c:pt>
                <c:pt idx="23">
                  <c:v>1</c:v>
                </c:pt>
                <c:pt idx="24">
                  <c:v>1</c:v>
                </c:pt>
                <c:pt idx="25">
                  <c:v>1</c:v>
                </c:pt>
                <c:pt idx="26">
                  <c:v>1</c:v>
                </c:pt>
                <c:pt idx="27">
                  <c:v>1</c:v>
                </c:pt>
                <c:pt idx="28">
                  <c:v>1</c:v>
                </c:pt>
                <c:pt idx="29">
                  <c:v>1</c:v>
                </c:pt>
              </c:numCache>
            </c:numRef>
          </c:val>
          <c:extLst xmlns:c16r2="http://schemas.microsoft.com/office/drawing/2015/06/chart">
            <c:ext xmlns:c16="http://schemas.microsoft.com/office/drawing/2014/chart" uri="{C3380CC4-5D6E-409C-BE32-E72D297353CC}">
              <c16:uniqueId val="{00000000-08DA-4653-8596-E2CE8F1E6663}"/>
            </c:ext>
          </c:extLst>
        </c:ser>
        <c:ser>
          <c:idx val="1"/>
          <c:order val="1"/>
          <c:tx>
            <c:strRef>
              <c:f>Sheet4!$B$76</c:f>
              <c:strCache>
                <c:ptCount val="1"/>
                <c:pt idx="0">
                  <c:v>Companies Recommended for Funding</c:v>
                </c:pt>
              </c:strCache>
            </c:strRef>
          </c:tx>
          <c:spPr>
            <a:solidFill>
              <a:srgbClr val="00B050"/>
            </a:solidFill>
            <a:ln>
              <a:noFill/>
            </a:ln>
            <a:effectLst/>
          </c:spPr>
          <c:invertIfNegative val="0"/>
          <c:dLbls>
            <c:dLbl>
              <c:idx val="0"/>
              <c:layout>
                <c:manualLayout>
                  <c:x val="-1.0416667521052174E-3"/>
                  <c:y val="-7.913896802785698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3-08DA-4653-8596-E2CE8F1E6663}"/>
                </c:ext>
                <c:ext xmlns:c15="http://schemas.microsoft.com/office/drawing/2012/chart" uri="{CE6537A1-D6FC-4f65-9D91-7224C49458BB}"/>
              </c:extLst>
            </c:dLbl>
            <c:dLbl>
              <c:idx val="1"/>
              <c:layout>
                <c:manualLayout>
                  <c:x val="0"/>
                  <c:y val="-7.122507122507122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4-08DA-4653-8596-E2CE8F1E6663}"/>
                </c:ext>
                <c:ext xmlns:c15="http://schemas.microsoft.com/office/drawing/2012/chart" uri="{CE6537A1-D6FC-4f65-9D91-7224C49458BB}"/>
              </c:extLst>
            </c:dLbl>
            <c:dLbl>
              <c:idx val="2"/>
              <c:layout>
                <c:manualLayout>
                  <c:x val="-1.9097003178385236E-17"/>
                  <c:y val="-0.12662234884457108"/>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5-08DA-4653-8596-E2CE8F1E6663}"/>
                </c:ext>
                <c:ext xmlns:c15="http://schemas.microsoft.com/office/drawing/2012/chart" uri="{CE6537A1-D6FC-4f65-9D91-7224C49458BB}"/>
              </c:extLst>
            </c:dLbl>
            <c:dLbl>
              <c:idx val="3"/>
              <c:layout>
                <c:manualLayout>
                  <c:x val="-1.9097003178385236E-17"/>
                  <c:y val="-7.5182019626463994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6-08DA-4653-8596-E2CE8F1E6663}"/>
                </c:ext>
                <c:ext xmlns:c15="http://schemas.microsoft.com/office/drawing/2012/chart" uri="{CE6537A1-D6FC-4f65-9D91-7224C49458BB}"/>
              </c:extLst>
            </c:dLbl>
            <c:dLbl>
              <c:idx val="4"/>
              <c:layout>
                <c:manualLayout>
                  <c:x val="1.9097003178385236E-17"/>
                  <c:y val="-7.5182019626464078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7-08DA-4653-8596-E2CE8F1E6663}"/>
                </c:ext>
                <c:ext xmlns:c15="http://schemas.microsoft.com/office/drawing/2012/chart" uri="{CE6537A1-D6FC-4f65-9D91-7224C49458BB}"/>
              </c:extLst>
            </c:dLbl>
            <c:dLbl>
              <c:idx val="5"/>
              <c:layout>
                <c:manualLayout>
                  <c:x val="0"/>
                  <c:y val="-5.9354226020892686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8-08DA-4653-8596-E2CE8F1E6663}"/>
                </c:ext>
                <c:ext xmlns:c15="http://schemas.microsoft.com/office/drawing/2012/chart" uri="{CE6537A1-D6FC-4f65-9D91-7224C49458BB}"/>
              </c:extLst>
            </c:dLbl>
            <c:dLbl>
              <c:idx val="6"/>
              <c:layout>
                <c:manualLayout>
                  <c:x val="-3.8194006356770472E-17"/>
                  <c:y val="-5.5397277619499911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9-08DA-4653-8596-E2CE8F1E6663}"/>
                </c:ext>
                <c:ext xmlns:c15="http://schemas.microsoft.com/office/drawing/2012/chart" uri="{CE6537A1-D6FC-4f65-9D91-7224C49458BB}"/>
              </c:extLst>
            </c:dLbl>
            <c:dLbl>
              <c:idx val="7"/>
              <c:layout>
                <c:manualLayout>
                  <c:x val="0"/>
                  <c:y val="-3.5612535612535613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A-08DA-4653-8596-E2CE8F1E6663}"/>
                </c:ext>
                <c:ext xmlns:c15="http://schemas.microsoft.com/office/drawing/2012/chart" uri="{CE6537A1-D6FC-4f65-9D91-7224C49458BB}"/>
              </c:extLst>
            </c:dLbl>
            <c:dLbl>
              <c:idx val="8"/>
              <c:layout>
                <c:manualLayout>
                  <c:x val="3.8194006356770472E-17"/>
                  <c:y val="-8.3095916429249767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B-08DA-4653-8596-E2CE8F1E6663}"/>
                </c:ext>
                <c:ext xmlns:c15="http://schemas.microsoft.com/office/drawing/2012/chart" uri="{CE6537A1-D6FC-4f65-9D91-7224C49458BB}"/>
              </c:extLst>
            </c:dLbl>
            <c:dLbl>
              <c:idx val="9"/>
              <c:layout>
                <c:manualLayout>
                  <c:x val="0"/>
                  <c:y val="-6.7268122823678375E-2"/>
                </c:manualLayout>
              </c:layout>
              <c:showLegendKey val="0"/>
              <c:showVal val="1"/>
              <c:showCatName val="0"/>
              <c:showSerName val="0"/>
              <c:showPercent val="0"/>
              <c:showBubbleSize val="0"/>
              <c:extLst xmlns:c16r2="http://schemas.microsoft.com/office/drawing/2015/06/chart">
                <c:ext xmlns:c16="http://schemas.microsoft.com/office/drawing/2014/chart" uri="{C3380CC4-5D6E-409C-BE32-E72D297353CC}">
                  <c16:uniqueId val="{0000000C-08DA-4653-8596-E2CE8F1E6663}"/>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hu-HU"/>
              </a:p>
            </c:txPr>
            <c:showLegendKey val="0"/>
            <c:showVal val="1"/>
            <c:showCatName val="0"/>
            <c:showSerName val="0"/>
            <c:showPercent val="0"/>
            <c:showBubbleSize val="0"/>
            <c:showLeaderLines val="0"/>
            <c:extLst xmlns:c16r2="http://schemas.microsoft.com/office/drawing/2015/06/chart">
              <c:ext xmlns:c15="http://schemas.microsoft.com/office/drawing/2012/chart" uri="{CE6537A1-D6FC-4f65-9D91-7224C49458BB}">
                <c15:showLeaderLines val="0"/>
              </c:ext>
            </c:extLst>
          </c:dLbls>
          <c:cat>
            <c:strRef>
              <c:f>Sheet4!$A$77:$A$106</c:f>
              <c:strCache>
                <c:ptCount val="30"/>
                <c:pt idx="0">
                  <c:v>NL</c:v>
                </c:pt>
                <c:pt idx="1">
                  <c:v>DE</c:v>
                </c:pt>
                <c:pt idx="2">
                  <c:v>IT</c:v>
                </c:pt>
                <c:pt idx="3">
                  <c:v>BE</c:v>
                </c:pt>
                <c:pt idx="4">
                  <c:v>FR</c:v>
                </c:pt>
                <c:pt idx="5">
                  <c:v>UK</c:v>
                </c:pt>
                <c:pt idx="6">
                  <c:v>DK</c:v>
                </c:pt>
                <c:pt idx="7">
                  <c:v>ES</c:v>
                </c:pt>
                <c:pt idx="8">
                  <c:v>SE</c:v>
                </c:pt>
                <c:pt idx="9">
                  <c:v>PL</c:v>
                </c:pt>
                <c:pt idx="10">
                  <c:v>IL</c:v>
                </c:pt>
                <c:pt idx="11">
                  <c:v>FI</c:v>
                </c:pt>
                <c:pt idx="12">
                  <c:v>AT</c:v>
                </c:pt>
                <c:pt idx="13">
                  <c:v>NO</c:v>
                </c:pt>
                <c:pt idx="14">
                  <c:v>IE</c:v>
                </c:pt>
                <c:pt idx="15">
                  <c:v>LT</c:v>
                </c:pt>
                <c:pt idx="16">
                  <c:v>UA</c:v>
                </c:pt>
                <c:pt idx="17">
                  <c:v>PT</c:v>
                </c:pt>
                <c:pt idx="18">
                  <c:v>SI</c:v>
                </c:pt>
                <c:pt idx="19">
                  <c:v>IS</c:v>
                </c:pt>
                <c:pt idx="20">
                  <c:v>EL</c:v>
                </c:pt>
                <c:pt idx="21">
                  <c:v>BG</c:v>
                </c:pt>
                <c:pt idx="22">
                  <c:v>CZ</c:v>
                </c:pt>
                <c:pt idx="23">
                  <c:v>RS</c:v>
                </c:pt>
                <c:pt idx="24">
                  <c:v>LU</c:v>
                </c:pt>
                <c:pt idx="25">
                  <c:v>MT</c:v>
                </c:pt>
                <c:pt idx="26">
                  <c:v>RO</c:v>
                </c:pt>
                <c:pt idx="27">
                  <c:v>TR</c:v>
                </c:pt>
                <c:pt idx="28">
                  <c:v>HU</c:v>
                </c:pt>
                <c:pt idx="29">
                  <c:v>EE</c:v>
                </c:pt>
              </c:strCache>
            </c:strRef>
          </c:cat>
          <c:val>
            <c:numRef>
              <c:f>Sheet4!$B$77:$B$106</c:f>
              <c:numCache>
                <c:formatCode>General</c:formatCode>
                <c:ptCount val="30"/>
                <c:pt idx="0">
                  <c:v>4</c:v>
                </c:pt>
                <c:pt idx="1">
                  <c:v>3</c:v>
                </c:pt>
                <c:pt idx="2">
                  <c:v>3</c:v>
                </c:pt>
                <c:pt idx="3">
                  <c:v>3</c:v>
                </c:pt>
                <c:pt idx="4">
                  <c:v>2</c:v>
                </c:pt>
                <c:pt idx="5">
                  <c:v>2</c:v>
                </c:pt>
                <c:pt idx="6">
                  <c:v>2</c:v>
                </c:pt>
                <c:pt idx="7">
                  <c:v>1</c:v>
                </c:pt>
                <c:pt idx="8">
                  <c:v>1</c:v>
                </c:pt>
                <c:pt idx="9">
                  <c:v>1</c:v>
                </c:pt>
              </c:numCache>
            </c:numRef>
          </c:val>
          <c:extLst xmlns:c16r2="http://schemas.microsoft.com/office/drawing/2015/06/chart">
            <c:ext xmlns:c16="http://schemas.microsoft.com/office/drawing/2014/chart" uri="{C3380CC4-5D6E-409C-BE32-E72D297353CC}">
              <c16:uniqueId val="{00000001-08DA-4653-8596-E2CE8F1E6663}"/>
            </c:ext>
          </c:extLst>
        </c:ser>
        <c:dLbls>
          <c:showLegendKey val="0"/>
          <c:showVal val="0"/>
          <c:showCatName val="0"/>
          <c:showSerName val="0"/>
          <c:showPercent val="0"/>
          <c:showBubbleSize val="0"/>
        </c:dLbls>
        <c:gapWidth val="150"/>
        <c:overlap val="100"/>
        <c:axId val="333170472"/>
        <c:axId val="333169296"/>
      </c:barChart>
      <c:lineChart>
        <c:grouping val="standard"/>
        <c:varyColors val="0"/>
        <c:ser>
          <c:idx val="2"/>
          <c:order val="2"/>
          <c:tx>
            <c:strRef>
              <c:f>Sheet4!$D$76</c:f>
              <c:strCache>
                <c:ptCount val="1"/>
                <c:pt idx="0">
                  <c:v>Total Recommended Funding</c:v>
                </c:pt>
              </c:strCache>
            </c:strRef>
          </c:tx>
          <c:spPr>
            <a:ln w="28575" cap="rnd">
              <a:solidFill>
                <a:srgbClr val="FF0000"/>
              </a:solidFill>
              <a:round/>
            </a:ln>
            <a:effectLst/>
          </c:spPr>
          <c:marker>
            <c:symbol val="circle"/>
            <c:size val="5"/>
            <c:spPr>
              <a:solidFill>
                <a:srgbClr val="FFC000"/>
              </a:solidFill>
              <a:ln w="9525">
                <a:solidFill>
                  <a:schemeClr val="accent3"/>
                </a:solidFill>
              </a:ln>
              <a:effectLst/>
            </c:spPr>
          </c:marker>
          <c:cat>
            <c:strRef>
              <c:f>Sheet4!$A$77:$A$106</c:f>
              <c:strCache>
                <c:ptCount val="30"/>
                <c:pt idx="0">
                  <c:v>NL</c:v>
                </c:pt>
                <c:pt idx="1">
                  <c:v>DE</c:v>
                </c:pt>
                <c:pt idx="2">
                  <c:v>IT</c:v>
                </c:pt>
                <c:pt idx="3">
                  <c:v>BE</c:v>
                </c:pt>
                <c:pt idx="4">
                  <c:v>FR</c:v>
                </c:pt>
                <c:pt idx="5">
                  <c:v>UK</c:v>
                </c:pt>
                <c:pt idx="6">
                  <c:v>DK</c:v>
                </c:pt>
                <c:pt idx="7">
                  <c:v>ES</c:v>
                </c:pt>
                <c:pt idx="8">
                  <c:v>SE</c:v>
                </c:pt>
                <c:pt idx="9">
                  <c:v>PL</c:v>
                </c:pt>
                <c:pt idx="10">
                  <c:v>IL</c:v>
                </c:pt>
                <c:pt idx="11">
                  <c:v>FI</c:v>
                </c:pt>
                <c:pt idx="12">
                  <c:v>AT</c:v>
                </c:pt>
                <c:pt idx="13">
                  <c:v>NO</c:v>
                </c:pt>
                <c:pt idx="14">
                  <c:v>IE</c:v>
                </c:pt>
                <c:pt idx="15">
                  <c:v>LT</c:v>
                </c:pt>
                <c:pt idx="16">
                  <c:v>UA</c:v>
                </c:pt>
                <c:pt idx="17">
                  <c:v>PT</c:v>
                </c:pt>
                <c:pt idx="18">
                  <c:v>SI</c:v>
                </c:pt>
                <c:pt idx="19">
                  <c:v>IS</c:v>
                </c:pt>
                <c:pt idx="20">
                  <c:v>EL</c:v>
                </c:pt>
                <c:pt idx="21">
                  <c:v>BG</c:v>
                </c:pt>
                <c:pt idx="22">
                  <c:v>CZ</c:v>
                </c:pt>
                <c:pt idx="23">
                  <c:v>RS</c:v>
                </c:pt>
                <c:pt idx="24">
                  <c:v>LU</c:v>
                </c:pt>
                <c:pt idx="25">
                  <c:v>MT</c:v>
                </c:pt>
                <c:pt idx="26">
                  <c:v>RO</c:v>
                </c:pt>
                <c:pt idx="27">
                  <c:v>TR</c:v>
                </c:pt>
                <c:pt idx="28">
                  <c:v>HU</c:v>
                </c:pt>
                <c:pt idx="29">
                  <c:v>EE</c:v>
                </c:pt>
              </c:strCache>
            </c:strRef>
          </c:cat>
          <c:val>
            <c:numRef>
              <c:f>Sheet4!$D$77:$D$106</c:f>
              <c:numCache>
                <c:formatCode>#,##0.0,,\ "M"</c:formatCode>
                <c:ptCount val="30"/>
                <c:pt idx="0">
                  <c:v>36326186</c:v>
                </c:pt>
                <c:pt idx="1">
                  <c:v>21075228.75</c:v>
                </c:pt>
                <c:pt idx="2">
                  <c:v>21831317.629999999</c:v>
                </c:pt>
                <c:pt idx="3">
                  <c:v>21274084</c:v>
                </c:pt>
                <c:pt idx="4">
                  <c:v>20896456</c:v>
                </c:pt>
                <c:pt idx="5">
                  <c:v>4039964.3</c:v>
                </c:pt>
                <c:pt idx="6">
                  <c:v>12211867.75</c:v>
                </c:pt>
                <c:pt idx="7">
                  <c:v>9999999</c:v>
                </c:pt>
                <c:pt idx="8">
                  <c:v>9222208</c:v>
                </c:pt>
                <c:pt idx="9">
                  <c:v>5500949.5</c:v>
                </c:pt>
              </c:numCache>
            </c:numRef>
          </c:val>
          <c:smooth val="0"/>
          <c:extLst xmlns:c16r2="http://schemas.microsoft.com/office/drawing/2015/06/chart">
            <c:ext xmlns:c16="http://schemas.microsoft.com/office/drawing/2014/chart" uri="{C3380CC4-5D6E-409C-BE32-E72D297353CC}">
              <c16:uniqueId val="{00000002-08DA-4653-8596-E2CE8F1E6663}"/>
            </c:ext>
          </c:extLst>
        </c:ser>
        <c:dLbls>
          <c:showLegendKey val="0"/>
          <c:showVal val="0"/>
          <c:showCatName val="0"/>
          <c:showSerName val="0"/>
          <c:showPercent val="0"/>
          <c:showBubbleSize val="0"/>
        </c:dLbls>
        <c:marker val="1"/>
        <c:smooth val="0"/>
        <c:axId val="333170080"/>
        <c:axId val="333169688"/>
      </c:lineChart>
      <c:catAx>
        <c:axId val="333170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169296"/>
        <c:crosses val="autoZero"/>
        <c:auto val="1"/>
        <c:lblAlgn val="ctr"/>
        <c:lblOffset val="100"/>
        <c:noMultiLvlLbl val="0"/>
      </c:catAx>
      <c:valAx>
        <c:axId val="333169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170472"/>
        <c:crosses val="autoZero"/>
        <c:crossBetween val="between"/>
      </c:valAx>
      <c:valAx>
        <c:axId val="333169688"/>
        <c:scaling>
          <c:orientation val="minMax"/>
        </c:scaling>
        <c:delete val="0"/>
        <c:axPos val="r"/>
        <c:numFmt formatCode="#,##0.0,,\ &quot;M&quot;"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crossAx val="333170080"/>
        <c:crosses val="max"/>
        <c:crossBetween val="between"/>
        <c:minorUnit val="1"/>
      </c:valAx>
      <c:catAx>
        <c:axId val="333170080"/>
        <c:scaling>
          <c:orientation val="minMax"/>
        </c:scaling>
        <c:delete val="1"/>
        <c:axPos val="b"/>
        <c:numFmt formatCode="General" sourceLinked="1"/>
        <c:majorTickMark val="out"/>
        <c:minorTickMark val="none"/>
        <c:tickLblPos val="nextTo"/>
        <c:crossAx val="33316968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hu-HU"/>
        </a:p>
      </c:txPr>
    </c:legend>
    <c:plotVisOnly val="1"/>
    <c:dispBlanksAs val="gap"/>
    <c:showDLblsOverMax val="0"/>
    <c:extLst xmlns:c16r2="http://schemas.microsoft.com/office/drawing/2015/06/chart">
      <c:ext xmlns:c16r3="http://schemas.microsoft.com/office/drawing/2017/03/chart" uri="{56B9EC1D-385E-4148-901F-78D8002777C0}">
        <c16r3:dataDisplayOptions16>
          <c16r3:dispNaAsBlank val="1"/>
        </c16r3:dataDisplayOptions16>
      </c:ext>
    </c:extLst>
  </c:chart>
  <c:spPr>
    <a:solidFill>
      <a:schemeClr val="bg1"/>
    </a:solidFill>
    <a:ln>
      <a:noFill/>
    </a:ln>
    <a:effectLst/>
  </c:spPr>
  <c:txPr>
    <a:bodyPr/>
    <a:lstStyle/>
    <a:p>
      <a:pPr>
        <a:defRPr/>
      </a:pPr>
      <a:endParaRPr lang="hu-HU"/>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0.75974</cdr:x>
      <cdr:y>0.92086</cdr:y>
    </cdr:from>
    <cdr:to>
      <cdr:x>0.86141</cdr:x>
      <cdr:y>1</cdr:y>
    </cdr:to>
    <cdr:sp macro="" textlink="">
      <cdr:nvSpPr>
        <cdr:cNvPr id="2" name="TextBox 1">
          <a:extLst xmlns:a="http://schemas.openxmlformats.org/drawingml/2006/main">
            <a:ext uri="{FF2B5EF4-FFF2-40B4-BE49-F238E27FC236}">
              <a16:creationId xmlns="" xmlns:a16="http://schemas.microsoft.com/office/drawing/2014/main" id="{06C5A6FB-B09F-E1CE-A3E1-1F3B6CAFBBE0}"/>
            </a:ext>
          </a:extLst>
        </cdr:cNvPr>
        <cdr:cNvSpPr txBox="1"/>
      </cdr:nvSpPr>
      <cdr:spPr>
        <a:xfrm xmlns:a="http://schemas.openxmlformats.org/drawingml/2006/main">
          <a:off x="9262794" y="2842193"/>
          <a:ext cx="1239520" cy="244259"/>
        </a:xfrm>
        <a:prstGeom xmlns:a="http://schemas.openxmlformats.org/drawingml/2006/main" prst="rect">
          <a:avLst/>
        </a:prstGeom>
        <a:solidFill xmlns:a="http://schemas.openxmlformats.org/drawingml/2006/main">
          <a:schemeClr val="bg2"/>
        </a:solidFill>
      </cdr:spPr>
      <cdr:txBody>
        <a:bodyPr xmlns:a="http://schemas.openxmlformats.org/drawingml/2006/main" vertOverflow="clip" wrap="square" rtlCol="0"/>
        <a:lstStyle xmlns:a="http://schemas.openxmlformats.org/drawingml/2006/main"/>
        <a:p xmlns:a="http://schemas.openxmlformats.org/drawingml/2006/main">
          <a:endParaRPr lang="en-IE" sz="800" b="1" dirty="0">
            <a:solidFill>
              <a:srgbClr val="FF0000"/>
            </a:solidFill>
          </a:endParaRPr>
        </a:p>
        <a:p xmlns:a="http://schemas.openxmlformats.org/drawingml/2006/main">
          <a:r>
            <a:rPr lang="en-IE" sz="800" b="1" dirty="0">
              <a:solidFill>
                <a:srgbClr val="FF0000"/>
              </a:solidFill>
            </a:rPr>
            <a:t>Only GOs</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8B1027A5-1843-4082-8CB5-11BAD6A6C466}" type="datetimeFigureOut">
              <a:rPr lang="hu-HU" smtClean="0"/>
              <a:t>2023.12.13.</a:t>
            </a:fld>
            <a:endParaRPr lang="hu-HU"/>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hu-HU"/>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9D950BD7-7815-4CAA-9138-661D81DB5412}" type="slidenum">
              <a:rPr lang="hu-HU" smtClean="0"/>
              <a:t>‹#›</a:t>
            </a:fld>
            <a:endParaRPr lang="hu-HU"/>
          </a:p>
        </p:txBody>
      </p:sp>
    </p:spTree>
    <p:extLst>
      <p:ext uri="{BB962C8B-B14F-4D97-AF65-F5344CB8AC3E}">
        <p14:creationId xmlns:p14="http://schemas.microsoft.com/office/powerpoint/2010/main" val="184554054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hu-HU"/>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6E8ADBEE-CFBC-481E-B6EE-023E4E1F93C8}" type="datetimeFigureOut">
              <a:rPr lang="hu-HU" smtClean="0"/>
              <a:t>2023.12.13.</a:t>
            </a:fld>
            <a:endParaRPr lang="hu-HU"/>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hu-HU"/>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u-HU"/>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hu-HU"/>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820BA29C-7856-4B85-B9C9-9F9981924B37}" type="slidenum">
              <a:rPr lang="hu-HU" smtClean="0"/>
              <a:t>‹#›</a:t>
            </a:fld>
            <a:endParaRPr lang="hu-HU"/>
          </a:p>
        </p:txBody>
      </p:sp>
    </p:spTree>
    <p:extLst>
      <p:ext uri="{BB962C8B-B14F-4D97-AF65-F5344CB8AC3E}">
        <p14:creationId xmlns:p14="http://schemas.microsoft.com/office/powerpoint/2010/main" val="1818279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8FBEB-3E61-48D2-874A-1DDEB1ACA4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68919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8FBEB-3E61-48D2-874A-1DDEB1ACA4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30512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8FBEB-3E61-48D2-874A-1DDEB1ACA4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9076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8FBEB-3E61-48D2-874A-1DDEB1ACA4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5132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8FBEB-3E61-48D2-874A-1DDEB1ACA4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648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8FBEB-3E61-48D2-874A-1DDEB1ACA4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729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8FBEB-3E61-48D2-874A-1DDEB1ACA4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813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8FBEB-3E61-48D2-874A-1DDEB1ACA4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1788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8FBEB-3E61-48D2-874A-1DDEB1ACA4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31568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a:t>Only GOS for recommended Funding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8FBEB-3E61-48D2-874A-1DDEB1ACA4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2850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8FBEB-3E61-48D2-874A-1DDEB1ACA4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77453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AC8FBEB-3E61-48D2-874A-1DDEB1ACA47D}" type="slidenum">
              <a:rPr kumimoji="0" lang="en-I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I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157918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hyperlink" Target="http://www.h2020.gov.hu/" TargetMode="External"/><Relationship Id="rId2" Type="http://schemas.openxmlformats.org/officeDocument/2006/relationships/hyperlink" Target="http://www.nkfih.gov.hu/" TargetMode="External"/><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ím_Slide_1">
    <p:bg>
      <p:bgPr>
        <a:solidFill>
          <a:srgbClr val="FCFCF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2742151"/>
            <a:ext cx="9144000" cy="484187"/>
          </a:xfrm>
        </p:spPr>
        <p:txBody>
          <a:bodyPr>
            <a:noAutofit/>
          </a:bodyPr>
          <a:lstStyle>
            <a:lvl1pPr marL="0" indent="0" algn="l">
              <a:lnSpc>
                <a:spcPct val="70000"/>
              </a:lnSpc>
              <a:buNone/>
              <a:defRPr sz="2800">
                <a:solidFill>
                  <a:schemeClr val="bg2">
                    <a:lumMod val="50000"/>
                  </a:schemeClr>
                </a:solidFill>
                <a:latin typeface="Bahnschrift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hu-HU" dirty="0"/>
          </a:p>
        </p:txBody>
      </p:sp>
      <p:sp>
        <p:nvSpPr>
          <p:cNvPr id="4" name="Date Placeholder 3"/>
          <p:cNvSpPr>
            <a:spLocks noGrp="1"/>
          </p:cNvSpPr>
          <p:nvPr>
            <p:ph type="dt" sz="half" idx="10"/>
          </p:nvPr>
        </p:nvSpPr>
        <p:spPr/>
        <p:txBody>
          <a:bodyPr/>
          <a:lstStyle/>
          <a:p>
            <a:fld id="{63418DA9-D000-4E35-A7AA-6537B54DE9B5}"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dirty="0"/>
          </a:p>
        </p:txBody>
      </p:sp>
      <p:sp>
        <p:nvSpPr>
          <p:cNvPr id="9" name="Content Placeholder 8"/>
          <p:cNvSpPr>
            <a:spLocks noGrp="1"/>
          </p:cNvSpPr>
          <p:nvPr>
            <p:ph sz="quarter" idx="13"/>
          </p:nvPr>
        </p:nvSpPr>
        <p:spPr>
          <a:xfrm>
            <a:off x="2133600" y="4020741"/>
            <a:ext cx="6572250" cy="914400"/>
          </a:xfrm>
        </p:spPr>
        <p:txBody>
          <a:bodyPr>
            <a:noAutofit/>
          </a:bodyPr>
          <a:lstStyle>
            <a:lvl1pPr marL="0" indent="0">
              <a:lnSpc>
                <a:spcPct val="80000"/>
              </a:lnSpc>
              <a:buNone/>
              <a:defRPr sz="2400">
                <a:solidFill>
                  <a:srgbClr val="3C3C3C"/>
                </a:solidFill>
                <a:latin typeface="Gidole" panose="02000503000000000000" pitchFamily="50" charset="0"/>
              </a:defRPr>
            </a:lvl1pPr>
          </a:lstStyle>
          <a:p>
            <a:pPr lvl="0"/>
            <a:r>
              <a:rPr lang="en-US" dirty="0"/>
              <a:t>Click to edit Master text styles</a:t>
            </a:r>
          </a:p>
        </p:txBody>
      </p:sp>
      <p:sp>
        <p:nvSpPr>
          <p:cNvPr id="6" name="Title 5"/>
          <p:cNvSpPr>
            <a:spLocks noGrp="1"/>
          </p:cNvSpPr>
          <p:nvPr>
            <p:ph type="title" hasCustomPrompt="1"/>
          </p:nvPr>
        </p:nvSpPr>
        <p:spPr>
          <a:xfrm>
            <a:off x="1524000" y="1318816"/>
            <a:ext cx="9144000" cy="1325563"/>
          </a:xfrm>
        </p:spPr>
        <p:txBody>
          <a:bodyPr>
            <a:noAutofit/>
          </a:bodyPr>
          <a:lstStyle>
            <a:lvl1pPr>
              <a:defRPr sz="5400" spc="0">
                <a:solidFill>
                  <a:srgbClr val="3C3C3C"/>
                </a:solidFill>
              </a:defRPr>
            </a:lvl1pPr>
          </a:lstStyle>
          <a:p>
            <a:r>
              <a:rPr lang="en-US" dirty="0"/>
              <a:t>Click to edit master title style</a:t>
            </a:r>
            <a:endParaRPr lang="hu-HU" dirty="0"/>
          </a:p>
        </p:txBody>
      </p:sp>
      <p:sp>
        <p:nvSpPr>
          <p:cNvPr id="13"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dirty="0"/>
          </a:p>
        </p:txBody>
      </p:sp>
      <p:pic>
        <p:nvPicPr>
          <p:cNvPr id="14"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473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közép- cím/szöveg">
    <p:bg>
      <p:bgPr>
        <a:solidFill>
          <a:srgbClr val="FCFCFF"/>
        </a:solidFill>
        <a:effectLst/>
      </p:bgPr>
    </p:bg>
    <p:spTree>
      <p:nvGrpSpPr>
        <p:cNvPr id="1" name=""/>
        <p:cNvGrpSpPr/>
        <p:nvPr/>
      </p:nvGrpSpPr>
      <p:grpSpPr>
        <a:xfrm>
          <a:off x="0" y="0"/>
          <a:ext cx="0" cy="0"/>
          <a:chOff x="0" y="0"/>
          <a:chExt cx="0" cy="0"/>
        </a:xfrm>
      </p:grpSpPr>
      <p:sp>
        <p:nvSpPr>
          <p:cNvPr id="2" name="Rectangle 1"/>
          <p:cNvSpPr/>
          <p:nvPr userDrawn="1"/>
        </p:nvSpPr>
        <p:spPr>
          <a:xfrm>
            <a:off x="0" y="1561465"/>
            <a:ext cx="12192000" cy="1308028"/>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hu-HU" dirty="0">
              <a:latin typeface="Bahnschrift SemiBold" panose="020B0502040204020203" pitchFamily="34" charset="0"/>
            </a:endParaRPr>
          </a:p>
        </p:txBody>
      </p:sp>
      <p:sp>
        <p:nvSpPr>
          <p:cNvPr id="3" name="Content Placeholder 2"/>
          <p:cNvSpPr>
            <a:spLocks noGrp="1"/>
          </p:cNvSpPr>
          <p:nvPr>
            <p:ph idx="1"/>
          </p:nvPr>
        </p:nvSpPr>
        <p:spPr>
          <a:xfrm>
            <a:off x="2243365" y="3178628"/>
            <a:ext cx="7705272" cy="2670629"/>
          </a:xfrm>
        </p:spPr>
        <p:txBody>
          <a:bodyPr>
            <a:noAutofit/>
          </a:bodyPr>
          <a:lstStyle>
            <a:lvl1pPr marL="0" indent="0" algn="ctr">
              <a:buNone/>
              <a:defRPr sz="2400">
                <a:solidFill>
                  <a:schemeClr val="tx1">
                    <a:lumMod val="75000"/>
                    <a:lumOff val="25000"/>
                  </a:schemeClr>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2B8481C0-EAA1-48D8-A210-81F38A446136}"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6" name="Title 5"/>
          <p:cNvSpPr>
            <a:spLocks noGrp="1"/>
          </p:cNvSpPr>
          <p:nvPr>
            <p:ph type="title"/>
          </p:nvPr>
        </p:nvSpPr>
        <p:spPr>
          <a:xfrm>
            <a:off x="838200" y="1561465"/>
            <a:ext cx="10515600" cy="1325563"/>
          </a:xfrm>
        </p:spPr>
        <p:txBody>
          <a:bodyPr>
            <a:noAutofit/>
          </a:bodyPr>
          <a:lstStyle>
            <a:lvl1pPr algn="ctr">
              <a:defRPr sz="3200">
                <a:solidFill>
                  <a:schemeClr val="bg1"/>
                </a:solidFill>
              </a:defRPr>
            </a:lvl1pPr>
          </a:lstStyle>
          <a:p>
            <a:r>
              <a:rPr lang="en-US" dirty="0"/>
              <a:t>Click to edit Master title style</a:t>
            </a:r>
            <a:endParaRPr lang="hu-HU" dirty="0"/>
          </a:p>
        </p:txBody>
      </p:sp>
      <p:pic>
        <p:nvPicPr>
          <p:cNvPr id="9"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6235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özép - cím/3 szöveg">
    <p:bg>
      <p:bgPr>
        <a:solidFill>
          <a:srgbClr val="FCFCFF"/>
        </a:solidFill>
        <a:effectLst/>
      </p:bgPr>
    </p:bg>
    <p:spTree>
      <p:nvGrpSpPr>
        <p:cNvPr id="1" name=""/>
        <p:cNvGrpSpPr/>
        <p:nvPr/>
      </p:nvGrpSpPr>
      <p:grpSpPr>
        <a:xfrm>
          <a:off x="0" y="0"/>
          <a:ext cx="0" cy="0"/>
          <a:chOff x="0" y="0"/>
          <a:chExt cx="0" cy="0"/>
        </a:xfrm>
      </p:grpSpPr>
      <p:sp>
        <p:nvSpPr>
          <p:cNvPr id="2" name="Rectangle 1"/>
          <p:cNvSpPr/>
          <p:nvPr userDrawn="1"/>
        </p:nvSpPr>
        <p:spPr>
          <a:xfrm>
            <a:off x="0" y="1561465"/>
            <a:ext cx="12192000" cy="13080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latin typeface="Bahnschrift SemiBold" panose="020B0502040204020203" pitchFamily="34" charset="0"/>
            </a:endParaRPr>
          </a:p>
        </p:txBody>
      </p:sp>
      <p:sp>
        <p:nvSpPr>
          <p:cNvPr id="3" name="Content Placeholder 2"/>
          <p:cNvSpPr>
            <a:spLocks noGrp="1"/>
          </p:cNvSpPr>
          <p:nvPr>
            <p:ph idx="1"/>
          </p:nvPr>
        </p:nvSpPr>
        <p:spPr>
          <a:xfrm>
            <a:off x="121920" y="3178627"/>
            <a:ext cx="3749040" cy="2670629"/>
          </a:xfrm>
        </p:spPr>
        <p:txBody>
          <a:bodyPr>
            <a:noAutofit/>
          </a:bodyPr>
          <a:lstStyle>
            <a:lvl1pPr marL="0" indent="0" algn="ctr">
              <a:buNone/>
              <a:defRPr sz="2400">
                <a:solidFill>
                  <a:schemeClr val="tx1">
                    <a:lumMod val="75000"/>
                    <a:lumOff val="25000"/>
                  </a:schemeClr>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2CA76C22-86E1-4E4E-ACFF-B62CCBCBEFDA}"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6" name="Title 5"/>
          <p:cNvSpPr>
            <a:spLocks noGrp="1"/>
          </p:cNvSpPr>
          <p:nvPr>
            <p:ph type="title"/>
          </p:nvPr>
        </p:nvSpPr>
        <p:spPr>
          <a:xfrm>
            <a:off x="838200" y="1561465"/>
            <a:ext cx="10515600" cy="1325563"/>
          </a:xfrm>
        </p:spPr>
        <p:txBody>
          <a:bodyPr>
            <a:noAutofit/>
          </a:bodyPr>
          <a:lstStyle>
            <a:lvl1pPr algn="ctr">
              <a:defRPr sz="3200">
                <a:solidFill>
                  <a:schemeClr val="tx1"/>
                </a:solidFill>
              </a:defRPr>
            </a:lvl1pPr>
          </a:lstStyle>
          <a:p>
            <a:r>
              <a:rPr lang="en-US" dirty="0"/>
              <a:t>Click to edit Master title style</a:t>
            </a:r>
            <a:endParaRPr lang="hu-HU" dirty="0"/>
          </a:p>
        </p:txBody>
      </p:sp>
      <p:sp>
        <p:nvSpPr>
          <p:cNvPr id="8" name="Content Placeholder 2"/>
          <p:cNvSpPr>
            <a:spLocks noGrp="1"/>
          </p:cNvSpPr>
          <p:nvPr>
            <p:ph idx="12"/>
          </p:nvPr>
        </p:nvSpPr>
        <p:spPr>
          <a:xfrm>
            <a:off x="4222750" y="3178627"/>
            <a:ext cx="3749040" cy="2670629"/>
          </a:xfrm>
        </p:spPr>
        <p:txBody>
          <a:bodyPr>
            <a:noAutofit/>
          </a:bodyPr>
          <a:lstStyle>
            <a:lvl1pPr marL="0" indent="0" algn="ctr">
              <a:buNone/>
              <a:defRPr sz="2400">
                <a:solidFill>
                  <a:schemeClr val="tx1">
                    <a:lumMod val="75000"/>
                    <a:lumOff val="25000"/>
                  </a:schemeClr>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9" name="Content Placeholder 2"/>
          <p:cNvSpPr>
            <a:spLocks noGrp="1"/>
          </p:cNvSpPr>
          <p:nvPr>
            <p:ph idx="13"/>
          </p:nvPr>
        </p:nvSpPr>
        <p:spPr>
          <a:xfrm>
            <a:off x="8323580" y="3178627"/>
            <a:ext cx="3749040" cy="2670629"/>
          </a:xfrm>
        </p:spPr>
        <p:txBody>
          <a:bodyPr>
            <a:noAutofit/>
          </a:bodyPr>
          <a:lstStyle>
            <a:lvl1pPr marL="0" indent="0" algn="ctr">
              <a:buNone/>
              <a:defRPr sz="2400">
                <a:solidFill>
                  <a:schemeClr val="tx1">
                    <a:lumMod val="75000"/>
                    <a:lumOff val="25000"/>
                  </a:schemeClr>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pic>
        <p:nvPicPr>
          <p:cNvPr id="10"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52428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közép - cím/3 szöveg">
    <p:bg>
      <p:bgPr>
        <a:solidFill>
          <a:srgbClr val="FCFCFF"/>
        </a:solidFill>
        <a:effectLst/>
      </p:bgPr>
    </p:bg>
    <p:spTree>
      <p:nvGrpSpPr>
        <p:cNvPr id="1" name=""/>
        <p:cNvGrpSpPr/>
        <p:nvPr/>
      </p:nvGrpSpPr>
      <p:grpSpPr>
        <a:xfrm>
          <a:off x="0" y="0"/>
          <a:ext cx="0" cy="0"/>
          <a:chOff x="0" y="0"/>
          <a:chExt cx="0" cy="0"/>
        </a:xfrm>
      </p:grpSpPr>
      <p:sp>
        <p:nvSpPr>
          <p:cNvPr id="2" name="Rectangle 1"/>
          <p:cNvSpPr/>
          <p:nvPr userDrawn="1"/>
        </p:nvSpPr>
        <p:spPr>
          <a:xfrm>
            <a:off x="0" y="1561465"/>
            <a:ext cx="12192000" cy="1308028"/>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latin typeface="Bahnschrift SemiBold" panose="020B0502040204020203" pitchFamily="34" charset="0"/>
            </a:endParaRPr>
          </a:p>
        </p:txBody>
      </p:sp>
      <p:sp>
        <p:nvSpPr>
          <p:cNvPr id="3" name="Content Placeholder 2"/>
          <p:cNvSpPr>
            <a:spLocks noGrp="1"/>
          </p:cNvSpPr>
          <p:nvPr>
            <p:ph idx="1"/>
          </p:nvPr>
        </p:nvSpPr>
        <p:spPr>
          <a:xfrm>
            <a:off x="121920" y="3178627"/>
            <a:ext cx="3749040" cy="2670629"/>
          </a:xfrm>
        </p:spPr>
        <p:txBody>
          <a:bodyPr>
            <a:noAutofit/>
          </a:bodyPr>
          <a:lstStyle>
            <a:lvl1pPr marL="0" indent="0" algn="ctr">
              <a:buNone/>
              <a:defRPr sz="2400">
                <a:solidFill>
                  <a:schemeClr val="tx1">
                    <a:lumMod val="75000"/>
                    <a:lumOff val="25000"/>
                  </a:schemeClr>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2CA76C22-86E1-4E4E-ACFF-B62CCBCBEFDA}"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6" name="Title 5"/>
          <p:cNvSpPr>
            <a:spLocks noGrp="1"/>
          </p:cNvSpPr>
          <p:nvPr>
            <p:ph type="title"/>
          </p:nvPr>
        </p:nvSpPr>
        <p:spPr>
          <a:xfrm>
            <a:off x="838200" y="1561465"/>
            <a:ext cx="10515600" cy="1325563"/>
          </a:xfrm>
        </p:spPr>
        <p:txBody>
          <a:bodyPr>
            <a:normAutofit/>
          </a:bodyPr>
          <a:lstStyle>
            <a:lvl1pPr algn="ctr">
              <a:defRPr sz="3200">
                <a:solidFill>
                  <a:schemeClr val="bg1"/>
                </a:solidFill>
              </a:defRPr>
            </a:lvl1pPr>
          </a:lstStyle>
          <a:p>
            <a:r>
              <a:rPr lang="en-US" dirty="0"/>
              <a:t>Click to edit Master title style</a:t>
            </a:r>
            <a:endParaRPr lang="hu-HU" dirty="0"/>
          </a:p>
        </p:txBody>
      </p:sp>
      <p:sp>
        <p:nvSpPr>
          <p:cNvPr id="8" name="Content Placeholder 2"/>
          <p:cNvSpPr>
            <a:spLocks noGrp="1"/>
          </p:cNvSpPr>
          <p:nvPr>
            <p:ph idx="12"/>
          </p:nvPr>
        </p:nvSpPr>
        <p:spPr>
          <a:xfrm>
            <a:off x="4222750" y="3178627"/>
            <a:ext cx="3749040" cy="2670629"/>
          </a:xfrm>
        </p:spPr>
        <p:txBody>
          <a:bodyPr>
            <a:noAutofit/>
          </a:bodyPr>
          <a:lstStyle>
            <a:lvl1pPr marL="0" indent="0" algn="ctr">
              <a:buNone/>
              <a:defRPr sz="2400">
                <a:solidFill>
                  <a:schemeClr val="tx1">
                    <a:lumMod val="75000"/>
                    <a:lumOff val="25000"/>
                  </a:schemeClr>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9" name="Content Placeholder 2"/>
          <p:cNvSpPr>
            <a:spLocks noGrp="1"/>
          </p:cNvSpPr>
          <p:nvPr>
            <p:ph idx="13"/>
          </p:nvPr>
        </p:nvSpPr>
        <p:spPr>
          <a:xfrm>
            <a:off x="8323580" y="3178627"/>
            <a:ext cx="3749040" cy="2670629"/>
          </a:xfrm>
        </p:spPr>
        <p:txBody>
          <a:bodyPr>
            <a:noAutofit/>
          </a:bodyPr>
          <a:lstStyle>
            <a:lvl1pPr marL="0" indent="0" algn="ctr">
              <a:buNone/>
              <a:defRPr sz="2400">
                <a:solidFill>
                  <a:schemeClr val="tx1">
                    <a:lumMod val="75000"/>
                    <a:lumOff val="25000"/>
                  </a:schemeClr>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pic>
        <p:nvPicPr>
          <p:cNvPr id="10"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5736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özép - cím/szöveg/kép">
    <p:bg>
      <p:bgPr>
        <a:solidFill>
          <a:srgbClr val="FCFC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2243365" y="4583785"/>
            <a:ext cx="7705272" cy="2670629"/>
          </a:xfrm>
        </p:spPr>
        <p:txBody>
          <a:bodyPr>
            <a:noAutofit/>
          </a:bodyPr>
          <a:lstStyle>
            <a:lvl1pPr marL="0" indent="0" algn="ctr">
              <a:buNone/>
              <a:defRPr sz="2400">
                <a:solidFill>
                  <a:schemeClr val="tx1">
                    <a:lumMod val="75000"/>
                    <a:lumOff val="25000"/>
                  </a:schemeClr>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850D7A8E-278E-4280-8D6F-9BA16F12AAF8}"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8" name="Picture Placeholder 7"/>
          <p:cNvSpPr>
            <a:spLocks noGrp="1"/>
          </p:cNvSpPr>
          <p:nvPr>
            <p:ph type="pic" sz="quarter" idx="12"/>
          </p:nvPr>
        </p:nvSpPr>
        <p:spPr>
          <a:xfrm>
            <a:off x="0" y="1156198"/>
            <a:ext cx="12192000" cy="2850809"/>
          </a:xfrm>
          <a:solidFill>
            <a:schemeClr val="tx1">
              <a:lumMod val="50000"/>
              <a:lumOff val="50000"/>
            </a:schemeClr>
          </a:solidFill>
        </p:spPr>
        <p:txBody>
          <a:bodyPr/>
          <a:lstStyle>
            <a:lvl1pPr marL="0" indent="0">
              <a:buNone/>
              <a:defRPr/>
            </a:lvl1pPr>
          </a:lstStyle>
          <a:p>
            <a:endParaRPr lang="hu-HU" dirty="0"/>
          </a:p>
        </p:txBody>
      </p:sp>
      <p:sp>
        <p:nvSpPr>
          <p:cNvPr id="2" name="Title 1"/>
          <p:cNvSpPr>
            <a:spLocks noGrp="1"/>
          </p:cNvSpPr>
          <p:nvPr>
            <p:ph type="title"/>
          </p:nvPr>
        </p:nvSpPr>
        <p:spPr>
          <a:xfrm>
            <a:off x="838200" y="2874977"/>
            <a:ext cx="10515600" cy="1325563"/>
          </a:xfrm>
        </p:spPr>
        <p:txBody>
          <a:bodyPr>
            <a:noAutofit/>
          </a:bodyPr>
          <a:lstStyle>
            <a:lvl1pPr algn="ctr">
              <a:defRPr sz="3200" b="0">
                <a:solidFill>
                  <a:schemeClr val="bg1"/>
                </a:solidFill>
              </a:defRPr>
            </a:lvl1pPr>
          </a:lstStyle>
          <a:p>
            <a:r>
              <a:rPr lang="en-US" dirty="0"/>
              <a:t>Click to edit Master title style</a:t>
            </a:r>
            <a:endParaRPr lang="hu-HU" dirty="0"/>
          </a:p>
        </p:txBody>
      </p:sp>
      <p:pic>
        <p:nvPicPr>
          <p:cNvPr id="9"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768082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özép - cím/3 szöveg/kép">
    <p:bg>
      <p:bgPr>
        <a:solidFill>
          <a:srgbClr val="FCFC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7ABBEA1-BA06-46DE-865A-31C31227C090}"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8" name="Picture Placeholder 7"/>
          <p:cNvSpPr>
            <a:spLocks noGrp="1"/>
          </p:cNvSpPr>
          <p:nvPr>
            <p:ph type="pic" sz="quarter" idx="12"/>
          </p:nvPr>
        </p:nvSpPr>
        <p:spPr>
          <a:xfrm>
            <a:off x="0" y="327818"/>
            <a:ext cx="12192000" cy="2850809"/>
          </a:xfrm>
          <a:solidFill>
            <a:schemeClr val="tx1">
              <a:lumMod val="50000"/>
              <a:lumOff val="50000"/>
            </a:schemeClr>
          </a:solidFill>
        </p:spPr>
        <p:txBody>
          <a:bodyPr>
            <a:noAutofit/>
          </a:bodyPr>
          <a:lstStyle>
            <a:lvl1pPr marL="0" indent="0">
              <a:buNone/>
              <a:defRPr/>
            </a:lvl1pPr>
          </a:lstStyle>
          <a:p>
            <a:endParaRPr lang="hu-HU" dirty="0"/>
          </a:p>
        </p:txBody>
      </p:sp>
      <p:sp>
        <p:nvSpPr>
          <p:cNvPr id="2" name="Title 1"/>
          <p:cNvSpPr>
            <a:spLocks noGrp="1"/>
          </p:cNvSpPr>
          <p:nvPr>
            <p:ph type="title"/>
          </p:nvPr>
        </p:nvSpPr>
        <p:spPr>
          <a:xfrm>
            <a:off x="838200" y="2102868"/>
            <a:ext cx="10515600" cy="1325563"/>
          </a:xfrm>
        </p:spPr>
        <p:txBody>
          <a:bodyPr>
            <a:noAutofit/>
          </a:bodyPr>
          <a:lstStyle>
            <a:lvl1pPr algn="ctr">
              <a:defRPr sz="3200" b="0">
                <a:solidFill>
                  <a:schemeClr val="bg1"/>
                </a:solidFill>
              </a:defRPr>
            </a:lvl1pPr>
          </a:lstStyle>
          <a:p>
            <a:r>
              <a:rPr lang="en-US" dirty="0"/>
              <a:t>Click to edit Master title style</a:t>
            </a:r>
            <a:endParaRPr lang="hu-HU" dirty="0"/>
          </a:p>
        </p:txBody>
      </p:sp>
      <p:sp>
        <p:nvSpPr>
          <p:cNvPr id="9" name="Content Placeholder 2"/>
          <p:cNvSpPr>
            <a:spLocks noGrp="1"/>
          </p:cNvSpPr>
          <p:nvPr>
            <p:ph idx="1"/>
          </p:nvPr>
        </p:nvSpPr>
        <p:spPr>
          <a:xfrm>
            <a:off x="121920" y="3387327"/>
            <a:ext cx="3749040" cy="2670629"/>
          </a:xfrm>
        </p:spPr>
        <p:txBody>
          <a:bodyPr>
            <a:noAutofit/>
          </a:bodyPr>
          <a:lstStyle>
            <a:lvl1pPr marL="0" indent="0" algn="ctr">
              <a:buNone/>
              <a:defRPr sz="2400">
                <a:solidFill>
                  <a:schemeClr val="tx1">
                    <a:lumMod val="75000"/>
                    <a:lumOff val="25000"/>
                  </a:schemeClr>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10" name="Content Placeholder 2"/>
          <p:cNvSpPr>
            <a:spLocks noGrp="1"/>
          </p:cNvSpPr>
          <p:nvPr>
            <p:ph idx="13"/>
          </p:nvPr>
        </p:nvSpPr>
        <p:spPr>
          <a:xfrm>
            <a:off x="4222750" y="3387327"/>
            <a:ext cx="3749040" cy="2670629"/>
          </a:xfrm>
        </p:spPr>
        <p:txBody>
          <a:bodyPr>
            <a:noAutofit/>
          </a:bodyPr>
          <a:lstStyle>
            <a:lvl1pPr marL="0" indent="0" algn="ctr">
              <a:buNone/>
              <a:defRPr sz="2400">
                <a:solidFill>
                  <a:schemeClr val="tx1">
                    <a:lumMod val="75000"/>
                    <a:lumOff val="25000"/>
                  </a:schemeClr>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11" name="Content Placeholder 2"/>
          <p:cNvSpPr>
            <a:spLocks noGrp="1"/>
          </p:cNvSpPr>
          <p:nvPr>
            <p:ph idx="14"/>
          </p:nvPr>
        </p:nvSpPr>
        <p:spPr>
          <a:xfrm>
            <a:off x="8323580" y="3387327"/>
            <a:ext cx="3749040" cy="2670629"/>
          </a:xfrm>
        </p:spPr>
        <p:txBody>
          <a:bodyPr>
            <a:noAutofit/>
          </a:bodyPr>
          <a:lstStyle>
            <a:lvl1pPr marL="0" indent="0" algn="ctr">
              <a:buNone/>
              <a:defRPr sz="2400">
                <a:solidFill>
                  <a:schemeClr val="tx1">
                    <a:lumMod val="75000"/>
                    <a:lumOff val="25000"/>
                  </a:schemeClr>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pic>
        <p:nvPicPr>
          <p:cNvPr id="12"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7852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al - cím+sáv; jobb - szöveg">
    <p:bg>
      <p:bgPr>
        <a:solidFill>
          <a:srgbClr val="FCFCFF"/>
        </a:solidFill>
        <a:effectLst/>
      </p:bgPr>
    </p:bg>
    <p:spTree>
      <p:nvGrpSpPr>
        <p:cNvPr id="1" name=""/>
        <p:cNvGrpSpPr/>
        <p:nvPr/>
      </p:nvGrpSpPr>
      <p:grpSpPr>
        <a:xfrm>
          <a:off x="0" y="0"/>
          <a:ext cx="0" cy="0"/>
          <a:chOff x="0" y="0"/>
          <a:chExt cx="0" cy="0"/>
        </a:xfrm>
      </p:grpSpPr>
      <p:sp>
        <p:nvSpPr>
          <p:cNvPr id="2" name="Rectangle 1"/>
          <p:cNvSpPr/>
          <p:nvPr userDrawn="1"/>
        </p:nvSpPr>
        <p:spPr>
          <a:xfrm>
            <a:off x="-2" y="0"/>
            <a:ext cx="2989945" cy="685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solidFill>
                <a:schemeClr val="bg1"/>
              </a:solidFill>
              <a:latin typeface="Bahnschrift SemiBold" panose="020B0502040204020203" pitchFamily="34" charset="0"/>
            </a:endParaRPr>
          </a:p>
        </p:txBody>
      </p:sp>
      <p:sp>
        <p:nvSpPr>
          <p:cNvPr id="3" name="Content Placeholder 2"/>
          <p:cNvSpPr>
            <a:spLocks noGrp="1"/>
          </p:cNvSpPr>
          <p:nvPr>
            <p:ph idx="1"/>
          </p:nvPr>
        </p:nvSpPr>
        <p:spPr>
          <a:xfrm>
            <a:off x="3581400" y="1925223"/>
            <a:ext cx="7705272" cy="2106295"/>
          </a:xfrm>
        </p:spPr>
        <p:txBody>
          <a:bodyPr>
            <a:noAutofit/>
          </a:bodyPr>
          <a:lstStyle>
            <a:lvl1pPr>
              <a:defRPr sz="2400">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96903F41-6CE5-4716-A4AC-771A45E3950F}"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dirty="0"/>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8" name="Content Placeholder 7"/>
          <p:cNvSpPr>
            <a:spLocks noGrp="1"/>
          </p:cNvSpPr>
          <p:nvPr>
            <p:ph sz="quarter" idx="12"/>
          </p:nvPr>
        </p:nvSpPr>
        <p:spPr>
          <a:xfrm>
            <a:off x="3581400" y="803275"/>
            <a:ext cx="7772400" cy="914400"/>
          </a:xfrm>
        </p:spPr>
        <p:txBody>
          <a:bodyPr>
            <a:noAutofit/>
          </a:bodyPr>
          <a:lstStyle>
            <a:lvl1pPr marL="0" indent="0">
              <a:buNone/>
              <a:defRPr sz="3200">
                <a:latin typeface="Bahnschrift SemiBold" panose="020B0502040204020203" pitchFamily="34" charset="0"/>
              </a:defRPr>
            </a:lvl1pPr>
            <a:lvl3pPr marL="914400" indent="0">
              <a:buNone/>
              <a:defRPr/>
            </a:lvl3pPr>
          </a:lstStyle>
          <a:p>
            <a:pPr lvl="0"/>
            <a:endParaRPr lang="hu-HU" dirty="0"/>
          </a:p>
        </p:txBody>
      </p:sp>
      <p:sp>
        <p:nvSpPr>
          <p:cNvPr id="6" name="Title 5"/>
          <p:cNvSpPr>
            <a:spLocks noGrp="1"/>
          </p:cNvSpPr>
          <p:nvPr>
            <p:ph type="title" hasCustomPrompt="1"/>
          </p:nvPr>
        </p:nvSpPr>
        <p:spPr>
          <a:xfrm>
            <a:off x="319315" y="2577111"/>
            <a:ext cx="2516414" cy="1325563"/>
          </a:xfrm>
        </p:spPr>
        <p:txBody>
          <a:bodyPr>
            <a:noAutofit/>
          </a:bodyPr>
          <a:lstStyle>
            <a:lvl1pPr>
              <a:defRPr sz="3200" b="0">
                <a:solidFill>
                  <a:srgbClr val="333333"/>
                </a:solidFill>
              </a:defRPr>
            </a:lvl1pPr>
          </a:lstStyle>
          <a:p>
            <a:r>
              <a:rPr lang="en-US" dirty="0"/>
              <a:t>Click to edit master title style</a:t>
            </a:r>
            <a:endParaRPr lang="hu-HU" dirty="0"/>
          </a:p>
        </p:txBody>
      </p:sp>
      <p:pic>
        <p:nvPicPr>
          <p:cNvPr id="11"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5848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bal - cím+sáv; jobb - szöveg">
    <p:bg>
      <p:bgPr>
        <a:solidFill>
          <a:srgbClr val="FCFCFF"/>
        </a:solidFill>
        <a:effectLst/>
      </p:bgPr>
    </p:bg>
    <p:spTree>
      <p:nvGrpSpPr>
        <p:cNvPr id="1" name=""/>
        <p:cNvGrpSpPr/>
        <p:nvPr/>
      </p:nvGrpSpPr>
      <p:grpSpPr>
        <a:xfrm>
          <a:off x="0" y="0"/>
          <a:ext cx="0" cy="0"/>
          <a:chOff x="0" y="0"/>
          <a:chExt cx="0" cy="0"/>
        </a:xfrm>
      </p:grpSpPr>
      <p:sp>
        <p:nvSpPr>
          <p:cNvPr id="2" name="Rectangle 1"/>
          <p:cNvSpPr/>
          <p:nvPr userDrawn="1"/>
        </p:nvSpPr>
        <p:spPr>
          <a:xfrm>
            <a:off x="-2" y="0"/>
            <a:ext cx="2989945"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solidFill>
                <a:schemeClr val="bg1"/>
              </a:solidFill>
              <a:latin typeface="Bahnschrift SemiBold" panose="020B0502040204020203" pitchFamily="34" charset="0"/>
            </a:endParaRPr>
          </a:p>
        </p:txBody>
      </p:sp>
      <p:sp>
        <p:nvSpPr>
          <p:cNvPr id="3" name="Content Placeholder 2"/>
          <p:cNvSpPr>
            <a:spLocks noGrp="1"/>
          </p:cNvSpPr>
          <p:nvPr>
            <p:ph idx="1"/>
          </p:nvPr>
        </p:nvSpPr>
        <p:spPr>
          <a:xfrm>
            <a:off x="3581400" y="2470547"/>
            <a:ext cx="7705272" cy="2106295"/>
          </a:xfrm>
        </p:spPr>
        <p:txBody>
          <a:bodyPr>
            <a:noAutofit/>
          </a:bodyPr>
          <a:lstStyle>
            <a:lvl1pPr>
              <a:defRPr sz="2400">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96903F41-6CE5-4716-A4AC-771A45E3950F}"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dirty="0"/>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8" name="Content Placeholder 7"/>
          <p:cNvSpPr>
            <a:spLocks noGrp="1"/>
          </p:cNvSpPr>
          <p:nvPr>
            <p:ph sz="quarter" idx="12"/>
          </p:nvPr>
        </p:nvSpPr>
        <p:spPr>
          <a:xfrm>
            <a:off x="3581400" y="803275"/>
            <a:ext cx="7772400" cy="914400"/>
          </a:xfrm>
        </p:spPr>
        <p:txBody>
          <a:bodyPr>
            <a:noAutofit/>
          </a:bodyPr>
          <a:lstStyle>
            <a:lvl1pPr marL="0" indent="0">
              <a:buNone/>
              <a:defRPr sz="3200">
                <a:latin typeface="Bahnschrift SemiBold" panose="020B0502040204020203" pitchFamily="34" charset="0"/>
              </a:defRPr>
            </a:lvl1pPr>
            <a:lvl3pPr marL="914400" indent="0">
              <a:buNone/>
              <a:defRPr/>
            </a:lvl3pPr>
          </a:lstStyle>
          <a:p>
            <a:pPr lvl="0"/>
            <a:endParaRPr lang="hu-HU" dirty="0"/>
          </a:p>
        </p:txBody>
      </p:sp>
      <p:sp>
        <p:nvSpPr>
          <p:cNvPr id="6" name="Title 5"/>
          <p:cNvSpPr>
            <a:spLocks noGrp="1"/>
          </p:cNvSpPr>
          <p:nvPr>
            <p:ph type="title" hasCustomPrompt="1"/>
          </p:nvPr>
        </p:nvSpPr>
        <p:spPr>
          <a:xfrm>
            <a:off x="319315" y="2577111"/>
            <a:ext cx="2516414" cy="1325563"/>
          </a:xfrm>
        </p:spPr>
        <p:txBody>
          <a:bodyPr>
            <a:noAutofit/>
          </a:bodyPr>
          <a:lstStyle>
            <a:lvl1pPr>
              <a:defRPr sz="3200" b="0">
                <a:solidFill>
                  <a:schemeClr val="bg1"/>
                </a:solidFill>
              </a:defRPr>
            </a:lvl1pPr>
          </a:lstStyle>
          <a:p>
            <a:r>
              <a:rPr lang="en-US" dirty="0"/>
              <a:t>Click to edit master title style</a:t>
            </a:r>
            <a:endParaRPr lang="hu-HU" dirty="0"/>
          </a:p>
        </p:txBody>
      </p:sp>
      <p:pic>
        <p:nvPicPr>
          <p:cNvPr id="11"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6743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al - cím+sáv+kép; jobb - szöveg">
    <p:bg>
      <p:bgPr>
        <a:solidFill>
          <a:srgbClr val="FCFCFF"/>
        </a:solidFill>
        <a:effectLst/>
      </p:bgPr>
    </p:bg>
    <p:spTree>
      <p:nvGrpSpPr>
        <p:cNvPr id="1" name=""/>
        <p:cNvGrpSpPr/>
        <p:nvPr/>
      </p:nvGrpSpPr>
      <p:grpSpPr>
        <a:xfrm>
          <a:off x="0" y="0"/>
          <a:ext cx="0" cy="0"/>
          <a:chOff x="0" y="0"/>
          <a:chExt cx="0" cy="0"/>
        </a:xfrm>
      </p:grpSpPr>
      <p:sp>
        <p:nvSpPr>
          <p:cNvPr id="2" name="Rectangle 1"/>
          <p:cNvSpPr/>
          <p:nvPr userDrawn="1"/>
        </p:nvSpPr>
        <p:spPr>
          <a:xfrm>
            <a:off x="-2" y="0"/>
            <a:ext cx="4038602" cy="685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solidFill>
                <a:schemeClr val="bg1"/>
              </a:solidFill>
              <a:latin typeface="Bahnschrift SemiBold" panose="020B0502040204020203" pitchFamily="34" charset="0"/>
            </a:endParaRPr>
          </a:p>
        </p:txBody>
      </p:sp>
      <p:sp>
        <p:nvSpPr>
          <p:cNvPr id="3" name="Content Placeholder 2"/>
          <p:cNvSpPr>
            <a:spLocks noGrp="1"/>
          </p:cNvSpPr>
          <p:nvPr>
            <p:ph idx="1"/>
          </p:nvPr>
        </p:nvSpPr>
        <p:spPr>
          <a:xfrm>
            <a:off x="5529942" y="2470547"/>
            <a:ext cx="6139544" cy="3131967"/>
          </a:xfrm>
        </p:spPr>
        <p:txBody>
          <a:bodyPr>
            <a:noAutofit/>
          </a:bodyPr>
          <a:lstStyle>
            <a:lvl1pPr>
              <a:defRPr sz="2400">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C1F17485-0662-4F3C-A1D5-8BAA71960B19}"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dirty="0"/>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8" name="Content Placeholder 7"/>
          <p:cNvSpPr>
            <a:spLocks noGrp="1"/>
          </p:cNvSpPr>
          <p:nvPr>
            <p:ph sz="quarter" idx="12"/>
          </p:nvPr>
        </p:nvSpPr>
        <p:spPr>
          <a:xfrm>
            <a:off x="5529942" y="803275"/>
            <a:ext cx="5823858" cy="914400"/>
          </a:xfrm>
        </p:spPr>
        <p:txBody>
          <a:bodyPr>
            <a:noAutofit/>
          </a:bodyPr>
          <a:lstStyle>
            <a:lvl1pPr marL="0" indent="0">
              <a:buNone/>
              <a:defRPr sz="3200">
                <a:latin typeface="Bahnschrift SemiBold" panose="020B0502040204020203" pitchFamily="34" charset="0"/>
              </a:defRPr>
            </a:lvl1pPr>
            <a:lvl3pPr marL="914400" indent="0">
              <a:buNone/>
              <a:defRPr/>
            </a:lvl3pPr>
          </a:lstStyle>
          <a:p>
            <a:pPr lvl="0"/>
            <a:endParaRPr lang="hu-HU" dirty="0"/>
          </a:p>
        </p:txBody>
      </p:sp>
      <p:sp>
        <p:nvSpPr>
          <p:cNvPr id="9" name="Picture Placeholder 8"/>
          <p:cNvSpPr>
            <a:spLocks noGrp="1"/>
          </p:cNvSpPr>
          <p:nvPr>
            <p:ph type="pic" sz="quarter" idx="13"/>
          </p:nvPr>
        </p:nvSpPr>
        <p:spPr>
          <a:xfrm>
            <a:off x="2365828" y="2067265"/>
            <a:ext cx="2947593" cy="2947593"/>
          </a:xfrm>
          <a:solidFill>
            <a:schemeClr val="tx1">
              <a:lumMod val="50000"/>
              <a:lumOff val="50000"/>
            </a:schemeClr>
          </a:solidFill>
        </p:spPr>
        <p:txBody>
          <a:bodyPr/>
          <a:lstStyle/>
          <a:p>
            <a:endParaRPr lang="hu-HU" dirty="0"/>
          </a:p>
        </p:txBody>
      </p:sp>
      <p:sp>
        <p:nvSpPr>
          <p:cNvPr id="11" name="Title 10"/>
          <p:cNvSpPr>
            <a:spLocks noGrp="1"/>
          </p:cNvSpPr>
          <p:nvPr>
            <p:ph type="title"/>
          </p:nvPr>
        </p:nvSpPr>
        <p:spPr>
          <a:xfrm>
            <a:off x="604754" y="515483"/>
            <a:ext cx="2714171" cy="1325563"/>
          </a:xfrm>
        </p:spPr>
        <p:txBody>
          <a:bodyPr>
            <a:noAutofit/>
          </a:bodyPr>
          <a:lstStyle>
            <a:lvl1pPr>
              <a:defRPr sz="3200" b="0">
                <a:solidFill>
                  <a:srgbClr val="333333"/>
                </a:solidFill>
              </a:defRPr>
            </a:lvl1pPr>
          </a:lstStyle>
          <a:p>
            <a:r>
              <a:rPr lang="en-US" dirty="0"/>
              <a:t>Click to edit Master title style</a:t>
            </a:r>
            <a:endParaRPr lang="hu-HU" dirty="0"/>
          </a:p>
        </p:txBody>
      </p:sp>
      <p:pic>
        <p:nvPicPr>
          <p:cNvPr id="12"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7852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bal - cím+sáv+kép; jobb - szöveg">
    <p:bg>
      <p:bgPr>
        <a:solidFill>
          <a:srgbClr val="FCFCFF"/>
        </a:solidFill>
        <a:effectLst/>
      </p:bgPr>
    </p:bg>
    <p:spTree>
      <p:nvGrpSpPr>
        <p:cNvPr id="1" name=""/>
        <p:cNvGrpSpPr/>
        <p:nvPr/>
      </p:nvGrpSpPr>
      <p:grpSpPr>
        <a:xfrm>
          <a:off x="0" y="0"/>
          <a:ext cx="0" cy="0"/>
          <a:chOff x="0" y="0"/>
          <a:chExt cx="0" cy="0"/>
        </a:xfrm>
      </p:grpSpPr>
      <p:sp>
        <p:nvSpPr>
          <p:cNvPr id="2" name="Rectangle 1"/>
          <p:cNvSpPr/>
          <p:nvPr userDrawn="1"/>
        </p:nvSpPr>
        <p:spPr>
          <a:xfrm>
            <a:off x="-2" y="0"/>
            <a:ext cx="4038602"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solidFill>
                <a:schemeClr val="bg1"/>
              </a:solidFill>
              <a:latin typeface="Bahnschrift SemiBold" panose="020B0502040204020203" pitchFamily="34" charset="0"/>
            </a:endParaRPr>
          </a:p>
        </p:txBody>
      </p:sp>
      <p:sp>
        <p:nvSpPr>
          <p:cNvPr id="3" name="Content Placeholder 2"/>
          <p:cNvSpPr>
            <a:spLocks noGrp="1"/>
          </p:cNvSpPr>
          <p:nvPr>
            <p:ph idx="1"/>
          </p:nvPr>
        </p:nvSpPr>
        <p:spPr>
          <a:xfrm>
            <a:off x="5529942" y="2470547"/>
            <a:ext cx="6139544" cy="3131967"/>
          </a:xfrm>
        </p:spPr>
        <p:txBody>
          <a:bodyPr>
            <a:noAutofit/>
          </a:bodyPr>
          <a:lstStyle>
            <a:lvl1pPr>
              <a:defRPr sz="2400">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C1F17485-0662-4F3C-A1D5-8BAA71960B19}"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dirty="0"/>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8" name="Content Placeholder 7"/>
          <p:cNvSpPr>
            <a:spLocks noGrp="1"/>
          </p:cNvSpPr>
          <p:nvPr>
            <p:ph sz="quarter" idx="12"/>
          </p:nvPr>
        </p:nvSpPr>
        <p:spPr>
          <a:xfrm>
            <a:off x="5529942" y="803275"/>
            <a:ext cx="5823858" cy="914400"/>
          </a:xfrm>
        </p:spPr>
        <p:txBody>
          <a:bodyPr>
            <a:noAutofit/>
          </a:bodyPr>
          <a:lstStyle>
            <a:lvl1pPr marL="0" indent="0">
              <a:buNone/>
              <a:defRPr sz="3200">
                <a:latin typeface="Bahnschrift SemiBold" panose="020B0502040204020203" pitchFamily="34" charset="0"/>
              </a:defRPr>
            </a:lvl1pPr>
            <a:lvl3pPr marL="914400" indent="0">
              <a:buNone/>
              <a:defRPr/>
            </a:lvl3pPr>
          </a:lstStyle>
          <a:p>
            <a:pPr lvl="0"/>
            <a:endParaRPr lang="hu-HU" dirty="0"/>
          </a:p>
        </p:txBody>
      </p:sp>
      <p:sp>
        <p:nvSpPr>
          <p:cNvPr id="9" name="Picture Placeholder 8"/>
          <p:cNvSpPr>
            <a:spLocks noGrp="1"/>
          </p:cNvSpPr>
          <p:nvPr>
            <p:ph type="pic" sz="quarter" idx="13"/>
          </p:nvPr>
        </p:nvSpPr>
        <p:spPr>
          <a:xfrm>
            <a:off x="2365828" y="2067265"/>
            <a:ext cx="2947593" cy="2947593"/>
          </a:xfrm>
          <a:solidFill>
            <a:schemeClr val="tx1">
              <a:lumMod val="50000"/>
              <a:lumOff val="50000"/>
            </a:schemeClr>
          </a:solidFill>
        </p:spPr>
        <p:txBody>
          <a:bodyPr/>
          <a:lstStyle/>
          <a:p>
            <a:endParaRPr lang="hu-HU" dirty="0"/>
          </a:p>
        </p:txBody>
      </p:sp>
      <p:sp>
        <p:nvSpPr>
          <p:cNvPr id="11" name="Title 10"/>
          <p:cNvSpPr>
            <a:spLocks noGrp="1"/>
          </p:cNvSpPr>
          <p:nvPr>
            <p:ph type="title"/>
          </p:nvPr>
        </p:nvSpPr>
        <p:spPr>
          <a:xfrm>
            <a:off x="604754" y="515483"/>
            <a:ext cx="2714171" cy="1325563"/>
          </a:xfrm>
        </p:spPr>
        <p:txBody>
          <a:bodyPr>
            <a:noAutofit/>
          </a:bodyPr>
          <a:lstStyle>
            <a:lvl1pPr>
              <a:defRPr sz="3200" b="0">
                <a:solidFill>
                  <a:schemeClr val="bg1"/>
                </a:solidFill>
              </a:defRPr>
            </a:lvl1pPr>
          </a:lstStyle>
          <a:p>
            <a:r>
              <a:rPr lang="en-US" dirty="0"/>
              <a:t>Click to edit Master title style</a:t>
            </a:r>
            <a:endParaRPr lang="hu-HU" dirty="0"/>
          </a:p>
        </p:txBody>
      </p:sp>
      <p:pic>
        <p:nvPicPr>
          <p:cNvPr id="12"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6569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FCFCFF"/>
        </a:solidFill>
        <a:effectLst/>
      </p:bgPr>
    </p:bg>
    <p:spTree>
      <p:nvGrpSpPr>
        <p:cNvPr id="1" name=""/>
        <p:cNvGrpSpPr/>
        <p:nvPr/>
      </p:nvGrpSpPr>
      <p:grpSpPr>
        <a:xfrm>
          <a:off x="0" y="0"/>
          <a:ext cx="0" cy="0"/>
          <a:chOff x="0" y="0"/>
          <a:chExt cx="0" cy="0"/>
        </a:xfrm>
      </p:grpSpPr>
      <p:sp>
        <p:nvSpPr>
          <p:cNvPr id="2" name="Rectangle 1"/>
          <p:cNvSpPr/>
          <p:nvPr userDrawn="1"/>
        </p:nvSpPr>
        <p:spPr>
          <a:xfrm flipH="1">
            <a:off x="2989941" y="0"/>
            <a:ext cx="9202058" cy="685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solidFill>
                <a:schemeClr val="bg1"/>
              </a:solidFill>
              <a:latin typeface="Bahnschrift SemiBold" panose="020B0502040204020203" pitchFamily="34" charset="0"/>
            </a:endParaRPr>
          </a:p>
        </p:txBody>
      </p:sp>
      <p:sp>
        <p:nvSpPr>
          <p:cNvPr id="3" name="Content Placeholder 2"/>
          <p:cNvSpPr>
            <a:spLocks noGrp="1"/>
          </p:cNvSpPr>
          <p:nvPr>
            <p:ph idx="1"/>
          </p:nvPr>
        </p:nvSpPr>
        <p:spPr>
          <a:xfrm>
            <a:off x="3581400" y="2181542"/>
            <a:ext cx="7705272" cy="2106295"/>
          </a:xfrm>
        </p:spPr>
        <p:txBody>
          <a:bodyPr>
            <a:noAutofit/>
          </a:bodyPr>
          <a:lstStyle>
            <a:lvl1pPr>
              <a:defRPr sz="2400">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8BE94D47-12A5-4E64-B2EE-E2AB3273DF0F}"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dirty="0"/>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8" name="Content Placeholder 7"/>
          <p:cNvSpPr>
            <a:spLocks noGrp="1"/>
          </p:cNvSpPr>
          <p:nvPr>
            <p:ph sz="quarter" idx="12"/>
          </p:nvPr>
        </p:nvSpPr>
        <p:spPr>
          <a:xfrm>
            <a:off x="3581400" y="803275"/>
            <a:ext cx="7772400" cy="914400"/>
          </a:xfrm>
        </p:spPr>
        <p:txBody>
          <a:bodyPr>
            <a:noAutofit/>
          </a:bodyPr>
          <a:lstStyle>
            <a:lvl1pPr marL="0" indent="0">
              <a:buNone/>
              <a:defRPr sz="3200">
                <a:latin typeface="Bahnschrift SemiBold" panose="020B0502040204020203" pitchFamily="34" charset="0"/>
              </a:defRPr>
            </a:lvl1pPr>
            <a:lvl3pPr marL="914400" indent="0">
              <a:buNone/>
              <a:defRPr/>
            </a:lvl3pPr>
          </a:lstStyle>
          <a:p>
            <a:pPr lvl="0"/>
            <a:endParaRPr lang="hu-HU" dirty="0"/>
          </a:p>
        </p:txBody>
      </p:sp>
      <p:pic>
        <p:nvPicPr>
          <p:cNvPr id="9"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p:cNvSpPr>
            <a:spLocks noGrp="1"/>
          </p:cNvSpPr>
          <p:nvPr>
            <p:ph type="title"/>
          </p:nvPr>
        </p:nvSpPr>
        <p:spPr>
          <a:xfrm>
            <a:off x="140297" y="2766218"/>
            <a:ext cx="2714171" cy="1325563"/>
          </a:xfrm>
        </p:spPr>
        <p:txBody>
          <a:bodyPr>
            <a:noAutofit/>
          </a:bodyPr>
          <a:lstStyle>
            <a:lvl1pPr>
              <a:defRPr sz="3200" b="0">
                <a:solidFill>
                  <a:srgbClr val="333333"/>
                </a:solidFill>
              </a:defRPr>
            </a:lvl1pPr>
          </a:lstStyle>
          <a:p>
            <a:r>
              <a:rPr lang="en-US" dirty="0"/>
              <a:t>Click to edit Master title style</a:t>
            </a:r>
            <a:endParaRPr lang="hu-HU" dirty="0"/>
          </a:p>
        </p:txBody>
      </p:sp>
      <p:pic>
        <p:nvPicPr>
          <p:cNvPr id="14"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90690" y="6124850"/>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6820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ím_slide_2">
    <p:bg>
      <p:bgPr>
        <a:solidFill>
          <a:srgbClr val="FCFC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EE6CD85-A368-497B-AF01-01D6711EB2AB}"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9" name="Content Placeholder 8"/>
          <p:cNvSpPr>
            <a:spLocks noGrp="1"/>
          </p:cNvSpPr>
          <p:nvPr>
            <p:ph sz="quarter" idx="13"/>
          </p:nvPr>
        </p:nvSpPr>
        <p:spPr>
          <a:xfrm>
            <a:off x="5630636" y="4020741"/>
            <a:ext cx="4351564" cy="914400"/>
          </a:xfrm>
        </p:spPr>
        <p:txBody>
          <a:bodyPr>
            <a:noAutofit/>
          </a:bodyPr>
          <a:lstStyle>
            <a:lvl1pPr marL="0" indent="0">
              <a:lnSpc>
                <a:spcPct val="80000"/>
              </a:lnSpc>
              <a:buNone/>
              <a:defRPr sz="2400">
                <a:solidFill>
                  <a:schemeClr val="tx1">
                    <a:lumMod val="85000"/>
                    <a:lumOff val="15000"/>
                  </a:schemeClr>
                </a:solidFill>
                <a:latin typeface="Gidole" panose="02000503000000000000" pitchFamily="50" charset="0"/>
              </a:defRPr>
            </a:lvl1pPr>
          </a:lstStyle>
          <a:p>
            <a:pPr lvl="0"/>
            <a:r>
              <a:rPr lang="en-US" dirty="0"/>
              <a:t>Click to edit Master text styles</a:t>
            </a:r>
          </a:p>
        </p:txBody>
      </p:sp>
      <p:sp>
        <p:nvSpPr>
          <p:cNvPr id="6" name="Title 5"/>
          <p:cNvSpPr>
            <a:spLocks noGrp="1"/>
          </p:cNvSpPr>
          <p:nvPr>
            <p:ph type="title" hasCustomPrompt="1"/>
          </p:nvPr>
        </p:nvSpPr>
        <p:spPr>
          <a:xfrm>
            <a:off x="1524000" y="1318816"/>
            <a:ext cx="9144000" cy="1325563"/>
          </a:xfrm>
        </p:spPr>
        <p:txBody>
          <a:bodyPr>
            <a:noAutofit/>
          </a:bodyPr>
          <a:lstStyle>
            <a:lvl1pPr>
              <a:defRPr sz="5400" spc="0">
                <a:solidFill>
                  <a:srgbClr val="3C3C3C"/>
                </a:solidFill>
              </a:defRPr>
            </a:lvl1pPr>
          </a:lstStyle>
          <a:p>
            <a:r>
              <a:rPr lang="en-US" dirty="0"/>
              <a:t>Click to edit master title style</a:t>
            </a:r>
            <a:endParaRPr lang="hu-HU" dirty="0"/>
          </a:p>
        </p:txBody>
      </p:sp>
      <p:sp>
        <p:nvSpPr>
          <p:cNvPr id="8" name="Content Placeholder 8"/>
          <p:cNvSpPr>
            <a:spLocks noGrp="1"/>
          </p:cNvSpPr>
          <p:nvPr>
            <p:ph sz="quarter" idx="14"/>
          </p:nvPr>
        </p:nvSpPr>
        <p:spPr>
          <a:xfrm>
            <a:off x="1523999" y="4018473"/>
            <a:ext cx="3701143" cy="914400"/>
          </a:xfrm>
        </p:spPr>
        <p:txBody>
          <a:bodyPr>
            <a:noAutofit/>
          </a:bodyPr>
          <a:lstStyle>
            <a:lvl1pPr marL="0" indent="0">
              <a:lnSpc>
                <a:spcPct val="80000"/>
              </a:lnSpc>
              <a:buNone/>
              <a:defRPr sz="2400">
                <a:solidFill>
                  <a:srgbClr val="2F7579"/>
                </a:solidFill>
                <a:latin typeface="Gidole" panose="02000503000000000000" pitchFamily="50" charset="0"/>
              </a:defRPr>
            </a:lvl1pPr>
          </a:lstStyle>
          <a:p>
            <a:pPr lvl="0"/>
            <a:r>
              <a:rPr lang="en-US" dirty="0"/>
              <a:t>Click to edit Master text styles</a:t>
            </a:r>
          </a:p>
        </p:txBody>
      </p:sp>
      <p:sp>
        <p:nvSpPr>
          <p:cNvPr id="10"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11" name="Subtitle 2"/>
          <p:cNvSpPr>
            <a:spLocks noGrp="1"/>
          </p:cNvSpPr>
          <p:nvPr>
            <p:ph type="subTitle" idx="1" hasCustomPrompt="1"/>
          </p:nvPr>
        </p:nvSpPr>
        <p:spPr>
          <a:xfrm>
            <a:off x="1524000" y="2742151"/>
            <a:ext cx="9144000" cy="484187"/>
          </a:xfrm>
        </p:spPr>
        <p:txBody>
          <a:bodyPr>
            <a:noAutofit/>
          </a:bodyPr>
          <a:lstStyle>
            <a:lvl1pPr marL="0" indent="0" algn="l">
              <a:lnSpc>
                <a:spcPct val="70000"/>
              </a:lnSpc>
              <a:buNone/>
              <a:defRPr sz="2800">
                <a:solidFill>
                  <a:schemeClr val="bg2">
                    <a:lumMod val="50000"/>
                  </a:schemeClr>
                </a:solidFill>
                <a:latin typeface="Bahnschrift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hu-HU" dirty="0"/>
          </a:p>
        </p:txBody>
      </p:sp>
      <p:pic>
        <p:nvPicPr>
          <p:cNvPr id="13"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7906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Title and Content">
    <p:bg>
      <p:bgPr>
        <a:solidFill>
          <a:srgbClr val="FCFCFF"/>
        </a:solidFill>
        <a:effectLst/>
      </p:bgPr>
    </p:bg>
    <p:spTree>
      <p:nvGrpSpPr>
        <p:cNvPr id="1" name=""/>
        <p:cNvGrpSpPr/>
        <p:nvPr/>
      </p:nvGrpSpPr>
      <p:grpSpPr>
        <a:xfrm>
          <a:off x="0" y="0"/>
          <a:ext cx="0" cy="0"/>
          <a:chOff x="0" y="0"/>
          <a:chExt cx="0" cy="0"/>
        </a:xfrm>
      </p:grpSpPr>
      <p:sp>
        <p:nvSpPr>
          <p:cNvPr id="2" name="Rectangle 1"/>
          <p:cNvSpPr/>
          <p:nvPr userDrawn="1"/>
        </p:nvSpPr>
        <p:spPr>
          <a:xfrm flipH="1">
            <a:off x="2989941" y="0"/>
            <a:ext cx="9202058"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hu-HU" dirty="0">
              <a:solidFill>
                <a:schemeClr val="bg1"/>
              </a:solidFill>
              <a:latin typeface="Bahnschrift SemiBold" panose="020B0502040204020203" pitchFamily="34" charset="0"/>
            </a:endParaRPr>
          </a:p>
        </p:txBody>
      </p:sp>
      <p:sp>
        <p:nvSpPr>
          <p:cNvPr id="3" name="Content Placeholder 2"/>
          <p:cNvSpPr>
            <a:spLocks noGrp="1"/>
          </p:cNvSpPr>
          <p:nvPr>
            <p:ph idx="1"/>
          </p:nvPr>
        </p:nvSpPr>
        <p:spPr>
          <a:xfrm>
            <a:off x="3581400" y="2080181"/>
            <a:ext cx="7705272" cy="2106295"/>
          </a:xfrm>
        </p:spPr>
        <p:txBody>
          <a:bodyPr>
            <a:noAutofit/>
          </a:bodyPr>
          <a:lstStyle>
            <a:lvl1pPr>
              <a:defRPr sz="2400">
                <a:solidFill>
                  <a:schemeClr val="bg1"/>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noAutofit/>
          </a:bodyPr>
          <a:lstStyle/>
          <a:p>
            <a:fld id="{8BE94D47-12A5-4E64-B2EE-E2AB3273DF0F}"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noAutofit/>
          </a:bodyPr>
          <a:lstStyle/>
          <a:p>
            <a:endParaRPr lang="hu-HU" dirty="0"/>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noAutofit/>
          </a:bodyP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8" name="Content Placeholder 7"/>
          <p:cNvSpPr>
            <a:spLocks noGrp="1"/>
          </p:cNvSpPr>
          <p:nvPr>
            <p:ph sz="quarter" idx="12"/>
          </p:nvPr>
        </p:nvSpPr>
        <p:spPr>
          <a:xfrm>
            <a:off x="3581400" y="803275"/>
            <a:ext cx="7772400" cy="914400"/>
          </a:xfrm>
        </p:spPr>
        <p:txBody>
          <a:bodyPr>
            <a:noAutofit/>
          </a:bodyPr>
          <a:lstStyle>
            <a:lvl1pPr marL="0" indent="0">
              <a:buNone/>
              <a:defRPr sz="3200">
                <a:solidFill>
                  <a:schemeClr val="bg1"/>
                </a:solidFill>
                <a:latin typeface="Bahnschrift SemiBold" panose="020B0502040204020203" pitchFamily="34" charset="0"/>
              </a:defRPr>
            </a:lvl1pPr>
            <a:lvl3pPr marL="914400" indent="0">
              <a:buNone/>
              <a:defRPr/>
            </a:lvl3pPr>
          </a:lstStyle>
          <a:p>
            <a:pPr lvl="0"/>
            <a:endParaRPr lang="hu-HU" dirty="0"/>
          </a:p>
        </p:txBody>
      </p:sp>
      <p:pic>
        <p:nvPicPr>
          <p:cNvPr id="9"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0"/>
          <p:cNvSpPr>
            <a:spLocks noGrp="1"/>
          </p:cNvSpPr>
          <p:nvPr>
            <p:ph type="title"/>
          </p:nvPr>
        </p:nvSpPr>
        <p:spPr>
          <a:xfrm>
            <a:off x="140297" y="2766218"/>
            <a:ext cx="2714171" cy="1325563"/>
          </a:xfrm>
        </p:spPr>
        <p:txBody>
          <a:bodyPr>
            <a:noAutofit/>
          </a:bodyPr>
          <a:lstStyle>
            <a:lvl1pPr>
              <a:defRPr sz="3200" b="0">
                <a:solidFill>
                  <a:srgbClr val="333333"/>
                </a:solidFill>
              </a:defRPr>
            </a:lvl1pPr>
          </a:lstStyle>
          <a:p>
            <a:r>
              <a:rPr lang="en-US" dirty="0"/>
              <a:t>Click to edit Master title style</a:t>
            </a:r>
            <a:endParaRPr lang="hu-HU" dirty="0"/>
          </a:p>
        </p:txBody>
      </p:sp>
      <p:pic>
        <p:nvPicPr>
          <p:cNvPr id="14"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90690" y="6124850"/>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5530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FCFCFF"/>
        </a:solidFill>
        <a:effectLst/>
      </p:bgPr>
    </p:bg>
    <p:spTree>
      <p:nvGrpSpPr>
        <p:cNvPr id="1" name=""/>
        <p:cNvGrpSpPr/>
        <p:nvPr/>
      </p:nvGrpSpPr>
      <p:grpSpPr>
        <a:xfrm>
          <a:off x="0" y="0"/>
          <a:ext cx="0" cy="0"/>
          <a:chOff x="0" y="0"/>
          <a:chExt cx="0" cy="0"/>
        </a:xfrm>
      </p:grpSpPr>
      <p:sp>
        <p:nvSpPr>
          <p:cNvPr id="12" name="Rectangle 11"/>
          <p:cNvSpPr/>
          <p:nvPr userDrawn="1"/>
        </p:nvSpPr>
        <p:spPr>
          <a:xfrm>
            <a:off x="-2" y="0"/>
            <a:ext cx="2989945" cy="685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hu-HU" dirty="0">
              <a:solidFill>
                <a:schemeClr val="bg1"/>
              </a:solidFill>
              <a:latin typeface="Bahnschrift SemiBold" panose="020B0502040204020203" pitchFamily="34" charset="0"/>
            </a:endParaRPr>
          </a:p>
        </p:txBody>
      </p:sp>
      <p:sp>
        <p:nvSpPr>
          <p:cNvPr id="9" name="Rectangle 8"/>
          <p:cNvSpPr/>
          <p:nvPr userDrawn="1"/>
        </p:nvSpPr>
        <p:spPr>
          <a:xfrm>
            <a:off x="7670800" y="0"/>
            <a:ext cx="45212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hu-HU" dirty="0">
              <a:latin typeface="Bahnschrift SemiBold" panose="020B0502040204020203" pitchFamily="34" charset="0"/>
            </a:endParaRPr>
          </a:p>
        </p:txBody>
      </p:sp>
      <p:sp>
        <p:nvSpPr>
          <p:cNvPr id="3" name="Content Placeholder 2"/>
          <p:cNvSpPr>
            <a:spLocks noGrp="1"/>
          </p:cNvSpPr>
          <p:nvPr>
            <p:ph idx="1"/>
          </p:nvPr>
        </p:nvSpPr>
        <p:spPr>
          <a:xfrm>
            <a:off x="3581400" y="2003822"/>
            <a:ext cx="4343400" cy="3102939"/>
          </a:xfrm>
        </p:spPr>
        <p:txBody>
          <a:bodyPr>
            <a:noAutofit/>
          </a:bodyPr>
          <a:lstStyle>
            <a:lvl1pPr>
              <a:defRPr sz="2400">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noAutofit/>
          </a:bodyPr>
          <a:lstStyle/>
          <a:p>
            <a:fld id="{E7DDCD84-5E4C-4937-A9FC-AF2DF39D33C2}" type="datetime1">
              <a:rPr lang="hu-HU" smtClean="0"/>
              <a:t>2023.12.13.</a:t>
            </a:fld>
            <a:endParaRPr lang="hu-HU" dirty="0"/>
          </a:p>
        </p:txBody>
      </p:sp>
      <p:sp>
        <p:nvSpPr>
          <p:cNvPr id="5" name="Footer Placeholder 4"/>
          <p:cNvSpPr>
            <a:spLocks noGrp="1"/>
          </p:cNvSpPr>
          <p:nvPr>
            <p:ph type="ftr" sz="quarter" idx="11"/>
          </p:nvPr>
        </p:nvSpPr>
        <p:spPr>
          <a:xfrm>
            <a:off x="4038600" y="6266656"/>
            <a:ext cx="4114800" cy="365125"/>
          </a:xfrm>
          <a:prstGeom prst="rect">
            <a:avLst/>
          </a:prstGeom>
        </p:spPr>
        <p:txBody>
          <a:bodyPr>
            <a:noAutofit/>
          </a:bodyPr>
          <a:lstStyle/>
          <a:p>
            <a:endParaRPr lang="hu-HU" dirty="0"/>
          </a:p>
        </p:txBody>
      </p:sp>
      <p:sp>
        <p:nvSpPr>
          <p:cNvPr id="8" name="Content Placeholder 7"/>
          <p:cNvSpPr>
            <a:spLocks noGrp="1"/>
          </p:cNvSpPr>
          <p:nvPr>
            <p:ph sz="quarter" idx="12"/>
          </p:nvPr>
        </p:nvSpPr>
        <p:spPr>
          <a:xfrm>
            <a:off x="3581400" y="803275"/>
            <a:ext cx="4343400" cy="914400"/>
          </a:xfrm>
        </p:spPr>
        <p:txBody>
          <a:bodyPr>
            <a:noAutofit/>
          </a:bodyPr>
          <a:lstStyle>
            <a:lvl1pPr marL="0" indent="0">
              <a:buNone/>
              <a:defRPr sz="3200">
                <a:latin typeface="Bahnschrift SemiBold" panose="020B0502040204020203" pitchFamily="34" charset="0"/>
              </a:defRPr>
            </a:lvl1pPr>
            <a:lvl3pPr marL="914400" indent="0">
              <a:buNone/>
              <a:defRPr/>
            </a:lvl3pPr>
          </a:lstStyle>
          <a:p>
            <a:pPr lvl="0"/>
            <a:endParaRPr lang="hu-HU" dirty="0"/>
          </a:p>
        </p:txBody>
      </p:sp>
      <p:pic>
        <p:nvPicPr>
          <p:cNvPr id="11"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0"/>
          <p:cNvSpPr>
            <a:spLocks noGrp="1"/>
          </p:cNvSpPr>
          <p:nvPr>
            <p:ph type="title"/>
          </p:nvPr>
        </p:nvSpPr>
        <p:spPr>
          <a:xfrm>
            <a:off x="140297" y="2766218"/>
            <a:ext cx="2714171" cy="1325563"/>
          </a:xfrm>
        </p:spPr>
        <p:txBody>
          <a:bodyPr>
            <a:noAutofit/>
          </a:bodyPr>
          <a:lstStyle>
            <a:lvl1pPr>
              <a:defRPr sz="3200" b="0">
                <a:solidFill>
                  <a:srgbClr val="333333"/>
                </a:solidFill>
              </a:defRPr>
            </a:lvl1pPr>
          </a:lstStyle>
          <a:p>
            <a:r>
              <a:rPr lang="en-US" dirty="0"/>
              <a:t>Click to edit Master title style</a:t>
            </a:r>
            <a:endParaRPr lang="hu-HU" dirty="0"/>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noAutofit/>
          </a:bodyPr>
          <a:lstStyle>
            <a:lvl1pPr algn="r">
              <a:defRPr sz="4400">
                <a:solidFill>
                  <a:schemeClr val="bg1"/>
                </a:solidFill>
                <a:latin typeface="Gill Sans MT" panose="020B0502020104020203" pitchFamily="34" charset="-18"/>
              </a:defRPr>
            </a:lvl1pPr>
          </a:lstStyle>
          <a:p>
            <a:fld id="{09B4C220-B40E-44B8-B679-CC34413D7B47}" type="slidenum">
              <a:rPr lang="hu-HU" smtClean="0"/>
              <a:pPr/>
              <a:t>‹#›</a:t>
            </a:fld>
            <a:endParaRPr lang="hu-HU" dirty="0"/>
          </a:p>
        </p:txBody>
      </p:sp>
      <p:pic>
        <p:nvPicPr>
          <p:cNvPr id="14"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4850"/>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61314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FCFCFF"/>
        </a:solidFill>
        <a:effectLst/>
      </p:bgPr>
    </p:bg>
    <p:spTree>
      <p:nvGrpSpPr>
        <p:cNvPr id="1" name=""/>
        <p:cNvGrpSpPr/>
        <p:nvPr/>
      </p:nvGrpSpPr>
      <p:grpSpPr>
        <a:xfrm>
          <a:off x="0" y="0"/>
          <a:ext cx="0" cy="0"/>
          <a:chOff x="0" y="0"/>
          <a:chExt cx="0" cy="0"/>
        </a:xfrm>
      </p:grpSpPr>
      <p:sp>
        <p:nvSpPr>
          <p:cNvPr id="12" name="Rectangle 11"/>
          <p:cNvSpPr/>
          <p:nvPr userDrawn="1"/>
        </p:nvSpPr>
        <p:spPr>
          <a:xfrm>
            <a:off x="-2" y="0"/>
            <a:ext cx="2989945"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solidFill>
                <a:schemeClr val="bg1"/>
              </a:solidFill>
              <a:latin typeface="Bahnschrift SemiBold" panose="020B0502040204020203" pitchFamily="34" charset="0"/>
            </a:endParaRPr>
          </a:p>
        </p:txBody>
      </p:sp>
      <p:sp>
        <p:nvSpPr>
          <p:cNvPr id="9" name="Rectangle 8"/>
          <p:cNvSpPr/>
          <p:nvPr userDrawn="1"/>
        </p:nvSpPr>
        <p:spPr>
          <a:xfrm>
            <a:off x="7670800" y="0"/>
            <a:ext cx="4521201" cy="6858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latin typeface="Bahnschrift SemiBold" panose="020B0502040204020203" pitchFamily="34" charset="0"/>
            </a:endParaRPr>
          </a:p>
        </p:txBody>
      </p:sp>
      <p:sp>
        <p:nvSpPr>
          <p:cNvPr id="3" name="Content Placeholder 2"/>
          <p:cNvSpPr>
            <a:spLocks noGrp="1"/>
          </p:cNvSpPr>
          <p:nvPr>
            <p:ph idx="1"/>
          </p:nvPr>
        </p:nvSpPr>
        <p:spPr>
          <a:xfrm>
            <a:off x="3581400" y="2470547"/>
            <a:ext cx="4343400" cy="3102939"/>
          </a:xfrm>
        </p:spPr>
        <p:txBody>
          <a:bodyPr>
            <a:normAutofit/>
          </a:bodyPr>
          <a:lstStyle>
            <a:lvl1pPr>
              <a:defRPr sz="2500">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E7DDCD84-5E4C-4937-A9FC-AF2DF39D33C2}" type="datetime1">
              <a:rPr lang="hu-HU" smtClean="0"/>
              <a:t>2023.12.13.</a:t>
            </a:fld>
            <a:endParaRPr lang="hu-HU" dirty="0"/>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dirty="0"/>
          </a:p>
        </p:txBody>
      </p:sp>
      <p:sp>
        <p:nvSpPr>
          <p:cNvPr id="8" name="Content Placeholder 7"/>
          <p:cNvSpPr>
            <a:spLocks noGrp="1"/>
          </p:cNvSpPr>
          <p:nvPr>
            <p:ph sz="quarter" idx="12"/>
          </p:nvPr>
        </p:nvSpPr>
        <p:spPr>
          <a:xfrm>
            <a:off x="3581400" y="803275"/>
            <a:ext cx="4343400" cy="914400"/>
          </a:xfrm>
        </p:spPr>
        <p:txBody>
          <a:bodyPr>
            <a:normAutofit/>
          </a:bodyPr>
          <a:lstStyle>
            <a:lvl1pPr marL="0" indent="0">
              <a:buNone/>
              <a:defRPr sz="3200">
                <a:latin typeface="Bahnschrift SemiBold" panose="020B0502040204020203" pitchFamily="34" charset="0"/>
              </a:defRPr>
            </a:lvl1pPr>
            <a:lvl3pPr marL="914400" indent="0">
              <a:buNone/>
              <a:defRPr/>
            </a:lvl3pPr>
          </a:lstStyle>
          <a:p>
            <a:pPr lvl="0"/>
            <a:endParaRPr lang="hu-HU" dirty="0"/>
          </a:p>
        </p:txBody>
      </p:sp>
      <p:pic>
        <p:nvPicPr>
          <p:cNvPr id="11"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10"/>
          <p:cNvSpPr>
            <a:spLocks noGrp="1"/>
          </p:cNvSpPr>
          <p:nvPr>
            <p:ph type="title"/>
          </p:nvPr>
        </p:nvSpPr>
        <p:spPr>
          <a:xfrm>
            <a:off x="140297" y="2766218"/>
            <a:ext cx="2714171" cy="1325563"/>
          </a:xfrm>
        </p:spPr>
        <p:txBody>
          <a:bodyPr>
            <a:noAutofit/>
          </a:bodyPr>
          <a:lstStyle>
            <a:lvl1pPr>
              <a:defRPr sz="3200" b="0">
                <a:solidFill>
                  <a:schemeClr val="bg1"/>
                </a:solidFill>
              </a:defRPr>
            </a:lvl1pPr>
          </a:lstStyle>
          <a:p>
            <a:r>
              <a:rPr lang="en-US" dirty="0"/>
              <a:t>Click to edit Master title style</a:t>
            </a:r>
            <a:endParaRPr lang="hu-HU" dirty="0"/>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solidFill>
                <a:latin typeface="Gill Sans MT" panose="020B0502020104020203" pitchFamily="34" charset="-18"/>
              </a:defRPr>
            </a:lvl1pPr>
          </a:lstStyle>
          <a:p>
            <a:fld id="{09B4C220-B40E-44B8-B679-CC34413D7B47}" type="slidenum">
              <a:rPr lang="hu-HU" smtClean="0"/>
              <a:pPr/>
              <a:t>‹#›</a:t>
            </a:fld>
            <a:endParaRPr lang="hu-HU" dirty="0"/>
          </a:p>
        </p:txBody>
      </p:sp>
      <p:pic>
        <p:nvPicPr>
          <p:cNvPr id="14"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4850"/>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4004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FCFCFF"/>
        </a:solidFill>
        <a:effectLst/>
      </p:bgPr>
    </p:bg>
    <p:spTree>
      <p:nvGrpSpPr>
        <p:cNvPr id="1" name=""/>
        <p:cNvGrpSpPr/>
        <p:nvPr/>
      </p:nvGrpSpPr>
      <p:grpSpPr>
        <a:xfrm>
          <a:off x="0" y="0"/>
          <a:ext cx="0" cy="0"/>
          <a:chOff x="0" y="0"/>
          <a:chExt cx="0" cy="0"/>
        </a:xfrm>
      </p:grpSpPr>
      <p:sp>
        <p:nvSpPr>
          <p:cNvPr id="13" name="Rectangle 12"/>
          <p:cNvSpPr/>
          <p:nvPr userDrawn="1"/>
        </p:nvSpPr>
        <p:spPr>
          <a:xfrm>
            <a:off x="-2" y="0"/>
            <a:ext cx="2989945" cy="685800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solidFill>
                <a:schemeClr val="bg1"/>
              </a:solidFill>
              <a:latin typeface="Bahnschrift SemiBold" panose="020B0502040204020203" pitchFamily="34" charset="0"/>
            </a:endParaRPr>
          </a:p>
        </p:txBody>
      </p:sp>
      <p:sp>
        <p:nvSpPr>
          <p:cNvPr id="11" name="Date Placeholder 10"/>
          <p:cNvSpPr>
            <a:spLocks noGrp="1"/>
          </p:cNvSpPr>
          <p:nvPr>
            <p:ph type="dt" sz="half" idx="13"/>
          </p:nvPr>
        </p:nvSpPr>
        <p:spPr/>
        <p:txBody>
          <a:bodyPr/>
          <a:lstStyle/>
          <a:p>
            <a:fld id="{67491F71-2477-460B-A053-A6A37C906A07}" type="datetime1">
              <a:rPr lang="hu-HU" smtClean="0"/>
              <a:t>2023.12.13.</a:t>
            </a:fld>
            <a:endParaRPr lang="hu-HU"/>
          </a:p>
        </p:txBody>
      </p:sp>
      <p:sp>
        <p:nvSpPr>
          <p:cNvPr id="12" name="Slide Number Placeholder 11"/>
          <p:cNvSpPr>
            <a:spLocks noGrp="1"/>
          </p:cNvSpPr>
          <p:nvPr>
            <p:ph type="sldNum" sz="quarter" idx="14"/>
          </p:nvPr>
        </p:nvSpPr>
        <p:spPr/>
        <p:txBody>
          <a:bodyPr/>
          <a:lstStyle/>
          <a:p>
            <a:fld id="{09B4C220-B40E-44B8-B679-CC34413D7B47}" type="slidenum">
              <a:rPr lang="hu-HU" smtClean="0"/>
              <a:pPr/>
              <a:t>‹#›</a:t>
            </a:fld>
            <a:endParaRPr lang="hu-HU" dirty="0"/>
          </a:p>
        </p:txBody>
      </p:sp>
      <p:sp>
        <p:nvSpPr>
          <p:cNvPr id="18" name="Content Placeholder 17"/>
          <p:cNvSpPr>
            <a:spLocks noGrp="1"/>
          </p:cNvSpPr>
          <p:nvPr>
            <p:ph sz="quarter" idx="15"/>
          </p:nvPr>
        </p:nvSpPr>
        <p:spPr>
          <a:xfrm>
            <a:off x="3863974" y="226219"/>
            <a:ext cx="7291161" cy="914400"/>
          </a:xfrm>
        </p:spPr>
        <p:txBody>
          <a:bodyPr/>
          <a:lstStyle>
            <a:lvl1pPr marL="0" indent="0">
              <a:buNone/>
              <a:defRPr>
                <a:latin typeface="Gidole" panose="02000503000000000000" pitchFamily="50" charset="0"/>
              </a:defRPr>
            </a:lvl1pPr>
            <a:lvl2pPr>
              <a:defRPr>
                <a:solidFill>
                  <a:schemeClr val="bg2">
                    <a:lumMod val="50000"/>
                  </a:schemeClr>
                </a:solidFill>
                <a:latin typeface="Gidole" panose="02000503000000000000" pitchFamily="50" charset="0"/>
              </a:defRPr>
            </a:lvl2pPr>
            <a:lvl3pPr>
              <a:defRPr>
                <a:solidFill>
                  <a:schemeClr val="bg2">
                    <a:lumMod val="50000"/>
                  </a:schemeClr>
                </a:solidFill>
                <a:latin typeface="Gidole" panose="02000503000000000000" pitchFamily="50" charset="0"/>
              </a:defRPr>
            </a:lvl3pPr>
            <a:lvl4pPr>
              <a:defRPr>
                <a:solidFill>
                  <a:schemeClr val="bg2">
                    <a:lumMod val="50000"/>
                  </a:schemeClr>
                </a:solidFill>
                <a:latin typeface="Gidole" panose="02000503000000000000" pitchFamily="50" charset="0"/>
              </a:defRPr>
            </a:lvl4pPr>
            <a:lvl5pPr>
              <a:defRPr>
                <a:solidFill>
                  <a:schemeClr val="bg2">
                    <a:lumMod val="50000"/>
                  </a:schemeClr>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22" name="Frame 21"/>
          <p:cNvSpPr/>
          <p:nvPr userDrawn="1"/>
        </p:nvSpPr>
        <p:spPr>
          <a:xfrm>
            <a:off x="2860344" y="226219"/>
            <a:ext cx="914400" cy="914400"/>
          </a:xfrm>
          <a:prstGeom prst="fram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dirty="0">
                <a:solidFill>
                  <a:srgbClr val="333333"/>
                </a:solidFill>
                <a:latin typeface="Bahnschrift SemiBold" panose="020B0502040204020203" pitchFamily="34" charset="0"/>
              </a:rPr>
              <a:t>1</a:t>
            </a:r>
          </a:p>
        </p:txBody>
      </p:sp>
      <p:sp>
        <p:nvSpPr>
          <p:cNvPr id="23" name="Frame 22"/>
          <p:cNvSpPr/>
          <p:nvPr userDrawn="1"/>
        </p:nvSpPr>
        <p:spPr>
          <a:xfrm>
            <a:off x="2883643" y="2676128"/>
            <a:ext cx="914400" cy="914400"/>
          </a:xfrm>
          <a:prstGeom prst="fram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dirty="0">
                <a:solidFill>
                  <a:srgbClr val="333333"/>
                </a:solidFill>
                <a:latin typeface="Bahnschrift SemiBold" panose="020B0502040204020203" pitchFamily="34" charset="0"/>
              </a:rPr>
              <a:t>2</a:t>
            </a:r>
          </a:p>
        </p:txBody>
      </p:sp>
      <p:sp>
        <p:nvSpPr>
          <p:cNvPr id="24" name="Frame 23"/>
          <p:cNvSpPr/>
          <p:nvPr userDrawn="1"/>
        </p:nvSpPr>
        <p:spPr>
          <a:xfrm>
            <a:off x="2883643" y="5126037"/>
            <a:ext cx="914400" cy="914400"/>
          </a:xfrm>
          <a:prstGeom prst="fram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dirty="0">
                <a:solidFill>
                  <a:srgbClr val="333333"/>
                </a:solidFill>
                <a:latin typeface="Bahnschrift SemiBold" panose="020B0502040204020203" pitchFamily="34" charset="0"/>
              </a:rPr>
              <a:t>3</a:t>
            </a:r>
          </a:p>
        </p:txBody>
      </p:sp>
      <p:sp>
        <p:nvSpPr>
          <p:cNvPr id="25" name="Content Placeholder 17"/>
          <p:cNvSpPr>
            <a:spLocks noGrp="1"/>
          </p:cNvSpPr>
          <p:nvPr>
            <p:ph sz="quarter" idx="16"/>
          </p:nvPr>
        </p:nvSpPr>
        <p:spPr>
          <a:xfrm>
            <a:off x="3863974" y="2676128"/>
            <a:ext cx="7291161" cy="914400"/>
          </a:xfrm>
        </p:spPr>
        <p:txBody>
          <a:bodyPr/>
          <a:lstStyle>
            <a:lvl1pPr marL="0" indent="0">
              <a:buNone/>
              <a:defRPr>
                <a:latin typeface="Gidole" panose="02000503000000000000" pitchFamily="50" charset="0"/>
              </a:defRPr>
            </a:lvl1pPr>
            <a:lvl2pPr>
              <a:defRPr>
                <a:solidFill>
                  <a:schemeClr val="bg2">
                    <a:lumMod val="50000"/>
                  </a:schemeClr>
                </a:solidFill>
                <a:latin typeface="Gidole" panose="02000503000000000000" pitchFamily="50" charset="0"/>
              </a:defRPr>
            </a:lvl2pPr>
            <a:lvl3pPr>
              <a:defRPr>
                <a:solidFill>
                  <a:schemeClr val="bg2">
                    <a:lumMod val="50000"/>
                  </a:schemeClr>
                </a:solidFill>
                <a:latin typeface="Gidole" panose="02000503000000000000" pitchFamily="50" charset="0"/>
              </a:defRPr>
            </a:lvl3pPr>
            <a:lvl4pPr>
              <a:defRPr>
                <a:solidFill>
                  <a:schemeClr val="bg2">
                    <a:lumMod val="50000"/>
                  </a:schemeClr>
                </a:solidFill>
                <a:latin typeface="Gidole" panose="02000503000000000000" pitchFamily="50" charset="0"/>
              </a:defRPr>
            </a:lvl4pPr>
            <a:lvl5pPr>
              <a:defRPr>
                <a:solidFill>
                  <a:schemeClr val="bg2">
                    <a:lumMod val="50000"/>
                  </a:schemeClr>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26" name="Content Placeholder 17"/>
          <p:cNvSpPr>
            <a:spLocks noGrp="1"/>
          </p:cNvSpPr>
          <p:nvPr>
            <p:ph sz="quarter" idx="17"/>
          </p:nvPr>
        </p:nvSpPr>
        <p:spPr>
          <a:xfrm>
            <a:off x="3863973" y="5126037"/>
            <a:ext cx="7291161" cy="914400"/>
          </a:xfrm>
        </p:spPr>
        <p:txBody>
          <a:bodyPr/>
          <a:lstStyle>
            <a:lvl1pPr marL="0" indent="0">
              <a:buNone/>
              <a:defRPr>
                <a:latin typeface="Gidole" panose="02000503000000000000" pitchFamily="50" charset="0"/>
              </a:defRPr>
            </a:lvl1pPr>
            <a:lvl2pPr>
              <a:defRPr>
                <a:solidFill>
                  <a:schemeClr val="bg2">
                    <a:lumMod val="50000"/>
                  </a:schemeClr>
                </a:solidFill>
                <a:latin typeface="Gidole" panose="02000503000000000000" pitchFamily="50" charset="0"/>
              </a:defRPr>
            </a:lvl2pPr>
            <a:lvl3pPr>
              <a:defRPr>
                <a:solidFill>
                  <a:schemeClr val="bg2">
                    <a:lumMod val="50000"/>
                  </a:schemeClr>
                </a:solidFill>
                <a:latin typeface="Gidole" panose="02000503000000000000" pitchFamily="50" charset="0"/>
              </a:defRPr>
            </a:lvl3pPr>
            <a:lvl4pPr>
              <a:defRPr>
                <a:solidFill>
                  <a:schemeClr val="bg2">
                    <a:lumMod val="50000"/>
                  </a:schemeClr>
                </a:solidFill>
                <a:latin typeface="Gidole" panose="02000503000000000000" pitchFamily="50" charset="0"/>
              </a:defRPr>
            </a:lvl4pPr>
            <a:lvl5pPr>
              <a:defRPr>
                <a:solidFill>
                  <a:schemeClr val="bg2">
                    <a:lumMod val="50000"/>
                  </a:schemeClr>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14" name="Title 10"/>
          <p:cNvSpPr>
            <a:spLocks noGrp="1"/>
          </p:cNvSpPr>
          <p:nvPr>
            <p:ph type="title"/>
          </p:nvPr>
        </p:nvSpPr>
        <p:spPr>
          <a:xfrm>
            <a:off x="163802" y="2491184"/>
            <a:ext cx="2714171" cy="1325563"/>
          </a:xfrm>
        </p:spPr>
        <p:txBody>
          <a:bodyPr>
            <a:noAutofit/>
          </a:bodyPr>
          <a:lstStyle>
            <a:lvl1pPr>
              <a:defRPr sz="3200" b="0">
                <a:solidFill>
                  <a:schemeClr val="tx1"/>
                </a:solidFill>
              </a:defRPr>
            </a:lvl1pPr>
          </a:lstStyle>
          <a:p>
            <a:r>
              <a:rPr lang="en-US" dirty="0"/>
              <a:t>Click to edit Master title style</a:t>
            </a:r>
            <a:endParaRPr lang="hu-HU" dirty="0"/>
          </a:p>
        </p:txBody>
      </p:sp>
      <p:pic>
        <p:nvPicPr>
          <p:cNvPr id="15"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3311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FCFCFF"/>
        </a:solidFill>
        <a:effectLst/>
      </p:bgPr>
    </p:bg>
    <p:spTree>
      <p:nvGrpSpPr>
        <p:cNvPr id="1" name=""/>
        <p:cNvGrpSpPr/>
        <p:nvPr/>
      </p:nvGrpSpPr>
      <p:grpSpPr>
        <a:xfrm>
          <a:off x="0" y="0"/>
          <a:ext cx="0" cy="0"/>
          <a:chOff x="0" y="0"/>
          <a:chExt cx="0" cy="0"/>
        </a:xfrm>
      </p:grpSpPr>
      <p:sp>
        <p:nvSpPr>
          <p:cNvPr id="13" name="Rectangle 12"/>
          <p:cNvSpPr/>
          <p:nvPr userDrawn="1"/>
        </p:nvSpPr>
        <p:spPr>
          <a:xfrm>
            <a:off x="-2" y="0"/>
            <a:ext cx="2989945"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solidFill>
                <a:schemeClr val="bg1"/>
              </a:solidFill>
              <a:latin typeface="Bahnschrift SemiBold" panose="020B0502040204020203" pitchFamily="34" charset="0"/>
            </a:endParaRPr>
          </a:p>
        </p:txBody>
      </p:sp>
      <p:sp>
        <p:nvSpPr>
          <p:cNvPr id="11" name="Date Placeholder 10"/>
          <p:cNvSpPr>
            <a:spLocks noGrp="1"/>
          </p:cNvSpPr>
          <p:nvPr>
            <p:ph type="dt" sz="half" idx="13"/>
          </p:nvPr>
        </p:nvSpPr>
        <p:spPr/>
        <p:txBody>
          <a:bodyPr/>
          <a:lstStyle/>
          <a:p>
            <a:fld id="{67491F71-2477-460B-A053-A6A37C906A07}" type="datetime1">
              <a:rPr lang="hu-HU" smtClean="0"/>
              <a:t>2023.12.13.</a:t>
            </a:fld>
            <a:endParaRPr lang="hu-HU"/>
          </a:p>
        </p:txBody>
      </p:sp>
      <p:sp>
        <p:nvSpPr>
          <p:cNvPr id="12" name="Slide Number Placeholder 11"/>
          <p:cNvSpPr>
            <a:spLocks noGrp="1"/>
          </p:cNvSpPr>
          <p:nvPr>
            <p:ph type="sldNum" sz="quarter" idx="14"/>
          </p:nvPr>
        </p:nvSpPr>
        <p:spPr/>
        <p:txBody>
          <a:bodyPr/>
          <a:lstStyle/>
          <a:p>
            <a:fld id="{09B4C220-B40E-44B8-B679-CC34413D7B47}" type="slidenum">
              <a:rPr lang="hu-HU" smtClean="0"/>
              <a:pPr/>
              <a:t>‹#›</a:t>
            </a:fld>
            <a:endParaRPr lang="hu-HU" dirty="0"/>
          </a:p>
        </p:txBody>
      </p:sp>
      <p:sp>
        <p:nvSpPr>
          <p:cNvPr id="18" name="Content Placeholder 17"/>
          <p:cNvSpPr>
            <a:spLocks noGrp="1"/>
          </p:cNvSpPr>
          <p:nvPr>
            <p:ph sz="quarter" idx="15"/>
          </p:nvPr>
        </p:nvSpPr>
        <p:spPr>
          <a:xfrm>
            <a:off x="3863974" y="226219"/>
            <a:ext cx="7291161" cy="914400"/>
          </a:xfrm>
        </p:spPr>
        <p:txBody>
          <a:bodyPr/>
          <a:lstStyle>
            <a:lvl1pPr marL="0" indent="0">
              <a:buNone/>
              <a:defRPr>
                <a:latin typeface="Gidole" panose="02000503000000000000" pitchFamily="50" charset="0"/>
              </a:defRPr>
            </a:lvl1pPr>
            <a:lvl2pPr>
              <a:defRPr>
                <a:solidFill>
                  <a:schemeClr val="bg2">
                    <a:lumMod val="50000"/>
                  </a:schemeClr>
                </a:solidFill>
                <a:latin typeface="Gidole" panose="02000503000000000000" pitchFamily="50" charset="0"/>
              </a:defRPr>
            </a:lvl2pPr>
            <a:lvl3pPr>
              <a:defRPr>
                <a:solidFill>
                  <a:schemeClr val="bg2">
                    <a:lumMod val="50000"/>
                  </a:schemeClr>
                </a:solidFill>
                <a:latin typeface="Gidole" panose="02000503000000000000" pitchFamily="50" charset="0"/>
              </a:defRPr>
            </a:lvl3pPr>
            <a:lvl4pPr>
              <a:defRPr>
                <a:solidFill>
                  <a:schemeClr val="bg2">
                    <a:lumMod val="50000"/>
                  </a:schemeClr>
                </a:solidFill>
                <a:latin typeface="Gidole" panose="02000503000000000000" pitchFamily="50" charset="0"/>
              </a:defRPr>
            </a:lvl4pPr>
            <a:lvl5pPr>
              <a:defRPr>
                <a:solidFill>
                  <a:schemeClr val="bg2">
                    <a:lumMod val="50000"/>
                  </a:schemeClr>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22" name="Frame 21"/>
          <p:cNvSpPr/>
          <p:nvPr userDrawn="1"/>
        </p:nvSpPr>
        <p:spPr>
          <a:xfrm>
            <a:off x="2860344" y="226219"/>
            <a:ext cx="914400" cy="914400"/>
          </a:xfrm>
          <a:prstGeom prst="fram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dirty="0">
                <a:solidFill>
                  <a:srgbClr val="333333"/>
                </a:solidFill>
                <a:latin typeface="Bahnschrift SemiBold" panose="020B0502040204020203" pitchFamily="34" charset="0"/>
              </a:rPr>
              <a:t>1</a:t>
            </a:r>
          </a:p>
        </p:txBody>
      </p:sp>
      <p:sp>
        <p:nvSpPr>
          <p:cNvPr id="23" name="Frame 22"/>
          <p:cNvSpPr/>
          <p:nvPr userDrawn="1"/>
        </p:nvSpPr>
        <p:spPr>
          <a:xfrm>
            <a:off x="2883643" y="2676128"/>
            <a:ext cx="914400" cy="914400"/>
          </a:xfrm>
          <a:prstGeom prst="fram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dirty="0">
                <a:solidFill>
                  <a:srgbClr val="333333"/>
                </a:solidFill>
                <a:latin typeface="Bahnschrift SemiBold" panose="020B0502040204020203" pitchFamily="34" charset="0"/>
              </a:rPr>
              <a:t>2</a:t>
            </a:r>
          </a:p>
        </p:txBody>
      </p:sp>
      <p:sp>
        <p:nvSpPr>
          <p:cNvPr id="24" name="Frame 23"/>
          <p:cNvSpPr/>
          <p:nvPr userDrawn="1"/>
        </p:nvSpPr>
        <p:spPr>
          <a:xfrm>
            <a:off x="2883643" y="5126037"/>
            <a:ext cx="914400" cy="914400"/>
          </a:xfrm>
          <a:prstGeom prst="fram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dirty="0">
                <a:solidFill>
                  <a:srgbClr val="333333"/>
                </a:solidFill>
                <a:latin typeface="Bahnschrift SemiBold" panose="020B0502040204020203" pitchFamily="34" charset="0"/>
              </a:rPr>
              <a:t>3</a:t>
            </a:r>
          </a:p>
        </p:txBody>
      </p:sp>
      <p:sp>
        <p:nvSpPr>
          <p:cNvPr id="25" name="Content Placeholder 17"/>
          <p:cNvSpPr>
            <a:spLocks noGrp="1"/>
          </p:cNvSpPr>
          <p:nvPr>
            <p:ph sz="quarter" idx="16"/>
          </p:nvPr>
        </p:nvSpPr>
        <p:spPr>
          <a:xfrm>
            <a:off x="3863974" y="2676128"/>
            <a:ext cx="7291161" cy="914400"/>
          </a:xfrm>
        </p:spPr>
        <p:txBody>
          <a:bodyPr/>
          <a:lstStyle>
            <a:lvl1pPr marL="0" indent="0">
              <a:buNone/>
              <a:defRPr>
                <a:latin typeface="Gidole" panose="02000503000000000000" pitchFamily="50" charset="0"/>
              </a:defRPr>
            </a:lvl1pPr>
            <a:lvl2pPr>
              <a:defRPr>
                <a:solidFill>
                  <a:schemeClr val="bg2">
                    <a:lumMod val="50000"/>
                  </a:schemeClr>
                </a:solidFill>
                <a:latin typeface="Gidole" panose="02000503000000000000" pitchFamily="50" charset="0"/>
              </a:defRPr>
            </a:lvl2pPr>
            <a:lvl3pPr>
              <a:defRPr>
                <a:solidFill>
                  <a:schemeClr val="bg2">
                    <a:lumMod val="50000"/>
                  </a:schemeClr>
                </a:solidFill>
                <a:latin typeface="Gidole" panose="02000503000000000000" pitchFamily="50" charset="0"/>
              </a:defRPr>
            </a:lvl3pPr>
            <a:lvl4pPr>
              <a:defRPr>
                <a:solidFill>
                  <a:schemeClr val="bg2">
                    <a:lumMod val="50000"/>
                  </a:schemeClr>
                </a:solidFill>
                <a:latin typeface="Gidole" panose="02000503000000000000" pitchFamily="50" charset="0"/>
              </a:defRPr>
            </a:lvl4pPr>
            <a:lvl5pPr>
              <a:defRPr>
                <a:solidFill>
                  <a:schemeClr val="bg2">
                    <a:lumMod val="50000"/>
                  </a:schemeClr>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26" name="Content Placeholder 17"/>
          <p:cNvSpPr>
            <a:spLocks noGrp="1"/>
          </p:cNvSpPr>
          <p:nvPr>
            <p:ph sz="quarter" idx="17"/>
          </p:nvPr>
        </p:nvSpPr>
        <p:spPr>
          <a:xfrm>
            <a:off x="3863973" y="5126037"/>
            <a:ext cx="7291161" cy="914400"/>
          </a:xfrm>
        </p:spPr>
        <p:txBody>
          <a:bodyPr/>
          <a:lstStyle>
            <a:lvl1pPr marL="0" indent="0">
              <a:buNone/>
              <a:defRPr>
                <a:latin typeface="Gidole" panose="02000503000000000000" pitchFamily="50" charset="0"/>
              </a:defRPr>
            </a:lvl1pPr>
            <a:lvl2pPr>
              <a:defRPr>
                <a:solidFill>
                  <a:schemeClr val="bg2">
                    <a:lumMod val="50000"/>
                  </a:schemeClr>
                </a:solidFill>
                <a:latin typeface="Gidole" panose="02000503000000000000" pitchFamily="50" charset="0"/>
              </a:defRPr>
            </a:lvl2pPr>
            <a:lvl3pPr>
              <a:defRPr>
                <a:solidFill>
                  <a:schemeClr val="bg2">
                    <a:lumMod val="50000"/>
                  </a:schemeClr>
                </a:solidFill>
                <a:latin typeface="Gidole" panose="02000503000000000000" pitchFamily="50" charset="0"/>
              </a:defRPr>
            </a:lvl3pPr>
            <a:lvl4pPr>
              <a:defRPr>
                <a:solidFill>
                  <a:schemeClr val="bg2">
                    <a:lumMod val="50000"/>
                  </a:schemeClr>
                </a:solidFill>
                <a:latin typeface="Gidole" panose="02000503000000000000" pitchFamily="50" charset="0"/>
              </a:defRPr>
            </a:lvl4pPr>
            <a:lvl5pPr>
              <a:defRPr>
                <a:solidFill>
                  <a:schemeClr val="bg2">
                    <a:lumMod val="50000"/>
                  </a:schemeClr>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14" name="Title 10"/>
          <p:cNvSpPr>
            <a:spLocks noGrp="1"/>
          </p:cNvSpPr>
          <p:nvPr>
            <p:ph type="title"/>
          </p:nvPr>
        </p:nvSpPr>
        <p:spPr>
          <a:xfrm>
            <a:off x="163802" y="2491184"/>
            <a:ext cx="2714171" cy="1325563"/>
          </a:xfrm>
        </p:spPr>
        <p:txBody>
          <a:bodyPr>
            <a:noAutofit/>
          </a:bodyPr>
          <a:lstStyle>
            <a:lvl1pPr>
              <a:defRPr sz="3200" b="0">
                <a:solidFill>
                  <a:schemeClr val="bg1"/>
                </a:solidFill>
              </a:defRPr>
            </a:lvl1pPr>
          </a:lstStyle>
          <a:p>
            <a:r>
              <a:rPr lang="en-US" dirty="0"/>
              <a:t>Click to edit Master title style</a:t>
            </a:r>
            <a:endParaRPr lang="hu-HU" dirty="0"/>
          </a:p>
        </p:txBody>
      </p:sp>
      <p:pic>
        <p:nvPicPr>
          <p:cNvPr id="15"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9330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Title and Content">
    <p:bg>
      <p:bgPr>
        <a:solidFill>
          <a:srgbClr val="FCFCFF"/>
        </a:solidFill>
        <a:effectLst/>
      </p:bgPr>
    </p:bg>
    <p:spTree>
      <p:nvGrpSpPr>
        <p:cNvPr id="1" name=""/>
        <p:cNvGrpSpPr/>
        <p:nvPr/>
      </p:nvGrpSpPr>
      <p:grpSpPr>
        <a:xfrm>
          <a:off x="0" y="0"/>
          <a:ext cx="0" cy="0"/>
          <a:chOff x="0" y="0"/>
          <a:chExt cx="0" cy="0"/>
        </a:xfrm>
      </p:grpSpPr>
      <p:sp>
        <p:nvSpPr>
          <p:cNvPr id="13" name="Rectangle 12"/>
          <p:cNvSpPr/>
          <p:nvPr userDrawn="1"/>
        </p:nvSpPr>
        <p:spPr>
          <a:xfrm>
            <a:off x="-2" y="0"/>
            <a:ext cx="2989945" cy="685800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dirty="0">
              <a:solidFill>
                <a:schemeClr val="bg1"/>
              </a:solidFill>
              <a:latin typeface="Bahnschrift SemiBold" panose="020B0502040204020203" pitchFamily="34" charset="0"/>
            </a:endParaRPr>
          </a:p>
        </p:txBody>
      </p:sp>
      <p:sp>
        <p:nvSpPr>
          <p:cNvPr id="11" name="Date Placeholder 10"/>
          <p:cNvSpPr>
            <a:spLocks noGrp="1"/>
          </p:cNvSpPr>
          <p:nvPr>
            <p:ph type="dt" sz="half" idx="13"/>
          </p:nvPr>
        </p:nvSpPr>
        <p:spPr/>
        <p:txBody>
          <a:bodyPr/>
          <a:lstStyle/>
          <a:p>
            <a:fld id="{67491F71-2477-460B-A053-A6A37C906A07}" type="datetime1">
              <a:rPr lang="hu-HU" smtClean="0"/>
              <a:t>2023.12.13.</a:t>
            </a:fld>
            <a:endParaRPr lang="hu-HU"/>
          </a:p>
        </p:txBody>
      </p:sp>
      <p:sp>
        <p:nvSpPr>
          <p:cNvPr id="12" name="Slide Number Placeholder 11"/>
          <p:cNvSpPr>
            <a:spLocks noGrp="1"/>
          </p:cNvSpPr>
          <p:nvPr>
            <p:ph type="sldNum" sz="quarter" idx="14"/>
          </p:nvPr>
        </p:nvSpPr>
        <p:spPr/>
        <p:txBody>
          <a:bodyPr/>
          <a:lstStyle/>
          <a:p>
            <a:fld id="{09B4C220-B40E-44B8-B679-CC34413D7B47}" type="slidenum">
              <a:rPr lang="hu-HU" smtClean="0"/>
              <a:pPr/>
              <a:t>‹#›</a:t>
            </a:fld>
            <a:endParaRPr lang="hu-HU" dirty="0"/>
          </a:p>
        </p:txBody>
      </p:sp>
      <p:sp>
        <p:nvSpPr>
          <p:cNvPr id="18" name="Content Placeholder 17"/>
          <p:cNvSpPr>
            <a:spLocks noGrp="1"/>
          </p:cNvSpPr>
          <p:nvPr>
            <p:ph sz="quarter" idx="15"/>
          </p:nvPr>
        </p:nvSpPr>
        <p:spPr>
          <a:xfrm>
            <a:off x="3863974" y="226219"/>
            <a:ext cx="7291161" cy="914400"/>
          </a:xfrm>
        </p:spPr>
        <p:txBody>
          <a:bodyPr anchor="ctr">
            <a:noAutofit/>
          </a:bodyPr>
          <a:lstStyle>
            <a:lvl1pPr marL="0" indent="0">
              <a:buNone/>
              <a:defRPr sz="2200">
                <a:latin typeface="Gidole" panose="02000503000000000000" pitchFamily="50" charset="0"/>
              </a:defRPr>
            </a:lvl1pPr>
            <a:lvl2pPr>
              <a:defRPr sz="2200">
                <a:solidFill>
                  <a:schemeClr val="bg2">
                    <a:lumMod val="50000"/>
                  </a:schemeClr>
                </a:solidFill>
                <a:latin typeface="Gidole" panose="02000503000000000000" pitchFamily="50" charset="0"/>
              </a:defRPr>
            </a:lvl2pPr>
            <a:lvl3pPr>
              <a:defRPr sz="2200">
                <a:solidFill>
                  <a:schemeClr val="bg2">
                    <a:lumMod val="50000"/>
                  </a:schemeClr>
                </a:solidFill>
                <a:latin typeface="Gidole" panose="02000503000000000000" pitchFamily="50" charset="0"/>
              </a:defRPr>
            </a:lvl3pPr>
            <a:lvl4pPr>
              <a:defRPr sz="2200">
                <a:solidFill>
                  <a:schemeClr val="bg2">
                    <a:lumMod val="50000"/>
                  </a:schemeClr>
                </a:solidFill>
                <a:latin typeface="Gidole" panose="02000503000000000000" pitchFamily="50" charset="0"/>
              </a:defRPr>
            </a:lvl4pPr>
            <a:lvl5pPr>
              <a:defRPr sz="2200">
                <a:solidFill>
                  <a:schemeClr val="bg2">
                    <a:lumMod val="50000"/>
                  </a:schemeClr>
                </a:solidFill>
                <a:latin typeface="Gidole" panose="02000503000000000000" pitchFamily="50" charset="0"/>
              </a:defRPr>
            </a:lvl5pPr>
          </a:lstStyle>
          <a:p>
            <a:pPr lvl="0"/>
            <a:r>
              <a:rPr lang="en-US" dirty="0"/>
              <a:t>Click to edit Master text styles</a:t>
            </a:r>
          </a:p>
        </p:txBody>
      </p:sp>
      <p:sp>
        <p:nvSpPr>
          <p:cNvPr id="22" name="Frame 21"/>
          <p:cNvSpPr/>
          <p:nvPr userDrawn="1"/>
        </p:nvSpPr>
        <p:spPr>
          <a:xfrm>
            <a:off x="2877973" y="226219"/>
            <a:ext cx="914400" cy="914400"/>
          </a:xfrm>
          <a:prstGeom prst="fram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dirty="0">
                <a:solidFill>
                  <a:srgbClr val="333333"/>
                </a:solidFill>
                <a:latin typeface="Bahnschrift SemiBold" panose="020B0502040204020203" pitchFamily="34" charset="0"/>
              </a:rPr>
              <a:t>1</a:t>
            </a:r>
          </a:p>
        </p:txBody>
      </p:sp>
      <p:sp>
        <p:nvSpPr>
          <p:cNvPr id="23" name="Frame 22"/>
          <p:cNvSpPr/>
          <p:nvPr userDrawn="1"/>
        </p:nvSpPr>
        <p:spPr>
          <a:xfrm>
            <a:off x="2877973" y="1859492"/>
            <a:ext cx="914400" cy="914400"/>
          </a:xfrm>
          <a:prstGeom prst="fram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dirty="0">
                <a:solidFill>
                  <a:srgbClr val="333333"/>
                </a:solidFill>
                <a:latin typeface="Bahnschrift SemiBold" panose="020B0502040204020203" pitchFamily="34" charset="0"/>
              </a:rPr>
              <a:t>2</a:t>
            </a:r>
          </a:p>
        </p:txBody>
      </p:sp>
      <p:sp>
        <p:nvSpPr>
          <p:cNvPr id="24" name="Frame 23"/>
          <p:cNvSpPr/>
          <p:nvPr userDrawn="1"/>
        </p:nvSpPr>
        <p:spPr>
          <a:xfrm>
            <a:off x="2877973" y="5126037"/>
            <a:ext cx="914400" cy="914400"/>
          </a:xfrm>
          <a:prstGeom prst="fram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dirty="0">
                <a:solidFill>
                  <a:srgbClr val="333333"/>
                </a:solidFill>
                <a:latin typeface="Bahnschrift SemiBold" panose="020B0502040204020203" pitchFamily="34" charset="0"/>
              </a:rPr>
              <a:t>4</a:t>
            </a:r>
          </a:p>
        </p:txBody>
      </p:sp>
      <p:sp>
        <p:nvSpPr>
          <p:cNvPr id="25" name="Content Placeholder 17"/>
          <p:cNvSpPr>
            <a:spLocks noGrp="1"/>
          </p:cNvSpPr>
          <p:nvPr>
            <p:ph sz="quarter" idx="16"/>
          </p:nvPr>
        </p:nvSpPr>
        <p:spPr>
          <a:xfrm>
            <a:off x="3863974" y="1864991"/>
            <a:ext cx="7291161" cy="914400"/>
          </a:xfrm>
        </p:spPr>
        <p:txBody>
          <a:bodyPr anchor="ctr">
            <a:noAutofit/>
          </a:bodyPr>
          <a:lstStyle>
            <a:lvl1pPr marL="0" indent="0">
              <a:buNone/>
              <a:defRPr sz="2200">
                <a:latin typeface="Gidole" panose="02000503000000000000" pitchFamily="50" charset="0"/>
              </a:defRPr>
            </a:lvl1pPr>
            <a:lvl2pPr>
              <a:defRPr sz="2200">
                <a:solidFill>
                  <a:schemeClr val="bg2">
                    <a:lumMod val="50000"/>
                  </a:schemeClr>
                </a:solidFill>
                <a:latin typeface="Gidole" panose="02000503000000000000" pitchFamily="50" charset="0"/>
              </a:defRPr>
            </a:lvl2pPr>
            <a:lvl3pPr>
              <a:defRPr sz="2200">
                <a:solidFill>
                  <a:schemeClr val="bg2">
                    <a:lumMod val="50000"/>
                  </a:schemeClr>
                </a:solidFill>
                <a:latin typeface="Gidole" panose="02000503000000000000" pitchFamily="50" charset="0"/>
              </a:defRPr>
            </a:lvl3pPr>
            <a:lvl4pPr>
              <a:defRPr sz="2200">
                <a:solidFill>
                  <a:schemeClr val="bg2">
                    <a:lumMod val="50000"/>
                  </a:schemeClr>
                </a:solidFill>
                <a:latin typeface="Gidole" panose="02000503000000000000" pitchFamily="50" charset="0"/>
              </a:defRPr>
            </a:lvl4pPr>
            <a:lvl5pPr>
              <a:defRPr sz="2200">
                <a:solidFill>
                  <a:schemeClr val="bg2">
                    <a:lumMod val="50000"/>
                  </a:schemeClr>
                </a:solidFill>
                <a:latin typeface="Gidole" panose="02000503000000000000" pitchFamily="50" charset="0"/>
              </a:defRPr>
            </a:lvl5pPr>
          </a:lstStyle>
          <a:p>
            <a:pPr lvl="0"/>
            <a:r>
              <a:rPr lang="en-US" dirty="0"/>
              <a:t>Click to edit Master text styles</a:t>
            </a:r>
          </a:p>
        </p:txBody>
      </p:sp>
      <p:sp>
        <p:nvSpPr>
          <p:cNvPr id="26" name="Content Placeholder 17"/>
          <p:cNvSpPr>
            <a:spLocks noGrp="1"/>
          </p:cNvSpPr>
          <p:nvPr>
            <p:ph sz="quarter" idx="17"/>
          </p:nvPr>
        </p:nvSpPr>
        <p:spPr>
          <a:xfrm>
            <a:off x="3863973" y="5126037"/>
            <a:ext cx="7291161" cy="914400"/>
          </a:xfrm>
        </p:spPr>
        <p:txBody>
          <a:bodyPr anchor="ctr">
            <a:noAutofit/>
          </a:bodyPr>
          <a:lstStyle>
            <a:lvl1pPr marL="0" indent="0">
              <a:buNone/>
              <a:defRPr sz="2200">
                <a:latin typeface="Gidole" panose="02000503000000000000" pitchFamily="50" charset="0"/>
              </a:defRPr>
            </a:lvl1pPr>
            <a:lvl2pPr>
              <a:defRPr sz="2200">
                <a:solidFill>
                  <a:schemeClr val="bg2">
                    <a:lumMod val="50000"/>
                  </a:schemeClr>
                </a:solidFill>
                <a:latin typeface="Gidole" panose="02000503000000000000" pitchFamily="50" charset="0"/>
              </a:defRPr>
            </a:lvl2pPr>
            <a:lvl3pPr>
              <a:defRPr sz="2200">
                <a:solidFill>
                  <a:schemeClr val="bg2">
                    <a:lumMod val="50000"/>
                  </a:schemeClr>
                </a:solidFill>
                <a:latin typeface="Gidole" panose="02000503000000000000" pitchFamily="50" charset="0"/>
              </a:defRPr>
            </a:lvl3pPr>
            <a:lvl4pPr>
              <a:defRPr sz="2200">
                <a:solidFill>
                  <a:schemeClr val="bg2">
                    <a:lumMod val="50000"/>
                  </a:schemeClr>
                </a:solidFill>
                <a:latin typeface="Gidole" panose="02000503000000000000" pitchFamily="50" charset="0"/>
              </a:defRPr>
            </a:lvl4pPr>
            <a:lvl5pPr>
              <a:defRPr sz="2200">
                <a:solidFill>
                  <a:schemeClr val="bg2">
                    <a:lumMod val="50000"/>
                  </a:schemeClr>
                </a:solidFill>
                <a:latin typeface="Gidole" panose="02000503000000000000" pitchFamily="50" charset="0"/>
              </a:defRPr>
            </a:lvl5pPr>
          </a:lstStyle>
          <a:p>
            <a:pPr lvl="0"/>
            <a:r>
              <a:rPr lang="en-US" dirty="0"/>
              <a:t>Click to edit Master text styles</a:t>
            </a:r>
          </a:p>
        </p:txBody>
      </p:sp>
      <p:sp>
        <p:nvSpPr>
          <p:cNvPr id="14" name="Title 10"/>
          <p:cNvSpPr>
            <a:spLocks noGrp="1"/>
          </p:cNvSpPr>
          <p:nvPr>
            <p:ph type="title"/>
          </p:nvPr>
        </p:nvSpPr>
        <p:spPr>
          <a:xfrm>
            <a:off x="163802" y="2491184"/>
            <a:ext cx="2714171" cy="1325563"/>
          </a:xfrm>
        </p:spPr>
        <p:txBody>
          <a:bodyPr>
            <a:noAutofit/>
          </a:bodyPr>
          <a:lstStyle>
            <a:lvl1pPr>
              <a:defRPr sz="3200" b="0">
                <a:solidFill>
                  <a:schemeClr val="bg1"/>
                </a:solidFill>
              </a:defRPr>
            </a:lvl1pPr>
          </a:lstStyle>
          <a:p>
            <a:r>
              <a:rPr lang="en-US" dirty="0"/>
              <a:t>Click to edit Master title style</a:t>
            </a:r>
            <a:endParaRPr lang="hu-HU" dirty="0"/>
          </a:p>
        </p:txBody>
      </p:sp>
      <p:pic>
        <p:nvPicPr>
          <p:cNvPr id="15"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
        <p:nvSpPr>
          <p:cNvPr id="16" name="Frame 15"/>
          <p:cNvSpPr/>
          <p:nvPr userDrawn="1"/>
        </p:nvSpPr>
        <p:spPr>
          <a:xfrm>
            <a:off x="2877973" y="3492765"/>
            <a:ext cx="914400" cy="914400"/>
          </a:xfrm>
          <a:prstGeom prst="fram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3600" dirty="0">
                <a:solidFill>
                  <a:srgbClr val="333333"/>
                </a:solidFill>
                <a:latin typeface="Bahnschrift SemiBold" panose="020B0502040204020203" pitchFamily="34" charset="0"/>
              </a:rPr>
              <a:t>3</a:t>
            </a:r>
          </a:p>
        </p:txBody>
      </p:sp>
      <p:sp>
        <p:nvSpPr>
          <p:cNvPr id="17" name="Content Placeholder 17"/>
          <p:cNvSpPr>
            <a:spLocks noGrp="1"/>
          </p:cNvSpPr>
          <p:nvPr>
            <p:ph sz="quarter" idx="18"/>
          </p:nvPr>
        </p:nvSpPr>
        <p:spPr>
          <a:xfrm>
            <a:off x="3863973" y="3495514"/>
            <a:ext cx="7291161" cy="914400"/>
          </a:xfrm>
        </p:spPr>
        <p:txBody>
          <a:bodyPr anchor="ctr">
            <a:noAutofit/>
          </a:bodyPr>
          <a:lstStyle>
            <a:lvl1pPr marL="0" indent="0">
              <a:buNone/>
              <a:defRPr sz="2200">
                <a:latin typeface="Gidole" panose="02000503000000000000" pitchFamily="50" charset="0"/>
              </a:defRPr>
            </a:lvl1pPr>
            <a:lvl2pPr>
              <a:defRPr sz="2200">
                <a:solidFill>
                  <a:schemeClr val="bg2">
                    <a:lumMod val="50000"/>
                  </a:schemeClr>
                </a:solidFill>
                <a:latin typeface="Gidole" panose="02000503000000000000" pitchFamily="50" charset="0"/>
              </a:defRPr>
            </a:lvl2pPr>
            <a:lvl3pPr>
              <a:defRPr sz="2200">
                <a:solidFill>
                  <a:schemeClr val="bg2">
                    <a:lumMod val="50000"/>
                  </a:schemeClr>
                </a:solidFill>
                <a:latin typeface="Gidole" panose="02000503000000000000" pitchFamily="50" charset="0"/>
              </a:defRPr>
            </a:lvl3pPr>
            <a:lvl4pPr>
              <a:defRPr sz="2200">
                <a:solidFill>
                  <a:schemeClr val="bg2">
                    <a:lumMod val="50000"/>
                  </a:schemeClr>
                </a:solidFill>
                <a:latin typeface="Gidole" panose="02000503000000000000" pitchFamily="50" charset="0"/>
              </a:defRPr>
            </a:lvl4pPr>
            <a:lvl5pPr>
              <a:defRPr sz="2200">
                <a:solidFill>
                  <a:schemeClr val="bg2">
                    <a:lumMod val="50000"/>
                  </a:schemeClr>
                </a:solidFill>
                <a:latin typeface="Gidole" panose="02000503000000000000" pitchFamily="50" charset="0"/>
              </a:defRPr>
            </a:lvl5pPr>
          </a:lstStyle>
          <a:p>
            <a:pPr lvl="0"/>
            <a:r>
              <a:rPr lang="en-US" dirty="0"/>
              <a:t>Click to edit Master text styles</a:t>
            </a:r>
          </a:p>
        </p:txBody>
      </p:sp>
    </p:spTree>
    <p:extLst>
      <p:ext uri="{BB962C8B-B14F-4D97-AF65-F5344CB8AC3E}">
        <p14:creationId xmlns:p14="http://schemas.microsoft.com/office/powerpoint/2010/main" val="34983554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Title and Content">
    <p:bg>
      <p:bgPr>
        <a:solidFill>
          <a:srgbClr val="FCFCFF"/>
        </a:solidFill>
        <a:effectLst/>
      </p:bgPr>
    </p:bg>
    <p:spTree>
      <p:nvGrpSpPr>
        <p:cNvPr id="1" name=""/>
        <p:cNvGrpSpPr/>
        <p:nvPr/>
      </p:nvGrpSpPr>
      <p:grpSpPr>
        <a:xfrm>
          <a:off x="0" y="0"/>
          <a:ext cx="0" cy="0"/>
          <a:chOff x="0" y="0"/>
          <a:chExt cx="0" cy="0"/>
        </a:xfrm>
      </p:grpSpPr>
      <p:sp>
        <p:nvSpPr>
          <p:cNvPr id="2" name="Rectangle 1"/>
          <p:cNvSpPr/>
          <p:nvPr userDrawn="1"/>
        </p:nvSpPr>
        <p:spPr>
          <a:xfrm>
            <a:off x="0" y="5626576"/>
            <a:ext cx="12192000" cy="128016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Date Placeholder 3"/>
          <p:cNvSpPr>
            <a:spLocks noGrp="1"/>
          </p:cNvSpPr>
          <p:nvPr>
            <p:ph type="dt" sz="half" idx="10"/>
          </p:nvPr>
        </p:nvSpPr>
        <p:spPr/>
        <p:txBody>
          <a:bodyPr/>
          <a:lstStyle/>
          <a:p>
            <a:fld id="{1306EF6E-FF7A-4C71-81E2-3390DF04CD5E}"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2"/>
                </a:solidFill>
                <a:latin typeface="Gill Sans MT" panose="020B0502020104020203" pitchFamily="34" charset="-18"/>
              </a:defRPr>
            </a:lvl1pPr>
          </a:lstStyle>
          <a:p>
            <a:fld id="{09B4C220-B40E-44B8-B679-CC34413D7B47}" type="slidenum">
              <a:rPr lang="hu-HU" smtClean="0"/>
              <a:pPr/>
              <a:t>‹#›</a:t>
            </a:fld>
            <a:endParaRPr lang="hu-HU" dirty="0"/>
          </a:p>
        </p:txBody>
      </p:sp>
      <p:sp>
        <p:nvSpPr>
          <p:cNvPr id="6" name="Title 5"/>
          <p:cNvSpPr>
            <a:spLocks noGrp="1"/>
          </p:cNvSpPr>
          <p:nvPr>
            <p:ph type="title" hasCustomPrompt="1"/>
          </p:nvPr>
        </p:nvSpPr>
        <p:spPr>
          <a:xfrm>
            <a:off x="381000" y="321581"/>
            <a:ext cx="3657600" cy="1325563"/>
          </a:xfrm>
        </p:spPr>
        <p:txBody>
          <a:bodyPr>
            <a:normAutofit/>
          </a:bodyPr>
          <a:lstStyle>
            <a:lvl1pPr>
              <a:defRPr sz="3200" spc="0">
                <a:solidFill>
                  <a:srgbClr val="333333"/>
                </a:solidFill>
              </a:defRPr>
            </a:lvl1pPr>
          </a:lstStyle>
          <a:p>
            <a:r>
              <a:rPr lang="en-US" dirty="0"/>
              <a:t>Click to edit master title style</a:t>
            </a:r>
            <a:endParaRPr lang="hu-HU" dirty="0"/>
          </a:p>
        </p:txBody>
      </p:sp>
      <p:pic>
        <p:nvPicPr>
          <p:cNvPr id="10"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581400" y="4346416"/>
            <a:ext cx="8613648" cy="128016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Rectangle 11"/>
          <p:cNvSpPr/>
          <p:nvPr userDrawn="1"/>
        </p:nvSpPr>
        <p:spPr>
          <a:xfrm>
            <a:off x="5407152" y="3066256"/>
            <a:ext cx="6784848" cy="128016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Rectangle 12"/>
          <p:cNvSpPr/>
          <p:nvPr userDrawn="1"/>
        </p:nvSpPr>
        <p:spPr>
          <a:xfrm>
            <a:off x="7237476" y="1786096"/>
            <a:ext cx="4956048" cy="1280160"/>
          </a:xfrm>
          <a:prstGeom prst="rect">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Content Placeholder 8"/>
          <p:cNvSpPr>
            <a:spLocks noGrp="1"/>
          </p:cNvSpPr>
          <p:nvPr>
            <p:ph sz="quarter" idx="13"/>
          </p:nvPr>
        </p:nvSpPr>
        <p:spPr>
          <a:xfrm>
            <a:off x="4860181" y="4531448"/>
            <a:ext cx="4351564" cy="914400"/>
          </a:xfrm>
        </p:spPr>
        <p:txBody>
          <a:bodyPr anchor="ctr">
            <a:normAutofit/>
          </a:bodyPr>
          <a:lstStyle>
            <a:lvl1pPr marL="0" indent="0">
              <a:lnSpc>
                <a:spcPct val="80000"/>
              </a:lnSpc>
              <a:buNone/>
              <a:defRPr sz="2400">
                <a:solidFill>
                  <a:schemeClr val="bg1"/>
                </a:solidFill>
                <a:latin typeface="Gidole" panose="02000503000000000000" pitchFamily="50" charset="0"/>
              </a:defRPr>
            </a:lvl1pPr>
          </a:lstStyle>
          <a:p>
            <a:pPr lvl="0"/>
            <a:r>
              <a:rPr lang="en-US" dirty="0"/>
              <a:t>Click to edit Master text styles</a:t>
            </a:r>
          </a:p>
        </p:txBody>
      </p:sp>
      <p:sp>
        <p:nvSpPr>
          <p:cNvPr id="19" name="Content Placeholder 8"/>
          <p:cNvSpPr>
            <a:spLocks noGrp="1"/>
          </p:cNvSpPr>
          <p:nvPr>
            <p:ph sz="quarter" idx="14"/>
          </p:nvPr>
        </p:nvSpPr>
        <p:spPr>
          <a:xfrm>
            <a:off x="6755820" y="3292861"/>
            <a:ext cx="4351564" cy="914400"/>
          </a:xfrm>
        </p:spPr>
        <p:txBody>
          <a:bodyPr anchor="ctr">
            <a:normAutofit/>
          </a:bodyPr>
          <a:lstStyle>
            <a:lvl1pPr marL="0" indent="0">
              <a:lnSpc>
                <a:spcPct val="80000"/>
              </a:lnSpc>
              <a:buNone/>
              <a:defRPr sz="2400">
                <a:solidFill>
                  <a:schemeClr val="bg1"/>
                </a:solidFill>
                <a:latin typeface="Gidole" panose="02000503000000000000" pitchFamily="50" charset="0"/>
              </a:defRPr>
            </a:lvl1pPr>
          </a:lstStyle>
          <a:p>
            <a:pPr lvl="0"/>
            <a:r>
              <a:rPr lang="en-US" dirty="0"/>
              <a:t>Click to edit Master text styles</a:t>
            </a:r>
          </a:p>
        </p:txBody>
      </p:sp>
      <p:sp>
        <p:nvSpPr>
          <p:cNvPr id="20" name="Content Placeholder 8"/>
          <p:cNvSpPr>
            <a:spLocks noGrp="1"/>
          </p:cNvSpPr>
          <p:nvPr>
            <p:ph sz="quarter" idx="15"/>
          </p:nvPr>
        </p:nvSpPr>
        <p:spPr>
          <a:xfrm>
            <a:off x="8529828" y="1981495"/>
            <a:ext cx="4351564" cy="914400"/>
          </a:xfrm>
        </p:spPr>
        <p:txBody>
          <a:bodyPr anchor="ctr">
            <a:normAutofit/>
          </a:bodyPr>
          <a:lstStyle>
            <a:lvl1pPr marL="0" indent="0">
              <a:lnSpc>
                <a:spcPct val="80000"/>
              </a:lnSpc>
              <a:buNone/>
              <a:defRPr sz="2400">
                <a:solidFill>
                  <a:schemeClr val="bg1"/>
                </a:solidFill>
                <a:latin typeface="Gidole" panose="02000503000000000000" pitchFamily="50" charset="0"/>
              </a:defRPr>
            </a:lvl1pPr>
          </a:lstStyle>
          <a:p>
            <a:pPr lvl="0"/>
            <a:r>
              <a:rPr lang="en-US" dirty="0"/>
              <a:t>Click to edit Master text styles</a:t>
            </a:r>
          </a:p>
        </p:txBody>
      </p:sp>
      <p:pic>
        <p:nvPicPr>
          <p:cNvPr id="23"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4850"/>
            <a:ext cx="640620" cy="640620"/>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7"/>
          <p:cNvSpPr>
            <a:spLocks noGrp="1"/>
          </p:cNvSpPr>
          <p:nvPr>
            <p:ph sz="quarter" idx="16"/>
          </p:nvPr>
        </p:nvSpPr>
        <p:spPr>
          <a:xfrm>
            <a:off x="7431024" y="1968976"/>
            <a:ext cx="914400" cy="914400"/>
          </a:xfrm>
          <a:prstGeom prst="frame">
            <a:avLst/>
          </a:prstGeom>
          <a:solidFill>
            <a:schemeClr val="bg1"/>
          </a:solidFill>
        </p:spPr>
        <p:txBody>
          <a:bodyPr anchor="ctr"/>
          <a:lstStyle>
            <a:lvl1pPr marL="0" indent="0" algn="ctr">
              <a:buNone/>
              <a:defRPr/>
            </a:lvl1pPr>
          </a:lstStyle>
          <a:p>
            <a:pPr lvl="0"/>
            <a:endParaRPr lang="hu-HU" dirty="0"/>
          </a:p>
        </p:txBody>
      </p:sp>
      <p:sp>
        <p:nvSpPr>
          <p:cNvPr id="22" name="Content Placeholder 17"/>
          <p:cNvSpPr>
            <a:spLocks noGrp="1"/>
          </p:cNvSpPr>
          <p:nvPr>
            <p:ph sz="quarter" idx="17"/>
          </p:nvPr>
        </p:nvSpPr>
        <p:spPr>
          <a:xfrm>
            <a:off x="5671204" y="3249136"/>
            <a:ext cx="914400" cy="914400"/>
          </a:xfrm>
          <a:prstGeom prst="frame">
            <a:avLst/>
          </a:prstGeom>
          <a:solidFill>
            <a:schemeClr val="bg1"/>
          </a:solidFill>
        </p:spPr>
        <p:txBody>
          <a:bodyPr anchor="ctr"/>
          <a:lstStyle>
            <a:lvl1pPr marL="0" indent="0" algn="ctr">
              <a:buNone/>
              <a:defRPr/>
            </a:lvl1pPr>
          </a:lstStyle>
          <a:p>
            <a:pPr lvl="0"/>
            <a:endParaRPr lang="hu-HU" dirty="0"/>
          </a:p>
        </p:txBody>
      </p:sp>
      <p:sp>
        <p:nvSpPr>
          <p:cNvPr id="24" name="Content Placeholder 17"/>
          <p:cNvSpPr>
            <a:spLocks noGrp="1"/>
          </p:cNvSpPr>
          <p:nvPr>
            <p:ph sz="quarter" idx="18"/>
          </p:nvPr>
        </p:nvSpPr>
        <p:spPr>
          <a:xfrm>
            <a:off x="3763591" y="4531448"/>
            <a:ext cx="914400" cy="914400"/>
          </a:xfrm>
          <a:prstGeom prst="frame">
            <a:avLst/>
          </a:prstGeom>
          <a:solidFill>
            <a:schemeClr val="bg1"/>
          </a:solidFill>
        </p:spPr>
        <p:txBody>
          <a:bodyPr anchor="ctr"/>
          <a:lstStyle>
            <a:lvl1pPr marL="0" indent="0" algn="ctr">
              <a:buNone/>
              <a:defRPr/>
            </a:lvl1pPr>
          </a:lstStyle>
          <a:p>
            <a:pPr lvl="0"/>
            <a:endParaRPr lang="hu-HU" dirty="0"/>
          </a:p>
        </p:txBody>
      </p:sp>
    </p:spTree>
    <p:extLst>
      <p:ext uri="{BB962C8B-B14F-4D97-AF65-F5344CB8AC3E}">
        <p14:creationId xmlns:p14="http://schemas.microsoft.com/office/powerpoint/2010/main" val="61915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2_Title and Content">
    <p:bg>
      <p:bgPr>
        <a:solidFill>
          <a:srgbClr val="FCFCFF"/>
        </a:solidFill>
        <a:effectLst/>
      </p:bgPr>
    </p:bg>
    <p:spTree>
      <p:nvGrpSpPr>
        <p:cNvPr id="1" name=""/>
        <p:cNvGrpSpPr/>
        <p:nvPr/>
      </p:nvGrpSpPr>
      <p:grpSpPr>
        <a:xfrm>
          <a:off x="0" y="0"/>
          <a:ext cx="0" cy="0"/>
          <a:chOff x="0" y="0"/>
          <a:chExt cx="0" cy="0"/>
        </a:xfrm>
      </p:grpSpPr>
      <p:sp>
        <p:nvSpPr>
          <p:cNvPr id="2" name="Rectangle 1"/>
          <p:cNvSpPr/>
          <p:nvPr userDrawn="1"/>
        </p:nvSpPr>
        <p:spPr>
          <a:xfrm>
            <a:off x="0" y="5626576"/>
            <a:ext cx="12192000" cy="12801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4" name="Date Placeholder 3"/>
          <p:cNvSpPr>
            <a:spLocks noGrp="1"/>
          </p:cNvSpPr>
          <p:nvPr>
            <p:ph type="dt" sz="half" idx="10"/>
          </p:nvPr>
        </p:nvSpPr>
        <p:spPr/>
        <p:txBody>
          <a:bodyPr/>
          <a:lstStyle/>
          <a:p>
            <a:fld id="{1306EF6E-FF7A-4C71-81E2-3390DF04CD5E}"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2"/>
                </a:solidFill>
                <a:latin typeface="Gill Sans MT" panose="020B0502020104020203" pitchFamily="34" charset="-18"/>
              </a:defRPr>
            </a:lvl1pPr>
          </a:lstStyle>
          <a:p>
            <a:fld id="{09B4C220-B40E-44B8-B679-CC34413D7B47}" type="slidenum">
              <a:rPr lang="hu-HU" smtClean="0"/>
              <a:pPr/>
              <a:t>‹#›</a:t>
            </a:fld>
            <a:endParaRPr lang="hu-HU" dirty="0"/>
          </a:p>
        </p:txBody>
      </p:sp>
      <p:sp>
        <p:nvSpPr>
          <p:cNvPr id="6" name="Title 5"/>
          <p:cNvSpPr>
            <a:spLocks noGrp="1"/>
          </p:cNvSpPr>
          <p:nvPr>
            <p:ph type="title" hasCustomPrompt="1"/>
          </p:nvPr>
        </p:nvSpPr>
        <p:spPr>
          <a:xfrm>
            <a:off x="381000" y="321581"/>
            <a:ext cx="3657600" cy="1325563"/>
          </a:xfrm>
        </p:spPr>
        <p:txBody>
          <a:bodyPr>
            <a:normAutofit/>
          </a:bodyPr>
          <a:lstStyle>
            <a:lvl1pPr>
              <a:defRPr sz="3200" spc="0">
                <a:solidFill>
                  <a:srgbClr val="333333"/>
                </a:solidFill>
              </a:defRPr>
            </a:lvl1pPr>
          </a:lstStyle>
          <a:p>
            <a:r>
              <a:rPr lang="en-US" dirty="0"/>
              <a:t>Click to edit master title style</a:t>
            </a:r>
            <a:endParaRPr lang="hu-HU" dirty="0"/>
          </a:p>
        </p:txBody>
      </p:sp>
      <p:pic>
        <p:nvPicPr>
          <p:cNvPr id="10"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userDrawn="1"/>
        </p:nvSpPr>
        <p:spPr>
          <a:xfrm>
            <a:off x="3581400" y="4346416"/>
            <a:ext cx="8613648" cy="12801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2" name="Rectangle 11"/>
          <p:cNvSpPr/>
          <p:nvPr userDrawn="1"/>
        </p:nvSpPr>
        <p:spPr>
          <a:xfrm>
            <a:off x="5407152" y="3066256"/>
            <a:ext cx="6784848" cy="12801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3" name="Rectangle 12"/>
          <p:cNvSpPr/>
          <p:nvPr userDrawn="1"/>
        </p:nvSpPr>
        <p:spPr>
          <a:xfrm>
            <a:off x="7237476" y="1786096"/>
            <a:ext cx="4956048" cy="1280160"/>
          </a:xfrm>
          <a:prstGeom prst="rect">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Content Placeholder 8"/>
          <p:cNvSpPr>
            <a:spLocks noGrp="1"/>
          </p:cNvSpPr>
          <p:nvPr>
            <p:ph sz="quarter" idx="13"/>
          </p:nvPr>
        </p:nvSpPr>
        <p:spPr>
          <a:xfrm>
            <a:off x="4860181" y="4531448"/>
            <a:ext cx="4351564" cy="914400"/>
          </a:xfrm>
        </p:spPr>
        <p:txBody>
          <a:bodyPr anchor="ctr">
            <a:normAutofit/>
          </a:bodyPr>
          <a:lstStyle>
            <a:lvl1pPr marL="0" indent="0">
              <a:lnSpc>
                <a:spcPct val="80000"/>
              </a:lnSpc>
              <a:buNone/>
              <a:defRPr sz="2400">
                <a:solidFill>
                  <a:schemeClr val="bg1"/>
                </a:solidFill>
                <a:latin typeface="Gidole" panose="02000503000000000000" pitchFamily="50" charset="0"/>
              </a:defRPr>
            </a:lvl1pPr>
          </a:lstStyle>
          <a:p>
            <a:pPr lvl="0"/>
            <a:r>
              <a:rPr lang="en-US" dirty="0"/>
              <a:t>Click to edit Master text styles</a:t>
            </a:r>
          </a:p>
        </p:txBody>
      </p:sp>
      <p:sp>
        <p:nvSpPr>
          <p:cNvPr id="19" name="Content Placeholder 8"/>
          <p:cNvSpPr>
            <a:spLocks noGrp="1"/>
          </p:cNvSpPr>
          <p:nvPr>
            <p:ph sz="quarter" idx="14"/>
          </p:nvPr>
        </p:nvSpPr>
        <p:spPr>
          <a:xfrm>
            <a:off x="6755820" y="3292861"/>
            <a:ext cx="4351564" cy="914400"/>
          </a:xfrm>
        </p:spPr>
        <p:txBody>
          <a:bodyPr anchor="ctr">
            <a:normAutofit/>
          </a:bodyPr>
          <a:lstStyle>
            <a:lvl1pPr marL="0" indent="0">
              <a:lnSpc>
                <a:spcPct val="80000"/>
              </a:lnSpc>
              <a:buNone/>
              <a:defRPr sz="2400">
                <a:solidFill>
                  <a:schemeClr val="bg1"/>
                </a:solidFill>
                <a:latin typeface="Gidole" panose="02000503000000000000" pitchFamily="50" charset="0"/>
              </a:defRPr>
            </a:lvl1pPr>
          </a:lstStyle>
          <a:p>
            <a:pPr lvl="0"/>
            <a:r>
              <a:rPr lang="en-US" dirty="0"/>
              <a:t>Click to edit Master text styles</a:t>
            </a:r>
          </a:p>
        </p:txBody>
      </p:sp>
      <p:sp>
        <p:nvSpPr>
          <p:cNvPr id="20" name="Content Placeholder 8"/>
          <p:cNvSpPr>
            <a:spLocks noGrp="1"/>
          </p:cNvSpPr>
          <p:nvPr>
            <p:ph sz="quarter" idx="15"/>
          </p:nvPr>
        </p:nvSpPr>
        <p:spPr>
          <a:xfrm>
            <a:off x="8529828" y="1981495"/>
            <a:ext cx="4351564" cy="914400"/>
          </a:xfrm>
        </p:spPr>
        <p:txBody>
          <a:bodyPr anchor="ctr">
            <a:normAutofit/>
          </a:bodyPr>
          <a:lstStyle>
            <a:lvl1pPr marL="0" indent="0">
              <a:lnSpc>
                <a:spcPct val="80000"/>
              </a:lnSpc>
              <a:buNone/>
              <a:defRPr sz="2400">
                <a:solidFill>
                  <a:schemeClr val="bg1"/>
                </a:solidFill>
                <a:latin typeface="Gidole" panose="02000503000000000000" pitchFamily="50" charset="0"/>
              </a:defRPr>
            </a:lvl1pPr>
          </a:lstStyle>
          <a:p>
            <a:pPr lvl="0"/>
            <a:r>
              <a:rPr lang="en-US" dirty="0"/>
              <a:t>Click to edit Master text styles</a:t>
            </a:r>
          </a:p>
        </p:txBody>
      </p:sp>
      <p:pic>
        <p:nvPicPr>
          <p:cNvPr id="23"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4850"/>
            <a:ext cx="640620" cy="640620"/>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7"/>
          <p:cNvSpPr>
            <a:spLocks noGrp="1"/>
          </p:cNvSpPr>
          <p:nvPr>
            <p:ph sz="quarter" idx="16"/>
          </p:nvPr>
        </p:nvSpPr>
        <p:spPr>
          <a:xfrm>
            <a:off x="7431024" y="1968976"/>
            <a:ext cx="914400" cy="914400"/>
          </a:xfrm>
          <a:prstGeom prst="frame">
            <a:avLst/>
          </a:prstGeom>
          <a:solidFill>
            <a:schemeClr val="bg1"/>
          </a:solidFill>
        </p:spPr>
        <p:txBody>
          <a:bodyPr anchor="ctr"/>
          <a:lstStyle>
            <a:lvl1pPr marL="0" indent="0" algn="ctr">
              <a:buNone/>
              <a:defRPr/>
            </a:lvl1pPr>
          </a:lstStyle>
          <a:p>
            <a:pPr lvl="0"/>
            <a:endParaRPr lang="hu-HU" dirty="0"/>
          </a:p>
        </p:txBody>
      </p:sp>
      <p:sp>
        <p:nvSpPr>
          <p:cNvPr id="22" name="Content Placeholder 17"/>
          <p:cNvSpPr>
            <a:spLocks noGrp="1"/>
          </p:cNvSpPr>
          <p:nvPr>
            <p:ph sz="quarter" idx="17"/>
          </p:nvPr>
        </p:nvSpPr>
        <p:spPr>
          <a:xfrm>
            <a:off x="5671204" y="3249136"/>
            <a:ext cx="914400" cy="914400"/>
          </a:xfrm>
          <a:prstGeom prst="frame">
            <a:avLst/>
          </a:prstGeom>
          <a:solidFill>
            <a:schemeClr val="bg1"/>
          </a:solidFill>
        </p:spPr>
        <p:txBody>
          <a:bodyPr anchor="ctr"/>
          <a:lstStyle>
            <a:lvl1pPr marL="0" indent="0" algn="ctr">
              <a:buNone/>
              <a:defRPr/>
            </a:lvl1pPr>
          </a:lstStyle>
          <a:p>
            <a:pPr lvl="0"/>
            <a:endParaRPr lang="hu-HU" dirty="0"/>
          </a:p>
        </p:txBody>
      </p:sp>
      <p:sp>
        <p:nvSpPr>
          <p:cNvPr id="24" name="Content Placeholder 17"/>
          <p:cNvSpPr>
            <a:spLocks noGrp="1"/>
          </p:cNvSpPr>
          <p:nvPr>
            <p:ph sz="quarter" idx="18"/>
          </p:nvPr>
        </p:nvSpPr>
        <p:spPr>
          <a:xfrm>
            <a:off x="3763591" y="4531448"/>
            <a:ext cx="914400" cy="914400"/>
          </a:xfrm>
          <a:prstGeom prst="frame">
            <a:avLst/>
          </a:prstGeom>
          <a:solidFill>
            <a:schemeClr val="bg1"/>
          </a:solidFill>
        </p:spPr>
        <p:txBody>
          <a:bodyPr anchor="ctr"/>
          <a:lstStyle>
            <a:lvl1pPr marL="0" indent="0" algn="ctr">
              <a:buNone/>
              <a:defRPr/>
            </a:lvl1pPr>
          </a:lstStyle>
          <a:p>
            <a:pPr lvl="0"/>
            <a:endParaRPr lang="hu-HU" dirty="0"/>
          </a:p>
        </p:txBody>
      </p:sp>
    </p:spTree>
    <p:extLst>
      <p:ext uri="{BB962C8B-B14F-4D97-AF65-F5344CB8AC3E}">
        <p14:creationId xmlns:p14="http://schemas.microsoft.com/office/powerpoint/2010/main" val="41831126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ím_Slide_1">
    <p:bg>
      <p:bgPr>
        <a:solidFill>
          <a:srgbClr val="FCFCFF"/>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0"/>
          </p:nvPr>
        </p:nvSpPr>
        <p:spPr>
          <a:xfrm>
            <a:off x="0" y="0"/>
            <a:ext cx="12192000" cy="6858000"/>
          </a:xfrm>
          <a:solidFill>
            <a:srgbClr val="BFBFBF"/>
          </a:solidFill>
        </p:spPr>
        <p:txBody>
          <a:bodyPr/>
          <a:lstStyle/>
          <a:p>
            <a:endParaRPr lang="hu-HU"/>
          </a:p>
        </p:txBody>
      </p:sp>
      <p:sp>
        <p:nvSpPr>
          <p:cNvPr id="6" name="Title 5"/>
          <p:cNvSpPr>
            <a:spLocks noGrp="1"/>
          </p:cNvSpPr>
          <p:nvPr>
            <p:ph type="title" hasCustomPrompt="1"/>
          </p:nvPr>
        </p:nvSpPr>
        <p:spPr>
          <a:xfrm>
            <a:off x="319314" y="5532437"/>
            <a:ext cx="9144000" cy="1325563"/>
          </a:xfrm>
        </p:spPr>
        <p:txBody>
          <a:bodyPr>
            <a:normAutofit/>
          </a:bodyPr>
          <a:lstStyle>
            <a:lvl1pPr>
              <a:defRPr sz="4000" spc="0">
                <a:solidFill>
                  <a:schemeClr val="bg1"/>
                </a:solidFill>
              </a:defRPr>
            </a:lvl1pPr>
          </a:lstStyle>
          <a:p>
            <a:r>
              <a:rPr lang="en-US" dirty="0"/>
              <a:t>Click to edit master title style</a:t>
            </a:r>
            <a:endParaRPr lang="hu-HU" dirty="0"/>
          </a:p>
        </p:txBody>
      </p:sp>
      <p:sp>
        <p:nvSpPr>
          <p:cNvPr id="13"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pic>
        <p:nvPicPr>
          <p:cNvPr id="12"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29763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41300" y="-215900"/>
            <a:ext cx="10515600" cy="1325563"/>
          </a:xfrm>
        </p:spPr>
        <p:txBody>
          <a:bodyPr/>
          <a:lstStyle/>
          <a:p>
            <a:r>
              <a:rPr lang="en-US"/>
              <a:t>Click to edit Master title style</a:t>
            </a:r>
            <a:endParaRPr lang="hu-HU"/>
          </a:p>
        </p:txBody>
      </p:sp>
      <p:sp>
        <p:nvSpPr>
          <p:cNvPr id="3" name="Date Placeholder 2"/>
          <p:cNvSpPr>
            <a:spLocks noGrp="1"/>
          </p:cNvSpPr>
          <p:nvPr>
            <p:ph type="dt" sz="half" idx="10"/>
          </p:nvPr>
        </p:nvSpPr>
        <p:spPr/>
        <p:txBody>
          <a:bodyPr/>
          <a:lstStyle/>
          <a:p>
            <a:fld id="{A5A5610E-FBAF-4154-84FE-697E72CBD526}" type="datetime1">
              <a:rPr lang="hu-HU" smtClean="0"/>
              <a:t>2023.12.13.</a:t>
            </a:fld>
            <a:endParaRPr lang="hu-HU" dirty="0"/>
          </a:p>
        </p:txBody>
      </p:sp>
      <p:sp>
        <p:nvSpPr>
          <p:cNvPr id="4" name="Slide Number Placeholder 3"/>
          <p:cNvSpPr>
            <a:spLocks noGrp="1"/>
          </p:cNvSpPr>
          <p:nvPr>
            <p:ph type="sldNum" sz="quarter" idx="11"/>
          </p:nvPr>
        </p:nvSpPr>
        <p:spPr>
          <a:xfrm>
            <a:off x="8610600" y="113677"/>
            <a:ext cx="2743200" cy="666410"/>
          </a:xfrm>
        </p:spPr>
        <p:txBody>
          <a:bodyPr/>
          <a:lstStyle/>
          <a:p>
            <a:fld id="{09B4C220-B40E-44B8-B679-CC34413D7B47}" type="slidenum">
              <a:rPr lang="hu-HU" smtClean="0"/>
              <a:pPr/>
              <a:t>‹#›</a:t>
            </a:fld>
            <a:endParaRPr lang="hu-HU" dirty="0"/>
          </a:p>
        </p:txBody>
      </p:sp>
      <p:sp>
        <p:nvSpPr>
          <p:cNvPr id="5" name="Subtitle 2"/>
          <p:cNvSpPr>
            <a:spLocks noGrp="1"/>
          </p:cNvSpPr>
          <p:nvPr>
            <p:ph type="subTitle" idx="1"/>
          </p:nvPr>
        </p:nvSpPr>
        <p:spPr>
          <a:xfrm>
            <a:off x="241300" y="1109663"/>
            <a:ext cx="9144000" cy="484187"/>
          </a:xfrm>
        </p:spPr>
        <p:txBody>
          <a:bodyPr>
            <a:normAutofit/>
          </a:bodyPr>
          <a:lstStyle>
            <a:lvl1pPr marL="0" indent="0" algn="l">
              <a:lnSpc>
                <a:spcPct val="70000"/>
              </a:lnSpc>
              <a:buNone/>
              <a:defRPr sz="2800">
                <a:solidFill>
                  <a:schemeClr val="bg2">
                    <a:lumMod val="50000"/>
                  </a:schemeClr>
                </a:solidFill>
                <a:latin typeface="Gidole" panose="02000503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hu-HU" dirty="0"/>
          </a:p>
        </p:txBody>
      </p:sp>
      <p:pic>
        <p:nvPicPr>
          <p:cNvPr id="6"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126571"/>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573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al - cím; jobb - szöveg">
    <p:bg>
      <p:bgPr>
        <a:solidFill>
          <a:srgbClr val="FCFC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2075" y="2205195"/>
            <a:ext cx="6877050" cy="3219451"/>
          </a:xfrm>
        </p:spPr>
        <p:txBody>
          <a:bodyPr>
            <a:noAutofit/>
          </a:bodyPr>
          <a:lstStyle>
            <a:lvl1pPr>
              <a:defRPr sz="2400">
                <a:solidFill>
                  <a:schemeClr val="tx1">
                    <a:lumMod val="75000"/>
                    <a:lumOff val="25000"/>
                  </a:schemeClr>
                </a:solidFill>
                <a:latin typeface="Gidole" panose="02000503000000000000" pitchFamily="50" charset="0"/>
              </a:defRPr>
            </a:lvl1pPr>
            <a:lvl2pPr>
              <a:defRPr sz="2000">
                <a:solidFill>
                  <a:schemeClr val="tx1">
                    <a:lumMod val="75000"/>
                    <a:lumOff val="25000"/>
                  </a:schemeClr>
                </a:solidFill>
                <a:latin typeface="Gidole" panose="02000503000000000000" pitchFamily="50" charset="0"/>
              </a:defRPr>
            </a:lvl2pPr>
            <a:lvl3pPr>
              <a:defRPr sz="2000">
                <a:solidFill>
                  <a:schemeClr val="tx1">
                    <a:lumMod val="75000"/>
                    <a:lumOff val="25000"/>
                  </a:schemeClr>
                </a:solidFill>
                <a:latin typeface="Gidole" panose="02000503000000000000" pitchFamily="50" charset="0"/>
              </a:defRPr>
            </a:lvl3pPr>
            <a:lvl4pPr>
              <a:defRPr sz="2000">
                <a:solidFill>
                  <a:schemeClr val="tx1">
                    <a:lumMod val="75000"/>
                    <a:lumOff val="25000"/>
                  </a:schemeClr>
                </a:solidFill>
                <a:latin typeface="Gidole" panose="02000503000000000000" pitchFamily="50" charset="0"/>
              </a:defRPr>
            </a:lvl4pPr>
            <a:lvl5pPr>
              <a:defRPr sz="2000">
                <a:solidFill>
                  <a:schemeClr val="tx1">
                    <a:lumMod val="75000"/>
                    <a:lumOff val="25000"/>
                  </a:schemeClr>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4" name="Date Placeholder 3"/>
          <p:cNvSpPr>
            <a:spLocks noGrp="1"/>
          </p:cNvSpPr>
          <p:nvPr>
            <p:ph type="dt" sz="half" idx="10"/>
          </p:nvPr>
        </p:nvSpPr>
        <p:spPr/>
        <p:txBody>
          <a:bodyPr/>
          <a:lstStyle/>
          <a:p>
            <a:fld id="{10902CDC-65EE-4228-A85B-CBD11B6BE8CF}"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dirty="0"/>
          </a:p>
        </p:txBody>
      </p:sp>
      <p:cxnSp>
        <p:nvCxnSpPr>
          <p:cNvPr id="9" name="Straight Connector 8"/>
          <p:cNvCxnSpPr/>
          <p:nvPr userDrawn="1"/>
        </p:nvCxnSpPr>
        <p:spPr>
          <a:xfrm>
            <a:off x="0" y="3066143"/>
            <a:ext cx="44958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Title 5"/>
          <p:cNvSpPr>
            <a:spLocks noGrp="1"/>
          </p:cNvSpPr>
          <p:nvPr>
            <p:ph type="title" hasCustomPrompt="1"/>
          </p:nvPr>
        </p:nvSpPr>
        <p:spPr>
          <a:xfrm>
            <a:off x="419100" y="1366610"/>
            <a:ext cx="3657600" cy="1325563"/>
          </a:xfrm>
        </p:spPr>
        <p:txBody>
          <a:bodyPr>
            <a:noAutofit/>
          </a:bodyPr>
          <a:lstStyle>
            <a:lvl1pPr>
              <a:defRPr sz="3200" spc="0">
                <a:solidFill>
                  <a:srgbClr val="3C3C3C"/>
                </a:solidFill>
              </a:defRPr>
            </a:lvl1pPr>
          </a:lstStyle>
          <a:p>
            <a:r>
              <a:rPr lang="en-US" dirty="0"/>
              <a:t>Click to edit master title style</a:t>
            </a:r>
            <a:endParaRPr lang="hu-HU" dirty="0"/>
          </a:p>
        </p:txBody>
      </p:sp>
      <p:pic>
        <p:nvPicPr>
          <p:cNvPr id="10"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74716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03052" y="249680"/>
            <a:ext cx="5085616" cy="1325563"/>
          </a:xfrm>
        </p:spPr>
        <p:txBody>
          <a:bodyPr>
            <a:normAutofit/>
          </a:bodyPr>
          <a:lstStyle>
            <a:lvl1pPr>
              <a:defRPr sz="3200">
                <a:solidFill>
                  <a:srgbClr val="3C3C3C"/>
                </a:solidFill>
              </a:defRPr>
            </a:lvl1pPr>
          </a:lstStyle>
          <a:p>
            <a:r>
              <a:rPr lang="en-US" dirty="0"/>
              <a:t>Click to edit Master title style</a:t>
            </a:r>
            <a:endParaRPr lang="hu-HU" dirty="0"/>
          </a:p>
        </p:txBody>
      </p:sp>
      <p:sp>
        <p:nvSpPr>
          <p:cNvPr id="3" name="Date Placeholder 2"/>
          <p:cNvSpPr>
            <a:spLocks noGrp="1"/>
          </p:cNvSpPr>
          <p:nvPr>
            <p:ph type="dt" sz="half" idx="10"/>
          </p:nvPr>
        </p:nvSpPr>
        <p:spPr/>
        <p:txBody>
          <a:bodyPr/>
          <a:lstStyle/>
          <a:p>
            <a:fld id="{A5A5610E-FBAF-4154-84FE-697E72CBD526}" type="datetime1">
              <a:rPr lang="hu-HU" smtClean="0"/>
              <a:t>2023.12.13.</a:t>
            </a:fld>
            <a:endParaRPr lang="hu-HU" dirty="0"/>
          </a:p>
        </p:txBody>
      </p:sp>
      <p:sp>
        <p:nvSpPr>
          <p:cNvPr id="4" name="Slide Number Placeholder 3"/>
          <p:cNvSpPr>
            <a:spLocks noGrp="1"/>
          </p:cNvSpPr>
          <p:nvPr>
            <p:ph type="sldNum" sz="quarter" idx="11"/>
          </p:nvPr>
        </p:nvSpPr>
        <p:spPr/>
        <p:txBody>
          <a:bodyPr/>
          <a:lstStyle/>
          <a:p>
            <a:fld id="{09B4C220-B40E-44B8-B679-CC34413D7B47}" type="slidenum">
              <a:rPr lang="hu-HU" smtClean="0"/>
              <a:pPr/>
              <a:t>‹#›</a:t>
            </a:fld>
            <a:endParaRPr lang="hu-HU" dirty="0"/>
          </a:p>
        </p:txBody>
      </p:sp>
      <p:sp>
        <p:nvSpPr>
          <p:cNvPr id="14" name="Text Placeholder 12"/>
          <p:cNvSpPr>
            <a:spLocks noGrp="1"/>
          </p:cNvSpPr>
          <p:nvPr>
            <p:ph type="body" sz="quarter" idx="13"/>
          </p:nvPr>
        </p:nvSpPr>
        <p:spPr>
          <a:xfrm>
            <a:off x="6299200" y="722029"/>
            <a:ext cx="2311400" cy="2311400"/>
          </a:xfrm>
          <a:solidFill>
            <a:srgbClr val="EDF2ED"/>
          </a:solidFill>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
        <p:nvSpPr>
          <p:cNvPr id="9" name="Text Placeholder 12"/>
          <p:cNvSpPr>
            <a:spLocks noGrp="1"/>
          </p:cNvSpPr>
          <p:nvPr>
            <p:ph type="body" sz="quarter" idx="14"/>
          </p:nvPr>
        </p:nvSpPr>
        <p:spPr>
          <a:xfrm>
            <a:off x="8802915" y="722029"/>
            <a:ext cx="2311400" cy="2311400"/>
          </a:xfrm>
          <a:solidFill>
            <a:srgbClr val="CBE9EB"/>
          </a:solidFill>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
        <p:nvSpPr>
          <p:cNvPr id="10" name="Text Placeholder 12"/>
          <p:cNvSpPr>
            <a:spLocks noGrp="1"/>
          </p:cNvSpPr>
          <p:nvPr>
            <p:ph type="body" sz="quarter" idx="15"/>
          </p:nvPr>
        </p:nvSpPr>
        <p:spPr>
          <a:xfrm>
            <a:off x="6299200" y="3182285"/>
            <a:ext cx="2311400" cy="2311400"/>
          </a:xfrm>
          <a:solidFill>
            <a:srgbClr val="CBE9EB"/>
          </a:solidFill>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r>
              <a:rPr lang="hu-HU" dirty="0"/>
              <a:t>í</a:t>
            </a:r>
            <a:endParaRPr lang="en-US" dirty="0"/>
          </a:p>
        </p:txBody>
      </p:sp>
      <p:sp>
        <p:nvSpPr>
          <p:cNvPr id="11" name="Text Placeholder 12"/>
          <p:cNvSpPr>
            <a:spLocks noGrp="1"/>
          </p:cNvSpPr>
          <p:nvPr>
            <p:ph type="body" sz="quarter" idx="16"/>
          </p:nvPr>
        </p:nvSpPr>
        <p:spPr>
          <a:xfrm>
            <a:off x="8815614" y="3182285"/>
            <a:ext cx="2311400" cy="2311400"/>
          </a:xfrm>
          <a:solidFill>
            <a:srgbClr val="EDF2ED"/>
          </a:solidFill>
        </p:spPr>
        <p:txBody>
          <a:bodyPr>
            <a:noAutofit/>
          </a:bodyPr>
          <a:lstStyle>
            <a:lvl1pPr>
              <a:defRPr sz="1200"/>
            </a:lvl1pPr>
            <a:lvl2pPr>
              <a:defRPr sz="1200"/>
            </a:lvl2pPr>
            <a:lvl3pPr>
              <a:defRPr sz="1200"/>
            </a:lvl3pPr>
            <a:lvl4pPr>
              <a:defRPr sz="1200"/>
            </a:lvl4pPr>
            <a:lvl5pPr>
              <a:defRPr sz="1200"/>
            </a:lvl5pPr>
          </a:lstStyle>
          <a:p>
            <a:pPr lvl="0"/>
            <a:r>
              <a:rPr lang="en-US" dirty="0"/>
              <a:t>Click to edit Master text styles</a:t>
            </a:r>
          </a:p>
          <a:p>
            <a:pPr lvl="1"/>
            <a:r>
              <a:rPr lang="en-US" dirty="0"/>
              <a:t>Second level</a:t>
            </a:r>
          </a:p>
          <a:p>
            <a:pPr lvl="2"/>
            <a:r>
              <a:rPr lang="en-US" dirty="0"/>
              <a:t>Third level</a:t>
            </a:r>
          </a:p>
        </p:txBody>
      </p:sp>
      <p:sp>
        <p:nvSpPr>
          <p:cNvPr id="17" name="Picture Placeholder 5"/>
          <p:cNvSpPr>
            <a:spLocks noGrp="1"/>
          </p:cNvSpPr>
          <p:nvPr>
            <p:ph type="pic" sz="quarter" idx="12"/>
          </p:nvPr>
        </p:nvSpPr>
        <p:spPr>
          <a:xfrm>
            <a:off x="0" y="2525430"/>
            <a:ext cx="5793448" cy="2732256"/>
          </a:xfrm>
          <a:solidFill>
            <a:schemeClr val="tx1">
              <a:lumMod val="50000"/>
              <a:lumOff val="50000"/>
            </a:schemeClr>
          </a:solidFill>
        </p:spPr>
        <p:txBody>
          <a:bodyPr/>
          <a:lstStyle/>
          <a:p>
            <a:endParaRPr lang="hu-HU" dirty="0"/>
          </a:p>
        </p:txBody>
      </p:sp>
      <p:pic>
        <p:nvPicPr>
          <p:cNvPr id="18"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189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029699" y="801223"/>
            <a:ext cx="3019425" cy="1325563"/>
          </a:xfrm>
        </p:spPr>
        <p:txBody>
          <a:bodyPr>
            <a:normAutofit/>
          </a:bodyPr>
          <a:lstStyle>
            <a:lvl1pPr>
              <a:defRPr sz="3200"/>
            </a:lvl1pPr>
          </a:lstStyle>
          <a:p>
            <a:r>
              <a:rPr lang="en-US" dirty="0"/>
              <a:t>Click to edit Master title style</a:t>
            </a:r>
            <a:endParaRPr lang="hu-HU" dirty="0"/>
          </a:p>
        </p:txBody>
      </p:sp>
      <p:sp>
        <p:nvSpPr>
          <p:cNvPr id="3" name="Date Placeholder 2"/>
          <p:cNvSpPr>
            <a:spLocks noGrp="1"/>
          </p:cNvSpPr>
          <p:nvPr>
            <p:ph type="dt" sz="half" idx="10"/>
          </p:nvPr>
        </p:nvSpPr>
        <p:spPr/>
        <p:txBody>
          <a:bodyPr/>
          <a:lstStyle/>
          <a:p>
            <a:fld id="{A5A5610E-FBAF-4154-84FE-697E72CBD526}" type="datetime1">
              <a:rPr lang="hu-HU" smtClean="0"/>
              <a:t>2023.12.13.</a:t>
            </a:fld>
            <a:endParaRPr lang="hu-HU" dirty="0"/>
          </a:p>
        </p:txBody>
      </p:sp>
      <p:sp>
        <p:nvSpPr>
          <p:cNvPr id="4" name="Slide Number Placeholder 3"/>
          <p:cNvSpPr>
            <a:spLocks noGrp="1"/>
          </p:cNvSpPr>
          <p:nvPr>
            <p:ph type="sldNum" sz="quarter" idx="11"/>
          </p:nvPr>
        </p:nvSpPr>
        <p:spPr/>
        <p:txBody>
          <a:bodyPr/>
          <a:lstStyle/>
          <a:p>
            <a:fld id="{09B4C220-B40E-44B8-B679-CC34413D7B47}" type="slidenum">
              <a:rPr lang="hu-HU" smtClean="0"/>
              <a:pPr/>
              <a:t>‹#›</a:t>
            </a:fld>
            <a:endParaRPr lang="hu-HU" dirty="0"/>
          </a:p>
        </p:txBody>
      </p:sp>
      <p:sp>
        <p:nvSpPr>
          <p:cNvPr id="13" name="Text Placeholder 12"/>
          <p:cNvSpPr>
            <a:spLocks noGrp="1"/>
          </p:cNvSpPr>
          <p:nvPr>
            <p:ph type="body" sz="quarter" idx="12"/>
          </p:nvPr>
        </p:nvSpPr>
        <p:spPr>
          <a:xfrm>
            <a:off x="4510164" y="277114"/>
            <a:ext cx="4023360" cy="2651760"/>
          </a:xfrm>
          <a:solidFill>
            <a:srgbClr val="CBE9EB"/>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14" name="Text Placeholder 12"/>
          <p:cNvSpPr>
            <a:spLocks noGrp="1"/>
          </p:cNvSpPr>
          <p:nvPr>
            <p:ph type="body" sz="quarter" idx="13"/>
          </p:nvPr>
        </p:nvSpPr>
        <p:spPr>
          <a:xfrm>
            <a:off x="332015" y="277114"/>
            <a:ext cx="4023360" cy="2651760"/>
          </a:xfrm>
          <a:solidFill>
            <a:srgbClr val="EDF2ED"/>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15" name="Text Placeholder 12"/>
          <p:cNvSpPr>
            <a:spLocks noGrp="1"/>
          </p:cNvSpPr>
          <p:nvPr>
            <p:ph type="body" sz="quarter" idx="14"/>
          </p:nvPr>
        </p:nvSpPr>
        <p:spPr>
          <a:xfrm>
            <a:off x="1777594" y="3045969"/>
            <a:ext cx="4023360" cy="2651760"/>
          </a:xfrm>
          <a:solidFill>
            <a:srgbClr val="CBE9EB"/>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16" name="Text Placeholder 12"/>
          <p:cNvSpPr>
            <a:spLocks noGrp="1"/>
          </p:cNvSpPr>
          <p:nvPr>
            <p:ph type="body" sz="quarter" idx="15"/>
          </p:nvPr>
        </p:nvSpPr>
        <p:spPr>
          <a:xfrm>
            <a:off x="5952697" y="3045969"/>
            <a:ext cx="4023360" cy="2651760"/>
          </a:xfrm>
          <a:solidFill>
            <a:srgbClr val="EDF2ED"/>
          </a:solidFill>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Tree>
    <p:extLst>
      <p:ext uri="{BB962C8B-B14F-4D97-AF65-F5344CB8AC3E}">
        <p14:creationId xmlns:p14="http://schemas.microsoft.com/office/powerpoint/2010/main" val="18031580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2651125"/>
            <a:ext cx="10515600" cy="1325563"/>
          </a:xfrm>
        </p:spPr>
        <p:txBody>
          <a:bodyPr>
            <a:normAutofit/>
          </a:bodyPr>
          <a:lstStyle>
            <a:lvl1pPr algn="ctr">
              <a:defRPr sz="3600"/>
            </a:lvl1pPr>
          </a:lstStyle>
          <a:p>
            <a:r>
              <a:rPr lang="en-US"/>
              <a:t>Click to edit Master title style</a:t>
            </a:r>
            <a:endParaRPr lang="hu-HU"/>
          </a:p>
        </p:txBody>
      </p:sp>
      <p:sp>
        <p:nvSpPr>
          <p:cNvPr id="3" name="Date Placeholder 2"/>
          <p:cNvSpPr>
            <a:spLocks noGrp="1"/>
          </p:cNvSpPr>
          <p:nvPr>
            <p:ph type="dt" sz="half" idx="10"/>
          </p:nvPr>
        </p:nvSpPr>
        <p:spPr/>
        <p:txBody>
          <a:bodyPr/>
          <a:lstStyle/>
          <a:p>
            <a:fld id="{A5A5610E-FBAF-4154-84FE-697E72CBD526}" type="datetime1">
              <a:rPr lang="hu-HU" smtClean="0"/>
              <a:t>2023.12.13.</a:t>
            </a:fld>
            <a:endParaRPr lang="hu-HU" dirty="0"/>
          </a:p>
        </p:txBody>
      </p:sp>
      <p:sp>
        <p:nvSpPr>
          <p:cNvPr id="4" name="Slide Number Placeholder 3"/>
          <p:cNvSpPr>
            <a:spLocks noGrp="1"/>
          </p:cNvSpPr>
          <p:nvPr>
            <p:ph type="sldNum" sz="quarter" idx="11"/>
          </p:nvPr>
        </p:nvSpPr>
        <p:spPr/>
        <p:txBody>
          <a:bodyPr/>
          <a:lstStyle/>
          <a:p>
            <a:fld id="{09B4C220-B40E-44B8-B679-CC34413D7B47}" type="slidenum">
              <a:rPr lang="hu-HU" smtClean="0"/>
              <a:pPr/>
              <a:t>‹#›</a:t>
            </a:fld>
            <a:endParaRPr lang="hu-HU" dirty="0"/>
          </a:p>
        </p:txBody>
      </p:sp>
      <p:pic>
        <p:nvPicPr>
          <p:cNvPr id="5"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05250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46286" y="363537"/>
            <a:ext cx="3632200" cy="1325563"/>
          </a:xfrm>
        </p:spPr>
        <p:txBody>
          <a:bodyPr>
            <a:normAutofit/>
          </a:bodyPr>
          <a:lstStyle>
            <a:lvl1pPr algn="l">
              <a:defRPr sz="3600"/>
            </a:lvl1pPr>
          </a:lstStyle>
          <a:p>
            <a:r>
              <a:rPr lang="en-US"/>
              <a:t>Click to edit Master title style</a:t>
            </a:r>
            <a:endParaRPr lang="hu-HU"/>
          </a:p>
        </p:txBody>
      </p:sp>
      <p:sp>
        <p:nvSpPr>
          <p:cNvPr id="3" name="Date Placeholder 2"/>
          <p:cNvSpPr>
            <a:spLocks noGrp="1"/>
          </p:cNvSpPr>
          <p:nvPr>
            <p:ph type="dt" sz="half" idx="10"/>
          </p:nvPr>
        </p:nvSpPr>
        <p:spPr/>
        <p:txBody>
          <a:bodyPr/>
          <a:lstStyle/>
          <a:p>
            <a:fld id="{A5A5610E-FBAF-4154-84FE-697E72CBD526}" type="datetime1">
              <a:rPr lang="hu-HU" smtClean="0"/>
              <a:t>2023.12.13.</a:t>
            </a:fld>
            <a:endParaRPr lang="hu-HU" dirty="0"/>
          </a:p>
        </p:txBody>
      </p:sp>
      <p:sp>
        <p:nvSpPr>
          <p:cNvPr id="4" name="Slide Number Placeholder 3"/>
          <p:cNvSpPr>
            <a:spLocks noGrp="1"/>
          </p:cNvSpPr>
          <p:nvPr>
            <p:ph type="sldNum" sz="quarter" idx="11"/>
          </p:nvPr>
        </p:nvSpPr>
        <p:spPr/>
        <p:txBody>
          <a:bodyPr/>
          <a:lstStyle/>
          <a:p>
            <a:fld id="{09B4C220-B40E-44B8-B679-CC34413D7B47}" type="slidenum">
              <a:rPr lang="hu-HU" smtClean="0"/>
              <a:pPr/>
              <a:t>‹#›</a:t>
            </a:fld>
            <a:endParaRPr lang="hu-HU" dirty="0"/>
          </a:p>
        </p:txBody>
      </p:sp>
      <p:pic>
        <p:nvPicPr>
          <p:cNvPr id="5"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
        <p:nvSpPr>
          <p:cNvPr id="7" name="Picture Placeholder 6"/>
          <p:cNvSpPr>
            <a:spLocks noGrp="1"/>
          </p:cNvSpPr>
          <p:nvPr>
            <p:ph type="pic" sz="quarter" idx="12"/>
          </p:nvPr>
        </p:nvSpPr>
        <p:spPr>
          <a:xfrm>
            <a:off x="392112" y="363537"/>
            <a:ext cx="3189287" cy="5369605"/>
          </a:xfrm>
          <a:solidFill>
            <a:srgbClr val="BFBFBF"/>
          </a:solidFill>
        </p:spPr>
        <p:txBody>
          <a:bodyPr/>
          <a:lstStyle/>
          <a:p>
            <a:endParaRPr lang="hu-HU"/>
          </a:p>
        </p:txBody>
      </p:sp>
      <p:sp>
        <p:nvSpPr>
          <p:cNvPr id="8" name="Oval 7"/>
          <p:cNvSpPr/>
          <p:nvPr userDrawn="1"/>
        </p:nvSpPr>
        <p:spPr>
          <a:xfrm>
            <a:off x="4499429" y="3172732"/>
            <a:ext cx="217714" cy="217714"/>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0" name="Straight Connector 9"/>
          <p:cNvCxnSpPr>
            <a:stCxn id="8" idx="6"/>
          </p:cNvCxnSpPr>
          <p:nvPr userDrawn="1"/>
        </p:nvCxnSpPr>
        <p:spPr>
          <a:xfrm>
            <a:off x="4717143" y="3281589"/>
            <a:ext cx="7474857"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Oval 14"/>
          <p:cNvSpPr/>
          <p:nvPr userDrawn="1"/>
        </p:nvSpPr>
        <p:spPr>
          <a:xfrm>
            <a:off x="8454571" y="3172732"/>
            <a:ext cx="217714" cy="217714"/>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Content Placeholder 16"/>
          <p:cNvSpPr>
            <a:spLocks noGrp="1"/>
          </p:cNvSpPr>
          <p:nvPr>
            <p:ph sz="quarter" idx="13"/>
          </p:nvPr>
        </p:nvSpPr>
        <p:spPr>
          <a:xfrm>
            <a:off x="7619999" y="2354259"/>
            <a:ext cx="1886857" cy="654506"/>
          </a:xfrm>
          <a:solidFill>
            <a:srgbClr val="BFBFBF"/>
          </a:solidFill>
        </p:spPr>
        <p:txBody>
          <a:bodyPr>
            <a:normAutofit/>
          </a:bodyPr>
          <a:lstStyle>
            <a:lvl1pPr marL="0" indent="0" algn="ctr">
              <a:buNone/>
              <a:defRPr sz="2400"/>
            </a:lvl1pPr>
          </a:lstStyle>
          <a:p>
            <a:pPr lvl="0"/>
            <a:endParaRPr lang="hu-HU" dirty="0"/>
          </a:p>
        </p:txBody>
      </p:sp>
      <p:sp>
        <p:nvSpPr>
          <p:cNvPr id="18" name="Content Placeholder 16"/>
          <p:cNvSpPr>
            <a:spLocks noGrp="1"/>
          </p:cNvSpPr>
          <p:nvPr>
            <p:ph sz="quarter" idx="14"/>
          </p:nvPr>
        </p:nvSpPr>
        <p:spPr>
          <a:xfrm>
            <a:off x="6883002" y="3648981"/>
            <a:ext cx="3360850" cy="1165800"/>
          </a:xfrm>
          <a:noFill/>
        </p:spPr>
        <p:txBody>
          <a:bodyPr>
            <a:normAutofit/>
          </a:bodyPr>
          <a:lstStyle>
            <a:lvl1pPr marL="0" indent="0" algn="ctr">
              <a:buNone/>
              <a:defRPr sz="2000"/>
            </a:lvl1pPr>
          </a:lstStyle>
          <a:p>
            <a:pPr lvl="0"/>
            <a:endParaRPr lang="hu-HU" dirty="0"/>
          </a:p>
        </p:txBody>
      </p:sp>
    </p:spTree>
    <p:extLst>
      <p:ext uri="{BB962C8B-B14F-4D97-AF65-F5344CB8AC3E}">
        <p14:creationId xmlns:p14="http://schemas.microsoft.com/office/powerpoint/2010/main" val="27865049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46286" y="363537"/>
            <a:ext cx="3632200" cy="1325563"/>
          </a:xfrm>
        </p:spPr>
        <p:txBody>
          <a:bodyPr>
            <a:normAutofit/>
          </a:bodyPr>
          <a:lstStyle>
            <a:lvl1pPr algn="l">
              <a:defRPr sz="3600"/>
            </a:lvl1pPr>
          </a:lstStyle>
          <a:p>
            <a:r>
              <a:rPr lang="en-US"/>
              <a:t>Click to edit Master title style</a:t>
            </a:r>
            <a:endParaRPr lang="hu-HU"/>
          </a:p>
        </p:txBody>
      </p:sp>
      <p:sp>
        <p:nvSpPr>
          <p:cNvPr id="3" name="Date Placeholder 2"/>
          <p:cNvSpPr>
            <a:spLocks noGrp="1"/>
          </p:cNvSpPr>
          <p:nvPr>
            <p:ph type="dt" sz="half" idx="10"/>
          </p:nvPr>
        </p:nvSpPr>
        <p:spPr/>
        <p:txBody>
          <a:bodyPr/>
          <a:lstStyle/>
          <a:p>
            <a:fld id="{A5A5610E-FBAF-4154-84FE-697E72CBD526}" type="datetime1">
              <a:rPr lang="hu-HU" smtClean="0"/>
              <a:t>2023.12.13.</a:t>
            </a:fld>
            <a:endParaRPr lang="hu-HU" dirty="0"/>
          </a:p>
        </p:txBody>
      </p:sp>
      <p:sp>
        <p:nvSpPr>
          <p:cNvPr id="4" name="Slide Number Placeholder 3"/>
          <p:cNvSpPr>
            <a:spLocks noGrp="1"/>
          </p:cNvSpPr>
          <p:nvPr>
            <p:ph type="sldNum" sz="quarter" idx="11"/>
          </p:nvPr>
        </p:nvSpPr>
        <p:spPr/>
        <p:txBody>
          <a:bodyPr/>
          <a:lstStyle/>
          <a:p>
            <a:fld id="{09B4C220-B40E-44B8-B679-CC34413D7B47}" type="slidenum">
              <a:rPr lang="hu-HU" smtClean="0"/>
              <a:pPr/>
              <a:t>‹#›</a:t>
            </a:fld>
            <a:endParaRPr lang="hu-HU" dirty="0"/>
          </a:p>
        </p:txBody>
      </p:sp>
      <p:pic>
        <p:nvPicPr>
          <p:cNvPr id="5"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p:nvPr userDrawn="1"/>
        </p:nvCxnSpPr>
        <p:spPr>
          <a:xfrm>
            <a:off x="0" y="3281589"/>
            <a:ext cx="12192000"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Oval 14"/>
          <p:cNvSpPr/>
          <p:nvPr userDrawn="1"/>
        </p:nvSpPr>
        <p:spPr>
          <a:xfrm>
            <a:off x="5961940" y="3172732"/>
            <a:ext cx="217714" cy="217714"/>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Content Placeholder 16"/>
          <p:cNvSpPr>
            <a:spLocks noGrp="1"/>
          </p:cNvSpPr>
          <p:nvPr>
            <p:ph sz="quarter" idx="13"/>
          </p:nvPr>
        </p:nvSpPr>
        <p:spPr>
          <a:xfrm>
            <a:off x="5152571" y="2272213"/>
            <a:ext cx="1886857" cy="654506"/>
          </a:xfrm>
          <a:solidFill>
            <a:srgbClr val="BFBFBF"/>
          </a:solidFill>
        </p:spPr>
        <p:txBody>
          <a:bodyPr>
            <a:normAutofit/>
          </a:bodyPr>
          <a:lstStyle>
            <a:lvl1pPr marL="0" indent="0" algn="ctr">
              <a:buNone/>
              <a:defRPr sz="2400"/>
            </a:lvl1pPr>
          </a:lstStyle>
          <a:p>
            <a:pPr lvl="0"/>
            <a:endParaRPr lang="hu-HU" dirty="0"/>
          </a:p>
        </p:txBody>
      </p:sp>
      <p:sp>
        <p:nvSpPr>
          <p:cNvPr id="18" name="Content Placeholder 16"/>
          <p:cNvSpPr>
            <a:spLocks noGrp="1"/>
          </p:cNvSpPr>
          <p:nvPr>
            <p:ph sz="quarter" idx="14"/>
          </p:nvPr>
        </p:nvSpPr>
        <p:spPr>
          <a:xfrm>
            <a:off x="4499229" y="3650566"/>
            <a:ext cx="3360850" cy="1165800"/>
          </a:xfrm>
          <a:noFill/>
        </p:spPr>
        <p:txBody>
          <a:bodyPr>
            <a:normAutofit/>
          </a:bodyPr>
          <a:lstStyle>
            <a:lvl1pPr marL="0" indent="0" algn="ctr">
              <a:buNone/>
              <a:defRPr sz="2000"/>
            </a:lvl1pPr>
          </a:lstStyle>
          <a:p>
            <a:pPr lvl="0"/>
            <a:endParaRPr lang="hu-HU" dirty="0"/>
          </a:p>
        </p:txBody>
      </p:sp>
      <p:sp>
        <p:nvSpPr>
          <p:cNvPr id="8" name="Oval 7"/>
          <p:cNvSpPr/>
          <p:nvPr userDrawn="1"/>
        </p:nvSpPr>
        <p:spPr>
          <a:xfrm>
            <a:off x="1680029" y="3172732"/>
            <a:ext cx="217714" cy="217714"/>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4" name="Oval 13"/>
          <p:cNvSpPr/>
          <p:nvPr userDrawn="1"/>
        </p:nvSpPr>
        <p:spPr>
          <a:xfrm>
            <a:off x="10243852" y="3172732"/>
            <a:ext cx="217714" cy="217714"/>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Content Placeholder 16"/>
          <p:cNvSpPr>
            <a:spLocks noGrp="1"/>
          </p:cNvSpPr>
          <p:nvPr>
            <p:ph sz="quarter" idx="15"/>
          </p:nvPr>
        </p:nvSpPr>
        <p:spPr>
          <a:xfrm>
            <a:off x="845457" y="3650566"/>
            <a:ext cx="1886857" cy="654506"/>
          </a:xfrm>
          <a:solidFill>
            <a:srgbClr val="BFBFBF"/>
          </a:solidFill>
        </p:spPr>
        <p:txBody>
          <a:bodyPr>
            <a:normAutofit/>
          </a:bodyPr>
          <a:lstStyle>
            <a:lvl1pPr marL="0" indent="0" algn="ctr">
              <a:buNone/>
              <a:defRPr sz="2400"/>
            </a:lvl1pPr>
          </a:lstStyle>
          <a:p>
            <a:pPr lvl="0"/>
            <a:endParaRPr lang="hu-HU" dirty="0"/>
          </a:p>
        </p:txBody>
      </p:sp>
      <p:sp>
        <p:nvSpPr>
          <p:cNvPr id="19" name="Content Placeholder 16"/>
          <p:cNvSpPr>
            <a:spLocks noGrp="1"/>
          </p:cNvSpPr>
          <p:nvPr>
            <p:ph sz="quarter" idx="16"/>
          </p:nvPr>
        </p:nvSpPr>
        <p:spPr>
          <a:xfrm>
            <a:off x="108460" y="1760919"/>
            <a:ext cx="3360850" cy="1165800"/>
          </a:xfrm>
          <a:noFill/>
        </p:spPr>
        <p:txBody>
          <a:bodyPr>
            <a:normAutofit/>
          </a:bodyPr>
          <a:lstStyle>
            <a:lvl1pPr marL="0" indent="0" algn="ctr">
              <a:buNone/>
              <a:defRPr sz="2000"/>
            </a:lvl1pPr>
          </a:lstStyle>
          <a:p>
            <a:pPr lvl="0"/>
            <a:endParaRPr lang="hu-HU" dirty="0"/>
          </a:p>
        </p:txBody>
      </p:sp>
      <p:sp>
        <p:nvSpPr>
          <p:cNvPr id="20" name="Content Placeholder 16"/>
          <p:cNvSpPr>
            <a:spLocks noGrp="1"/>
          </p:cNvSpPr>
          <p:nvPr>
            <p:ph sz="quarter" idx="17"/>
          </p:nvPr>
        </p:nvSpPr>
        <p:spPr>
          <a:xfrm>
            <a:off x="9409280" y="3650566"/>
            <a:ext cx="1886857" cy="654506"/>
          </a:xfrm>
          <a:solidFill>
            <a:srgbClr val="BFBFBF"/>
          </a:solidFill>
        </p:spPr>
        <p:txBody>
          <a:bodyPr>
            <a:normAutofit/>
          </a:bodyPr>
          <a:lstStyle>
            <a:lvl1pPr marL="0" indent="0" algn="ctr">
              <a:buNone/>
              <a:defRPr sz="2400"/>
            </a:lvl1pPr>
          </a:lstStyle>
          <a:p>
            <a:pPr lvl="0"/>
            <a:endParaRPr lang="hu-HU" dirty="0"/>
          </a:p>
        </p:txBody>
      </p:sp>
      <p:sp>
        <p:nvSpPr>
          <p:cNvPr id="21" name="Content Placeholder 16"/>
          <p:cNvSpPr>
            <a:spLocks noGrp="1"/>
          </p:cNvSpPr>
          <p:nvPr>
            <p:ph sz="quarter" idx="18"/>
          </p:nvPr>
        </p:nvSpPr>
        <p:spPr>
          <a:xfrm>
            <a:off x="8610600" y="1760919"/>
            <a:ext cx="3360850" cy="1165800"/>
          </a:xfrm>
          <a:noFill/>
        </p:spPr>
        <p:txBody>
          <a:bodyPr>
            <a:normAutofit/>
          </a:bodyPr>
          <a:lstStyle>
            <a:lvl1pPr marL="0" indent="0" algn="ctr">
              <a:buNone/>
              <a:defRPr sz="2000"/>
            </a:lvl1pPr>
          </a:lstStyle>
          <a:p>
            <a:pPr lvl="0"/>
            <a:endParaRPr lang="hu-HU" dirty="0"/>
          </a:p>
        </p:txBody>
      </p:sp>
    </p:spTree>
    <p:extLst>
      <p:ext uri="{BB962C8B-B14F-4D97-AF65-F5344CB8AC3E}">
        <p14:creationId xmlns:p14="http://schemas.microsoft.com/office/powerpoint/2010/main" val="25762767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3846286" y="363537"/>
            <a:ext cx="3632200" cy="1325563"/>
          </a:xfrm>
        </p:spPr>
        <p:txBody>
          <a:bodyPr>
            <a:normAutofit/>
          </a:bodyPr>
          <a:lstStyle>
            <a:lvl1pPr algn="l">
              <a:defRPr sz="3600"/>
            </a:lvl1pPr>
          </a:lstStyle>
          <a:p>
            <a:r>
              <a:rPr lang="en-US"/>
              <a:t>Click to edit Master title style</a:t>
            </a:r>
            <a:endParaRPr lang="hu-HU"/>
          </a:p>
        </p:txBody>
      </p:sp>
      <p:sp>
        <p:nvSpPr>
          <p:cNvPr id="3" name="Date Placeholder 2"/>
          <p:cNvSpPr>
            <a:spLocks noGrp="1"/>
          </p:cNvSpPr>
          <p:nvPr>
            <p:ph type="dt" sz="half" idx="10"/>
          </p:nvPr>
        </p:nvSpPr>
        <p:spPr/>
        <p:txBody>
          <a:bodyPr/>
          <a:lstStyle/>
          <a:p>
            <a:fld id="{A5A5610E-FBAF-4154-84FE-697E72CBD526}" type="datetime1">
              <a:rPr lang="hu-HU" smtClean="0"/>
              <a:t>2023.12.13.</a:t>
            </a:fld>
            <a:endParaRPr lang="hu-HU" dirty="0"/>
          </a:p>
        </p:txBody>
      </p:sp>
      <p:sp>
        <p:nvSpPr>
          <p:cNvPr id="4" name="Slide Number Placeholder 3"/>
          <p:cNvSpPr>
            <a:spLocks noGrp="1"/>
          </p:cNvSpPr>
          <p:nvPr>
            <p:ph type="sldNum" sz="quarter" idx="11"/>
          </p:nvPr>
        </p:nvSpPr>
        <p:spPr/>
        <p:txBody>
          <a:bodyPr/>
          <a:lstStyle/>
          <a:p>
            <a:fld id="{09B4C220-B40E-44B8-B679-CC34413D7B47}" type="slidenum">
              <a:rPr lang="hu-HU" smtClean="0"/>
              <a:pPr/>
              <a:t>‹#›</a:t>
            </a:fld>
            <a:endParaRPr lang="hu-HU" dirty="0"/>
          </a:p>
        </p:txBody>
      </p:sp>
      <p:pic>
        <p:nvPicPr>
          <p:cNvPr id="5"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cxnSp>
        <p:nvCxnSpPr>
          <p:cNvPr id="10" name="Straight Connector 9"/>
          <p:cNvCxnSpPr>
            <a:endCxn id="15" idx="2"/>
          </p:cNvCxnSpPr>
          <p:nvPr userDrawn="1"/>
        </p:nvCxnSpPr>
        <p:spPr>
          <a:xfrm>
            <a:off x="0" y="3281589"/>
            <a:ext cx="7961145" cy="0"/>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5" name="Oval 14"/>
          <p:cNvSpPr/>
          <p:nvPr userDrawn="1"/>
        </p:nvSpPr>
        <p:spPr>
          <a:xfrm>
            <a:off x="7961145" y="3103986"/>
            <a:ext cx="355206" cy="355206"/>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7" name="Content Placeholder 16"/>
          <p:cNvSpPr>
            <a:spLocks noGrp="1"/>
          </p:cNvSpPr>
          <p:nvPr>
            <p:ph sz="quarter" idx="13"/>
          </p:nvPr>
        </p:nvSpPr>
        <p:spPr>
          <a:xfrm>
            <a:off x="7195319" y="2272213"/>
            <a:ext cx="1886857" cy="654506"/>
          </a:xfrm>
          <a:solidFill>
            <a:srgbClr val="BFBFBF"/>
          </a:solidFill>
        </p:spPr>
        <p:txBody>
          <a:bodyPr>
            <a:normAutofit/>
          </a:bodyPr>
          <a:lstStyle>
            <a:lvl1pPr marL="0" indent="0" algn="ctr">
              <a:buNone/>
              <a:defRPr sz="2400"/>
            </a:lvl1pPr>
          </a:lstStyle>
          <a:p>
            <a:pPr lvl="0"/>
            <a:endParaRPr lang="hu-HU" dirty="0"/>
          </a:p>
        </p:txBody>
      </p:sp>
      <p:sp>
        <p:nvSpPr>
          <p:cNvPr id="18" name="Content Placeholder 16"/>
          <p:cNvSpPr>
            <a:spLocks noGrp="1"/>
          </p:cNvSpPr>
          <p:nvPr>
            <p:ph sz="quarter" idx="14"/>
          </p:nvPr>
        </p:nvSpPr>
        <p:spPr>
          <a:xfrm>
            <a:off x="6458322" y="3650566"/>
            <a:ext cx="3360850" cy="1165800"/>
          </a:xfrm>
          <a:noFill/>
        </p:spPr>
        <p:txBody>
          <a:bodyPr>
            <a:normAutofit/>
          </a:bodyPr>
          <a:lstStyle>
            <a:lvl1pPr marL="0" indent="0" algn="ctr">
              <a:buNone/>
              <a:defRPr sz="2000"/>
            </a:lvl1pPr>
          </a:lstStyle>
          <a:p>
            <a:pPr lvl="0"/>
            <a:endParaRPr lang="hu-HU" dirty="0"/>
          </a:p>
        </p:txBody>
      </p:sp>
      <p:sp>
        <p:nvSpPr>
          <p:cNvPr id="8" name="Oval 7"/>
          <p:cNvSpPr/>
          <p:nvPr userDrawn="1"/>
        </p:nvSpPr>
        <p:spPr>
          <a:xfrm>
            <a:off x="2732314" y="3172732"/>
            <a:ext cx="217714" cy="217714"/>
          </a:xfrm>
          <a:prstGeom prst="ellipse">
            <a:avLst/>
          </a:prstGeom>
          <a:solidFill>
            <a:srgbClr val="BFBFB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16" name="Content Placeholder 16"/>
          <p:cNvSpPr>
            <a:spLocks noGrp="1"/>
          </p:cNvSpPr>
          <p:nvPr>
            <p:ph sz="quarter" idx="15"/>
          </p:nvPr>
        </p:nvSpPr>
        <p:spPr>
          <a:xfrm>
            <a:off x="1897742" y="3650566"/>
            <a:ext cx="1886857" cy="654506"/>
          </a:xfrm>
          <a:solidFill>
            <a:srgbClr val="BFBFBF"/>
          </a:solidFill>
        </p:spPr>
        <p:txBody>
          <a:bodyPr>
            <a:normAutofit/>
          </a:bodyPr>
          <a:lstStyle>
            <a:lvl1pPr marL="0" indent="0" algn="ctr">
              <a:buNone/>
              <a:defRPr sz="2400"/>
            </a:lvl1pPr>
          </a:lstStyle>
          <a:p>
            <a:pPr lvl="0"/>
            <a:endParaRPr lang="hu-HU" dirty="0"/>
          </a:p>
        </p:txBody>
      </p:sp>
      <p:sp>
        <p:nvSpPr>
          <p:cNvPr id="19" name="Content Placeholder 16"/>
          <p:cNvSpPr>
            <a:spLocks noGrp="1"/>
          </p:cNvSpPr>
          <p:nvPr>
            <p:ph sz="quarter" idx="16"/>
          </p:nvPr>
        </p:nvSpPr>
        <p:spPr>
          <a:xfrm>
            <a:off x="1160746" y="1760919"/>
            <a:ext cx="3360850" cy="1165800"/>
          </a:xfrm>
          <a:noFill/>
        </p:spPr>
        <p:txBody>
          <a:bodyPr>
            <a:normAutofit/>
          </a:bodyPr>
          <a:lstStyle>
            <a:lvl1pPr marL="0" indent="0" algn="ctr">
              <a:buNone/>
              <a:defRPr sz="2000"/>
            </a:lvl1pPr>
          </a:lstStyle>
          <a:p>
            <a:pPr lvl="0"/>
            <a:endParaRPr lang="hu-HU" dirty="0"/>
          </a:p>
        </p:txBody>
      </p:sp>
    </p:spTree>
    <p:extLst>
      <p:ext uri="{BB962C8B-B14F-4D97-AF65-F5344CB8AC3E}">
        <p14:creationId xmlns:p14="http://schemas.microsoft.com/office/powerpoint/2010/main" val="37140887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C9CC4F7F-FC8B-4D29-B5EF-BB4976C051EF}" type="datetime1">
              <a:rPr lang="hu-HU" smtClean="0"/>
              <a:t>2023.12.13.</a:t>
            </a:fld>
            <a:endParaRPr lang="hu-HU"/>
          </a:p>
        </p:txBody>
      </p:sp>
      <p:sp>
        <p:nvSpPr>
          <p:cNvPr id="4" name="Footer Placeholder 3"/>
          <p:cNvSpPr>
            <a:spLocks noGrp="1"/>
          </p:cNvSpPr>
          <p:nvPr>
            <p:ph type="ftr" sz="quarter" idx="11"/>
          </p:nvPr>
        </p:nvSpPr>
        <p:spPr>
          <a:xfrm>
            <a:off x="4038600" y="6266656"/>
            <a:ext cx="4114800" cy="365125"/>
          </a:xfrm>
          <a:prstGeom prst="rect">
            <a:avLst/>
          </a:prstGeom>
        </p:spPr>
        <p:txBody>
          <a:bodyPr/>
          <a:lstStyle/>
          <a:p>
            <a:endParaRPr lang="hu-HU"/>
          </a:p>
        </p:txBody>
      </p:sp>
      <p:sp>
        <p:nvSpPr>
          <p:cNvPr id="6"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2"/>
                </a:solidFill>
                <a:latin typeface="Gill Sans MT" panose="020B0502020104020203" pitchFamily="34" charset="-18"/>
              </a:defRPr>
            </a:lvl1pPr>
          </a:lstStyle>
          <a:p>
            <a:fld id="{09B4C220-B40E-44B8-B679-CC34413D7B47}" type="slidenum">
              <a:rPr lang="hu-HU" smtClean="0"/>
              <a:pPr/>
              <a:t>‹#›</a:t>
            </a:fld>
            <a:endParaRPr lang="hu-HU" dirty="0"/>
          </a:p>
        </p:txBody>
      </p:sp>
      <p:sp>
        <p:nvSpPr>
          <p:cNvPr id="7" name="Cím 1"/>
          <p:cNvSpPr txBox="1">
            <a:spLocks/>
          </p:cNvSpPr>
          <p:nvPr userDrawn="1"/>
        </p:nvSpPr>
        <p:spPr>
          <a:xfrm>
            <a:off x="1108929" y="4701310"/>
            <a:ext cx="9974141" cy="1069324"/>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endParaRPr lang="hu-HU" sz="2500" dirty="0">
              <a:solidFill>
                <a:prstClr val="black"/>
              </a:solidFill>
              <a:latin typeface="Gidole" panose="02000503000000000000" pitchFamily="50" charset="0"/>
            </a:endParaRPr>
          </a:p>
          <a:p>
            <a:pPr>
              <a:lnSpc>
                <a:spcPct val="100000"/>
              </a:lnSpc>
            </a:pPr>
            <a:r>
              <a:rPr lang="hu-HU" sz="2500" b="0" dirty="0">
                <a:solidFill>
                  <a:prstClr val="black"/>
                </a:solidFill>
                <a:latin typeface="Gidole" panose="02000503000000000000" pitchFamily="50" charset="0"/>
              </a:rPr>
              <a:t>Nemzeti Kutatási, Fejlesztési és Innovációs Hivatal</a:t>
            </a:r>
          </a:p>
          <a:p>
            <a:pPr>
              <a:lnSpc>
                <a:spcPct val="100000"/>
              </a:lnSpc>
            </a:pPr>
            <a:r>
              <a:rPr lang="hu-HU" sz="2500" b="0" dirty="0" err="1">
                <a:solidFill>
                  <a:prstClr val="black"/>
                </a:solidFill>
                <a:latin typeface="Gidole" panose="02000503000000000000" pitchFamily="50" charset="0"/>
                <a:hlinkClick r:id="rId2"/>
              </a:rPr>
              <a:t>www.nkfih.gov.hu</a:t>
            </a:r>
            <a:endParaRPr lang="hu-HU" sz="2500" b="0" dirty="0">
              <a:solidFill>
                <a:prstClr val="black"/>
              </a:solidFill>
              <a:latin typeface="Gidole" panose="02000503000000000000" pitchFamily="50" charset="0"/>
            </a:endParaRPr>
          </a:p>
          <a:p>
            <a:pPr>
              <a:lnSpc>
                <a:spcPct val="100000"/>
              </a:lnSpc>
            </a:pPr>
            <a:r>
              <a:rPr lang="hu-HU" sz="2500" b="0" dirty="0">
                <a:solidFill>
                  <a:prstClr val="black"/>
                </a:solidFill>
                <a:latin typeface="Gidole" panose="02000503000000000000" pitchFamily="50" charset="0"/>
                <a:hlinkClick r:id="rId3"/>
              </a:rPr>
              <a:t>http://www.h2020.gov.hu/</a:t>
            </a:r>
            <a:r>
              <a:rPr lang="hu-HU" sz="2500" b="0" dirty="0">
                <a:solidFill>
                  <a:prstClr val="black"/>
                </a:solidFill>
                <a:latin typeface="Gidole" panose="02000503000000000000" pitchFamily="50" charset="0"/>
              </a:rPr>
              <a:t>  </a:t>
            </a:r>
            <a:br>
              <a:rPr lang="hu-HU" sz="2500" b="0" dirty="0">
                <a:solidFill>
                  <a:prstClr val="black"/>
                </a:solidFill>
                <a:latin typeface="Gidole" panose="02000503000000000000" pitchFamily="50" charset="0"/>
              </a:rPr>
            </a:br>
            <a:r>
              <a:rPr lang="hu-HU" sz="2500" b="0" dirty="0">
                <a:solidFill>
                  <a:prstClr val="black"/>
                </a:solidFill>
                <a:latin typeface="Gidole" panose="02000503000000000000" pitchFamily="50" charset="0"/>
              </a:rPr>
              <a:t> </a:t>
            </a:r>
            <a:endParaRPr lang="en-US" sz="2500" b="0" dirty="0">
              <a:solidFill>
                <a:prstClr val="black"/>
              </a:solidFill>
              <a:latin typeface="Gidole" panose="02000503000000000000" pitchFamily="50" charset="0"/>
            </a:endParaRPr>
          </a:p>
        </p:txBody>
      </p:sp>
      <p:sp>
        <p:nvSpPr>
          <p:cNvPr id="8" name="Text Placeholder 7"/>
          <p:cNvSpPr>
            <a:spLocks noGrp="1"/>
          </p:cNvSpPr>
          <p:nvPr>
            <p:ph type="body" sz="quarter" idx="12"/>
          </p:nvPr>
        </p:nvSpPr>
        <p:spPr>
          <a:xfrm>
            <a:off x="1587500" y="3223022"/>
            <a:ext cx="3086100" cy="914400"/>
          </a:xfrm>
        </p:spPr>
        <p:txBody>
          <a:bodyPr/>
          <a:lstStyle>
            <a:lvl1pPr marL="0" indent="0">
              <a:buNone/>
              <a:defRPr>
                <a:solidFill>
                  <a:schemeClr val="tx1">
                    <a:lumMod val="75000"/>
                    <a:lumOff val="25000"/>
                  </a:schemeClr>
                </a:solidFill>
              </a:defRPr>
            </a:lvl1pPr>
          </a:lstStyle>
          <a:p>
            <a:pPr lvl="0"/>
            <a:endParaRPr lang="hu-HU" dirty="0"/>
          </a:p>
        </p:txBody>
      </p:sp>
      <p:sp>
        <p:nvSpPr>
          <p:cNvPr id="9" name="Text Placeholder 7"/>
          <p:cNvSpPr>
            <a:spLocks noGrp="1"/>
          </p:cNvSpPr>
          <p:nvPr>
            <p:ph type="body" sz="quarter" idx="13"/>
          </p:nvPr>
        </p:nvSpPr>
        <p:spPr>
          <a:xfrm>
            <a:off x="7505700" y="3223022"/>
            <a:ext cx="3086100" cy="914400"/>
          </a:xfrm>
        </p:spPr>
        <p:txBody>
          <a:bodyPr/>
          <a:lstStyle>
            <a:lvl1pPr marL="0" indent="0">
              <a:buNone/>
              <a:defRPr>
                <a:solidFill>
                  <a:schemeClr val="tx1">
                    <a:lumMod val="75000"/>
                    <a:lumOff val="25000"/>
                  </a:schemeClr>
                </a:solidFill>
              </a:defRPr>
            </a:lvl1pPr>
          </a:lstStyle>
          <a:p>
            <a:pPr lvl="0"/>
            <a:endParaRPr lang="hu-HU" dirty="0"/>
          </a:p>
        </p:txBody>
      </p:sp>
      <p:sp>
        <p:nvSpPr>
          <p:cNvPr id="10" name="Title 9"/>
          <p:cNvSpPr>
            <a:spLocks noGrp="1"/>
          </p:cNvSpPr>
          <p:nvPr>
            <p:ph type="title"/>
          </p:nvPr>
        </p:nvSpPr>
        <p:spPr>
          <a:xfrm>
            <a:off x="838200" y="1569033"/>
            <a:ext cx="10515600" cy="1325563"/>
          </a:xfrm>
        </p:spPr>
        <p:txBody>
          <a:bodyPr>
            <a:normAutofit/>
          </a:bodyPr>
          <a:lstStyle>
            <a:lvl1pPr algn="ctr">
              <a:defRPr sz="4000">
                <a:solidFill>
                  <a:srgbClr val="333333"/>
                </a:solidFill>
              </a:defRPr>
            </a:lvl1pPr>
          </a:lstStyle>
          <a:p>
            <a:r>
              <a:rPr lang="en-US" dirty="0"/>
              <a:t>Click to edit Master title style</a:t>
            </a:r>
            <a:endParaRPr lang="hu-HU" dirty="0"/>
          </a:p>
        </p:txBody>
      </p:sp>
      <p:pic>
        <p:nvPicPr>
          <p:cNvPr id="11"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23050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 xmlns:a16="http://schemas.microsoft.com/office/drawing/2014/main" id="{B92A5769-7BB6-8D40-B861-983F9CDAB797}"/>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 xmlns:a16="http://schemas.microsoft.com/office/drawing/2014/main" id="{F88EBC18-179B-1940-A4E3-957FDF50F5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 xmlns:a16="http://schemas.microsoft.com/office/drawing/2014/main" id="{FE9E671F-BBF5-B94F-9BBD-2C0E361C303C}"/>
              </a:ext>
            </a:extLst>
          </p:cNvPr>
          <p:cNvSpPr>
            <a:spLocks noGrp="1"/>
          </p:cNvSpPr>
          <p:nvPr>
            <p:ph type="dt" sz="half" idx="10"/>
          </p:nvPr>
        </p:nvSpPr>
        <p:spPr/>
        <p:txBody>
          <a:bodyPr/>
          <a:lstStyle/>
          <a:p>
            <a:fld id="{A6BE7EAB-74F4-7B40-B2E1-EDEE576BE784}" type="datetimeFigureOut">
              <a:rPr lang="hu-HU" smtClean="0">
                <a:solidFill>
                  <a:prstClr val="black">
                    <a:tint val="75000"/>
                  </a:prstClr>
                </a:solidFill>
              </a:rPr>
              <a:pPr/>
              <a:t>2023.12.13.</a:t>
            </a:fld>
            <a:endParaRPr lang="hu-HU">
              <a:solidFill>
                <a:prstClr val="black">
                  <a:tint val="75000"/>
                </a:prstClr>
              </a:solidFill>
            </a:endParaRPr>
          </a:p>
        </p:txBody>
      </p:sp>
      <p:sp>
        <p:nvSpPr>
          <p:cNvPr id="5" name="Élőláb helye 4">
            <a:extLst>
              <a:ext uri="{FF2B5EF4-FFF2-40B4-BE49-F238E27FC236}">
                <a16:creationId xmlns="" xmlns:a16="http://schemas.microsoft.com/office/drawing/2014/main" id="{E23CCDC0-2C85-DB4E-90B7-9D556AFD5DFB}"/>
              </a:ext>
            </a:extLst>
          </p:cNvPr>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a:extLst>
              <a:ext uri="{FF2B5EF4-FFF2-40B4-BE49-F238E27FC236}">
                <a16:creationId xmlns="" xmlns:a16="http://schemas.microsoft.com/office/drawing/2014/main" id="{6294C811-F8D1-A741-83F7-70447D953B8C}"/>
              </a:ext>
            </a:extLst>
          </p:cNvPr>
          <p:cNvSpPr>
            <a:spLocks noGrp="1"/>
          </p:cNvSpPr>
          <p:nvPr>
            <p:ph type="sldNum" sz="quarter" idx="12"/>
          </p:nvPr>
        </p:nvSpPr>
        <p:spPr/>
        <p:txBody>
          <a:bodyPr/>
          <a:lstStyle/>
          <a:p>
            <a:fld id="{61ED01A4-F888-F949-8F06-48FA7E65078B}"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6071002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 xmlns:a16="http://schemas.microsoft.com/office/drawing/2014/main" id="{3011A1CC-ABAA-BE42-9FFE-10060DE1448A}"/>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 xmlns:a16="http://schemas.microsoft.com/office/drawing/2014/main" id="{93E1FCB0-D8AA-4B44-A73A-7E7F7455E61F}"/>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 xmlns:a16="http://schemas.microsoft.com/office/drawing/2014/main" id="{37D1A43F-1EEC-8F4A-9F74-1BD38886AB61}"/>
              </a:ext>
            </a:extLst>
          </p:cNvPr>
          <p:cNvSpPr>
            <a:spLocks noGrp="1"/>
          </p:cNvSpPr>
          <p:nvPr>
            <p:ph type="dt" sz="half" idx="10"/>
          </p:nvPr>
        </p:nvSpPr>
        <p:spPr/>
        <p:txBody>
          <a:bodyPr/>
          <a:lstStyle/>
          <a:p>
            <a:fld id="{A6BE7EAB-74F4-7B40-B2E1-EDEE576BE784}" type="datetimeFigureOut">
              <a:rPr lang="hu-HU" smtClean="0">
                <a:solidFill>
                  <a:prstClr val="black">
                    <a:tint val="75000"/>
                  </a:prstClr>
                </a:solidFill>
              </a:rPr>
              <a:pPr/>
              <a:t>2023.12.13.</a:t>
            </a:fld>
            <a:endParaRPr lang="hu-HU">
              <a:solidFill>
                <a:prstClr val="black">
                  <a:tint val="75000"/>
                </a:prstClr>
              </a:solidFill>
            </a:endParaRPr>
          </a:p>
        </p:txBody>
      </p:sp>
      <p:sp>
        <p:nvSpPr>
          <p:cNvPr id="5" name="Élőláb helye 4">
            <a:extLst>
              <a:ext uri="{FF2B5EF4-FFF2-40B4-BE49-F238E27FC236}">
                <a16:creationId xmlns="" xmlns:a16="http://schemas.microsoft.com/office/drawing/2014/main" id="{55C8685F-7D43-6B46-8462-D54D69C2BBCF}"/>
              </a:ext>
            </a:extLst>
          </p:cNvPr>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a:extLst>
              <a:ext uri="{FF2B5EF4-FFF2-40B4-BE49-F238E27FC236}">
                <a16:creationId xmlns="" xmlns:a16="http://schemas.microsoft.com/office/drawing/2014/main" id="{ABCB0950-15B5-9B4B-82BC-BC932D184511}"/>
              </a:ext>
            </a:extLst>
          </p:cNvPr>
          <p:cNvSpPr>
            <a:spLocks noGrp="1"/>
          </p:cNvSpPr>
          <p:nvPr>
            <p:ph type="sldNum" sz="quarter" idx="12"/>
          </p:nvPr>
        </p:nvSpPr>
        <p:spPr/>
        <p:txBody>
          <a:bodyPr/>
          <a:lstStyle/>
          <a:p>
            <a:fld id="{61ED01A4-F888-F949-8F06-48FA7E65078B}"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466638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 xmlns:a16="http://schemas.microsoft.com/office/drawing/2014/main" id="{BA57A3F8-2F43-5141-89FD-8135F01040C3}"/>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 xmlns:a16="http://schemas.microsoft.com/office/drawing/2014/main" id="{E8BDF475-B269-7B4B-9817-1420E3BEF5C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 xmlns:a16="http://schemas.microsoft.com/office/drawing/2014/main" id="{C6C23417-58AD-C546-8754-8A88EEA3C486}"/>
              </a:ext>
            </a:extLst>
          </p:cNvPr>
          <p:cNvSpPr>
            <a:spLocks noGrp="1"/>
          </p:cNvSpPr>
          <p:nvPr>
            <p:ph type="dt" sz="half" idx="10"/>
          </p:nvPr>
        </p:nvSpPr>
        <p:spPr/>
        <p:txBody>
          <a:bodyPr/>
          <a:lstStyle/>
          <a:p>
            <a:fld id="{A6BE7EAB-74F4-7B40-B2E1-EDEE576BE784}" type="datetimeFigureOut">
              <a:rPr lang="hu-HU" smtClean="0">
                <a:solidFill>
                  <a:prstClr val="black">
                    <a:tint val="75000"/>
                  </a:prstClr>
                </a:solidFill>
              </a:rPr>
              <a:pPr/>
              <a:t>2023.12.13.</a:t>
            </a:fld>
            <a:endParaRPr lang="hu-HU">
              <a:solidFill>
                <a:prstClr val="black">
                  <a:tint val="75000"/>
                </a:prstClr>
              </a:solidFill>
            </a:endParaRPr>
          </a:p>
        </p:txBody>
      </p:sp>
      <p:sp>
        <p:nvSpPr>
          <p:cNvPr id="5" name="Élőláb helye 4">
            <a:extLst>
              <a:ext uri="{FF2B5EF4-FFF2-40B4-BE49-F238E27FC236}">
                <a16:creationId xmlns="" xmlns:a16="http://schemas.microsoft.com/office/drawing/2014/main" id="{0DB5E938-5BB0-B94B-92FF-64242CF96E66}"/>
              </a:ext>
            </a:extLst>
          </p:cNvPr>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a:extLst>
              <a:ext uri="{FF2B5EF4-FFF2-40B4-BE49-F238E27FC236}">
                <a16:creationId xmlns="" xmlns:a16="http://schemas.microsoft.com/office/drawing/2014/main" id="{44919359-5CF7-6645-B6E6-7C3E371E399E}"/>
              </a:ext>
            </a:extLst>
          </p:cNvPr>
          <p:cNvSpPr>
            <a:spLocks noGrp="1"/>
          </p:cNvSpPr>
          <p:nvPr>
            <p:ph type="sldNum" sz="quarter" idx="12"/>
          </p:nvPr>
        </p:nvSpPr>
        <p:spPr/>
        <p:txBody>
          <a:bodyPr/>
          <a:lstStyle/>
          <a:p>
            <a:fld id="{61ED01A4-F888-F949-8F06-48FA7E65078B}"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695586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al - cím; jobb - kép/szöveg">
    <p:bg>
      <p:bgPr>
        <a:solidFill>
          <a:srgbClr val="FCFCFF"/>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2075" y="3319236"/>
            <a:ext cx="6877050" cy="2105410"/>
          </a:xfrm>
        </p:spPr>
        <p:txBody>
          <a:bodyPr>
            <a:noAutofit/>
          </a:bodyPr>
          <a:lstStyle>
            <a:lvl1pPr>
              <a:defRPr sz="2400">
                <a:solidFill>
                  <a:schemeClr val="tx1">
                    <a:lumMod val="75000"/>
                    <a:lumOff val="25000"/>
                  </a:schemeClr>
                </a:solidFill>
                <a:latin typeface="Gidole" panose="02000503000000000000" pitchFamily="50" charset="0"/>
              </a:defRPr>
            </a:lvl1pPr>
            <a:lvl2pPr>
              <a:defRPr sz="2000">
                <a:solidFill>
                  <a:srgbClr val="2F7579"/>
                </a:solidFill>
                <a:latin typeface="Gidole" panose="02000503000000000000" pitchFamily="50" charset="0"/>
              </a:defRPr>
            </a:lvl2pPr>
            <a:lvl3pPr>
              <a:defRPr sz="2000">
                <a:solidFill>
                  <a:srgbClr val="2F7579"/>
                </a:solidFill>
                <a:latin typeface="Gidole" panose="02000503000000000000" pitchFamily="50" charset="0"/>
              </a:defRPr>
            </a:lvl3pPr>
            <a:lvl4pPr>
              <a:defRPr sz="2000">
                <a:solidFill>
                  <a:srgbClr val="2F7579"/>
                </a:solidFill>
                <a:latin typeface="Gidole" panose="02000503000000000000" pitchFamily="50" charset="0"/>
              </a:defRPr>
            </a:lvl4pPr>
            <a:lvl5pPr>
              <a:defRPr sz="2000">
                <a:solidFill>
                  <a:srgbClr val="2F7579"/>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4" name="Date Placeholder 3"/>
          <p:cNvSpPr>
            <a:spLocks noGrp="1"/>
          </p:cNvSpPr>
          <p:nvPr>
            <p:ph type="dt" sz="half" idx="10"/>
          </p:nvPr>
        </p:nvSpPr>
        <p:spPr/>
        <p:txBody>
          <a:bodyPr/>
          <a:lstStyle/>
          <a:p>
            <a:fld id="{D2E3EE4B-3534-424E-A652-7DEC606E598D}"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dirty="0"/>
          </a:p>
        </p:txBody>
      </p:sp>
      <p:sp>
        <p:nvSpPr>
          <p:cNvPr id="6" name="Title 5"/>
          <p:cNvSpPr>
            <a:spLocks noGrp="1"/>
          </p:cNvSpPr>
          <p:nvPr>
            <p:ph type="title" hasCustomPrompt="1"/>
          </p:nvPr>
        </p:nvSpPr>
        <p:spPr>
          <a:xfrm>
            <a:off x="419100" y="1366610"/>
            <a:ext cx="3657600" cy="1325563"/>
          </a:xfrm>
        </p:spPr>
        <p:txBody>
          <a:bodyPr>
            <a:noAutofit/>
          </a:bodyPr>
          <a:lstStyle>
            <a:lvl1pPr>
              <a:defRPr sz="3200" spc="0">
                <a:solidFill>
                  <a:srgbClr val="333333"/>
                </a:solidFill>
              </a:defRPr>
            </a:lvl1pPr>
          </a:lstStyle>
          <a:p>
            <a:r>
              <a:rPr lang="en-US" dirty="0"/>
              <a:t>Click to edit master title style</a:t>
            </a:r>
            <a:endParaRPr lang="hu-HU" dirty="0"/>
          </a:p>
        </p:txBody>
      </p:sp>
      <p:sp>
        <p:nvSpPr>
          <p:cNvPr id="8" name="Picture Placeholder 7"/>
          <p:cNvSpPr>
            <a:spLocks noGrp="1"/>
          </p:cNvSpPr>
          <p:nvPr>
            <p:ph type="pic" sz="quarter" idx="12"/>
          </p:nvPr>
        </p:nvSpPr>
        <p:spPr>
          <a:xfrm>
            <a:off x="5153025" y="798513"/>
            <a:ext cx="7038975" cy="2105025"/>
          </a:xfrm>
          <a:solidFill>
            <a:schemeClr val="tx1">
              <a:lumMod val="50000"/>
              <a:lumOff val="50000"/>
            </a:schemeClr>
          </a:solidFill>
        </p:spPr>
        <p:txBody>
          <a:bodyPr/>
          <a:lstStyle/>
          <a:p>
            <a:endParaRPr lang="hu-HU" dirty="0"/>
          </a:p>
        </p:txBody>
      </p:sp>
      <p:pic>
        <p:nvPicPr>
          <p:cNvPr id="10"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userDrawn="1"/>
        </p:nvCxnSpPr>
        <p:spPr>
          <a:xfrm>
            <a:off x="0" y="3066143"/>
            <a:ext cx="44958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03407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 xmlns:a16="http://schemas.microsoft.com/office/drawing/2014/main" id="{FBFF301C-67CF-9046-BCD7-CB285CF8CE03}"/>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 xmlns:a16="http://schemas.microsoft.com/office/drawing/2014/main" id="{C4EC47AA-222B-984C-829F-8D0E31ECB472}"/>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 xmlns:a16="http://schemas.microsoft.com/office/drawing/2014/main" id="{5DDAF638-2CFC-EF48-96AF-12ED1369E9F0}"/>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 xmlns:a16="http://schemas.microsoft.com/office/drawing/2014/main" id="{1AF95681-A60D-2A44-801D-8184E65AE314}"/>
              </a:ext>
            </a:extLst>
          </p:cNvPr>
          <p:cNvSpPr>
            <a:spLocks noGrp="1"/>
          </p:cNvSpPr>
          <p:nvPr>
            <p:ph type="dt" sz="half" idx="10"/>
          </p:nvPr>
        </p:nvSpPr>
        <p:spPr/>
        <p:txBody>
          <a:bodyPr/>
          <a:lstStyle/>
          <a:p>
            <a:fld id="{A6BE7EAB-74F4-7B40-B2E1-EDEE576BE784}" type="datetimeFigureOut">
              <a:rPr lang="hu-HU" smtClean="0">
                <a:solidFill>
                  <a:prstClr val="black">
                    <a:tint val="75000"/>
                  </a:prstClr>
                </a:solidFill>
              </a:rPr>
              <a:pPr/>
              <a:t>2023.12.13.</a:t>
            </a:fld>
            <a:endParaRPr lang="hu-HU">
              <a:solidFill>
                <a:prstClr val="black">
                  <a:tint val="75000"/>
                </a:prstClr>
              </a:solidFill>
            </a:endParaRPr>
          </a:p>
        </p:txBody>
      </p:sp>
      <p:sp>
        <p:nvSpPr>
          <p:cNvPr id="6" name="Élőláb helye 5">
            <a:extLst>
              <a:ext uri="{FF2B5EF4-FFF2-40B4-BE49-F238E27FC236}">
                <a16:creationId xmlns="" xmlns:a16="http://schemas.microsoft.com/office/drawing/2014/main" id="{1925B730-1B52-404C-81F9-5C4BF8BA1C47}"/>
              </a:ext>
            </a:extLst>
          </p:cNvPr>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a:extLst>
              <a:ext uri="{FF2B5EF4-FFF2-40B4-BE49-F238E27FC236}">
                <a16:creationId xmlns="" xmlns:a16="http://schemas.microsoft.com/office/drawing/2014/main" id="{4D2EF047-8BDF-B743-BEE3-EE12C04F9AB2}"/>
              </a:ext>
            </a:extLst>
          </p:cNvPr>
          <p:cNvSpPr>
            <a:spLocks noGrp="1"/>
          </p:cNvSpPr>
          <p:nvPr>
            <p:ph type="sldNum" sz="quarter" idx="12"/>
          </p:nvPr>
        </p:nvSpPr>
        <p:spPr/>
        <p:txBody>
          <a:bodyPr/>
          <a:lstStyle/>
          <a:p>
            <a:fld id="{61ED01A4-F888-F949-8F06-48FA7E65078B}"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153924808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 xmlns:a16="http://schemas.microsoft.com/office/drawing/2014/main" id="{BC29BD9C-77D3-A64B-8EA7-70A54A092AD2}"/>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 xmlns:a16="http://schemas.microsoft.com/office/drawing/2014/main" id="{8AB324E8-E9D7-9349-87DC-BD2758FE5B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 xmlns:a16="http://schemas.microsoft.com/office/drawing/2014/main" id="{B5CEC586-C76E-9948-8C5D-6B8824C141B4}"/>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 xmlns:a16="http://schemas.microsoft.com/office/drawing/2014/main" id="{9CFBF86F-7257-B046-ADF3-07C6311AC0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 xmlns:a16="http://schemas.microsoft.com/office/drawing/2014/main" id="{5D1BFD40-580B-B04A-826C-7DE9400278F4}"/>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 xmlns:a16="http://schemas.microsoft.com/office/drawing/2014/main" id="{6E6972BB-944C-B042-8D97-7D12C9EB9230}"/>
              </a:ext>
            </a:extLst>
          </p:cNvPr>
          <p:cNvSpPr>
            <a:spLocks noGrp="1"/>
          </p:cNvSpPr>
          <p:nvPr>
            <p:ph type="dt" sz="half" idx="10"/>
          </p:nvPr>
        </p:nvSpPr>
        <p:spPr/>
        <p:txBody>
          <a:bodyPr/>
          <a:lstStyle/>
          <a:p>
            <a:fld id="{A6BE7EAB-74F4-7B40-B2E1-EDEE576BE784}" type="datetimeFigureOut">
              <a:rPr lang="hu-HU" smtClean="0">
                <a:solidFill>
                  <a:prstClr val="black">
                    <a:tint val="75000"/>
                  </a:prstClr>
                </a:solidFill>
              </a:rPr>
              <a:pPr/>
              <a:t>2023.12.13.</a:t>
            </a:fld>
            <a:endParaRPr lang="hu-HU">
              <a:solidFill>
                <a:prstClr val="black">
                  <a:tint val="75000"/>
                </a:prstClr>
              </a:solidFill>
            </a:endParaRPr>
          </a:p>
        </p:txBody>
      </p:sp>
      <p:sp>
        <p:nvSpPr>
          <p:cNvPr id="8" name="Élőláb helye 7">
            <a:extLst>
              <a:ext uri="{FF2B5EF4-FFF2-40B4-BE49-F238E27FC236}">
                <a16:creationId xmlns="" xmlns:a16="http://schemas.microsoft.com/office/drawing/2014/main" id="{AEBF037A-07BD-C94D-8844-90084BEE8D6E}"/>
              </a:ext>
            </a:extLst>
          </p:cNvPr>
          <p:cNvSpPr>
            <a:spLocks noGrp="1"/>
          </p:cNvSpPr>
          <p:nvPr>
            <p:ph type="ftr" sz="quarter" idx="11"/>
          </p:nvPr>
        </p:nvSpPr>
        <p:spPr/>
        <p:txBody>
          <a:bodyPr/>
          <a:lstStyle/>
          <a:p>
            <a:endParaRPr lang="hu-HU">
              <a:solidFill>
                <a:prstClr val="black">
                  <a:tint val="75000"/>
                </a:prstClr>
              </a:solidFill>
            </a:endParaRPr>
          </a:p>
        </p:txBody>
      </p:sp>
      <p:sp>
        <p:nvSpPr>
          <p:cNvPr id="9" name="Dia számának helye 8">
            <a:extLst>
              <a:ext uri="{FF2B5EF4-FFF2-40B4-BE49-F238E27FC236}">
                <a16:creationId xmlns="" xmlns:a16="http://schemas.microsoft.com/office/drawing/2014/main" id="{AB142756-4E26-2A49-870A-CAA830180578}"/>
              </a:ext>
            </a:extLst>
          </p:cNvPr>
          <p:cNvSpPr>
            <a:spLocks noGrp="1"/>
          </p:cNvSpPr>
          <p:nvPr>
            <p:ph type="sldNum" sz="quarter" idx="12"/>
          </p:nvPr>
        </p:nvSpPr>
        <p:spPr/>
        <p:txBody>
          <a:bodyPr/>
          <a:lstStyle/>
          <a:p>
            <a:fld id="{61ED01A4-F888-F949-8F06-48FA7E65078B}"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348935256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 xmlns:a16="http://schemas.microsoft.com/office/drawing/2014/main" id="{4EA89283-82D9-F24B-8698-230374ECE563}"/>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 xmlns:a16="http://schemas.microsoft.com/office/drawing/2014/main" id="{EC7FC723-B4C1-0E42-AB21-2550A01AF00E}"/>
              </a:ext>
            </a:extLst>
          </p:cNvPr>
          <p:cNvSpPr>
            <a:spLocks noGrp="1"/>
          </p:cNvSpPr>
          <p:nvPr>
            <p:ph type="dt" sz="half" idx="10"/>
          </p:nvPr>
        </p:nvSpPr>
        <p:spPr/>
        <p:txBody>
          <a:bodyPr/>
          <a:lstStyle/>
          <a:p>
            <a:fld id="{A6BE7EAB-74F4-7B40-B2E1-EDEE576BE784}" type="datetimeFigureOut">
              <a:rPr lang="hu-HU" smtClean="0">
                <a:solidFill>
                  <a:prstClr val="black">
                    <a:tint val="75000"/>
                  </a:prstClr>
                </a:solidFill>
              </a:rPr>
              <a:pPr/>
              <a:t>2023.12.13.</a:t>
            </a:fld>
            <a:endParaRPr lang="hu-HU">
              <a:solidFill>
                <a:prstClr val="black">
                  <a:tint val="75000"/>
                </a:prstClr>
              </a:solidFill>
            </a:endParaRPr>
          </a:p>
        </p:txBody>
      </p:sp>
      <p:sp>
        <p:nvSpPr>
          <p:cNvPr id="4" name="Élőláb helye 3">
            <a:extLst>
              <a:ext uri="{FF2B5EF4-FFF2-40B4-BE49-F238E27FC236}">
                <a16:creationId xmlns="" xmlns:a16="http://schemas.microsoft.com/office/drawing/2014/main" id="{F7B91877-B5E9-1B46-8A59-8860A99F2933}"/>
              </a:ext>
            </a:extLst>
          </p:cNvPr>
          <p:cNvSpPr>
            <a:spLocks noGrp="1"/>
          </p:cNvSpPr>
          <p:nvPr>
            <p:ph type="ftr" sz="quarter" idx="11"/>
          </p:nvPr>
        </p:nvSpPr>
        <p:spPr/>
        <p:txBody>
          <a:bodyPr/>
          <a:lstStyle/>
          <a:p>
            <a:endParaRPr lang="hu-HU">
              <a:solidFill>
                <a:prstClr val="black">
                  <a:tint val="75000"/>
                </a:prstClr>
              </a:solidFill>
            </a:endParaRPr>
          </a:p>
        </p:txBody>
      </p:sp>
      <p:sp>
        <p:nvSpPr>
          <p:cNvPr id="5" name="Dia számának helye 4">
            <a:extLst>
              <a:ext uri="{FF2B5EF4-FFF2-40B4-BE49-F238E27FC236}">
                <a16:creationId xmlns="" xmlns:a16="http://schemas.microsoft.com/office/drawing/2014/main" id="{30F0D005-9CAE-1D4D-BFB2-875057907518}"/>
              </a:ext>
            </a:extLst>
          </p:cNvPr>
          <p:cNvSpPr>
            <a:spLocks noGrp="1"/>
          </p:cNvSpPr>
          <p:nvPr>
            <p:ph type="sldNum" sz="quarter" idx="12"/>
          </p:nvPr>
        </p:nvSpPr>
        <p:spPr/>
        <p:txBody>
          <a:bodyPr/>
          <a:lstStyle/>
          <a:p>
            <a:fld id="{61ED01A4-F888-F949-8F06-48FA7E65078B}"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773554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 xmlns:a16="http://schemas.microsoft.com/office/drawing/2014/main" id="{4FDD86E4-BF18-DC4F-9340-A88A77AD9C61}"/>
              </a:ext>
            </a:extLst>
          </p:cNvPr>
          <p:cNvSpPr>
            <a:spLocks noGrp="1"/>
          </p:cNvSpPr>
          <p:nvPr>
            <p:ph type="dt" sz="half" idx="10"/>
          </p:nvPr>
        </p:nvSpPr>
        <p:spPr/>
        <p:txBody>
          <a:bodyPr/>
          <a:lstStyle/>
          <a:p>
            <a:fld id="{A6BE7EAB-74F4-7B40-B2E1-EDEE576BE784}" type="datetimeFigureOut">
              <a:rPr lang="hu-HU" smtClean="0">
                <a:solidFill>
                  <a:prstClr val="black">
                    <a:tint val="75000"/>
                  </a:prstClr>
                </a:solidFill>
              </a:rPr>
              <a:pPr/>
              <a:t>2023.12.13.</a:t>
            </a:fld>
            <a:endParaRPr lang="hu-HU">
              <a:solidFill>
                <a:prstClr val="black">
                  <a:tint val="75000"/>
                </a:prstClr>
              </a:solidFill>
            </a:endParaRPr>
          </a:p>
        </p:txBody>
      </p:sp>
      <p:sp>
        <p:nvSpPr>
          <p:cNvPr id="3" name="Élőláb helye 2">
            <a:extLst>
              <a:ext uri="{FF2B5EF4-FFF2-40B4-BE49-F238E27FC236}">
                <a16:creationId xmlns="" xmlns:a16="http://schemas.microsoft.com/office/drawing/2014/main" id="{10744FC6-901B-2B47-A6B9-7B0993452BDF}"/>
              </a:ext>
            </a:extLst>
          </p:cNvPr>
          <p:cNvSpPr>
            <a:spLocks noGrp="1"/>
          </p:cNvSpPr>
          <p:nvPr>
            <p:ph type="ftr" sz="quarter" idx="11"/>
          </p:nvPr>
        </p:nvSpPr>
        <p:spPr/>
        <p:txBody>
          <a:bodyPr/>
          <a:lstStyle/>
          <a:p>
            <a:endParaRPr lang="hu-HU">
              <a:solidFill>
                <a:prstClr val="black">
                  <a:tint val="75000"/>
                </a:prstClr>
              </a:solidFill>
            </a:endParaRPr>
          </a:p>
        </p:txBody>
      </p:sp>
      <p:sp>
        <p:nvSpPr>
          <p:cNvPr id="4" name="Dia számának helye 3">
            <a:extLst>
              <a:ext uri="{FF2B5EF4-FFF2-40B4-BE49-F238E27FC236}">
                <a16:creationId xmlns="" xmlns:a16="http://schemas.microsoft.com/office/drawing/2014/main" id="{3882F89E-697F-AC44-A976-B55F8DC2D751}"/>
              </a:ext>
            </a:extLst>
          </p:cNvPr>
          <p:cNvSpPr>
            <a:spLocks noGrp="1"/>
          </p:cNvSpPr>
          <p:nvPr>
            <p:ph type="sldNum" sz="quarter" idx="12"/>
          </p:nvPr>
        </p:nvSpPr>
        <p:spPr/>
        <p:txBody>
          <a:bodyPr/>
          <a:lstStyle/>
          <a:p>
            <a:fld id="{61ED01A4-F888-F949-8F06-48FA7E65078B}"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3305167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 xmlns:a16="http://schemas.microsoft.com/office/drawing/2014/main" id="{9209BC51-192B-174A-B7B1-3C1768C5866C}"/>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 xmlns:a16="http://schemas.microsoft.com/office/drawing/2014/main" id="{A44D4EDB-BCBC-9443-881B-379076F5F0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 xmlns:a16="http://schemas.microsoft.com/office/drawing/2014/main" id="{756321CF-A962-8942-93C8-62759AEF40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 xmlns:a16="http://schemas.microsoft.com/office/drawing/2014/main" id="{A98A0BC8-52FC-7746-9E84-CD8AB4B16976}"/>
              </a:ext>
            </a:extLst>
          </p:cNvPr>
          <p:cNvSpPr>
            <a:spLocks noGrp="1"/>
          </p:cNvSpPr>
          <p:nvPr>
            <p:ph type="dt" sz="half" idx="10"/>
          </p:nvPr>
        </p:nvSpPr>
        <p:spPr/>
        <p:txBody>
          <a:bodyPr/>
          <a:lstStyle/>
          <a:p>
            <a:fld id="{A6BE7EAB-74F4-7B40-B2E1-EDEE576BE784}" type="datetimeFigureOut">
              <a:rPr lang="hu-HU" smtClean="0">
                <a:solidFill>
                  <a:prstClr val="black">
                    <a:tint val="75000"/>
                  </a:prstClr>
                </a:solidFill>
              </a:rPr>
              <a:pPr/>
              <a:t>2023.12.13.</a:t>
            </a:fld>
            <a:endParaRPr lang="hu-HU">
              <a:solidFill>
                <a:prstClr val="black">
                  <a:tint val="75000"/>
                </a:prstClr>
              </a:solidFill>
            </a:endParaRPr>
          </a:p>
        </p:txBody>
      </p:sp>
      <p:sp>
        <p:nvSpPr>
          <p:cNvPr id="6" name="Élőláb helye 5">
            <a:extLst>
              <a:ext uri="{FF2B5EF4-FFF2-40B4-BE49-F238E27FC236}">
                <a16:creationId xmlns="" xmlns:a16="http://schemas.microsoft.com/office/drawing/2014/main" id="{32D04BCC-0683-B349-B76E-A819C3D776A9}"/>
              </a:ext>
            </a:extLst>
          </p:cNvPr>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a:extLst>
              <a:ext uri="{FF2B5EF4-FFF2-40B4-BE49-F238E27FC236}">
                <a16:creationId xmlns="" xmlns:a16="http://schemas.microsoft.com/office/drawing/2014/main" id="{117B5028-CE88-2C42-A26D-7564AA385FCF}"/>
              </a:ext>
            </a:extLst>
          </p:cNvPr>
          <p:cNvSpPr>
            <a:spLocks noGrp="1"/>
          </p:cNvSpPr>
          <p:nvPr>
            <p:ph type="sldNum" sz="quarter" idx="12"/>
          </p:nvPr>
        </p:nvSpPr>
        <p:spPr/>
        <p:txBody>
          <a:bodyPr/>
          <a:lstStyle/>
          <a:p>
            <a:fld id="{61ED01A4-F888-F949-8F06-48FA7E65078B}"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306973236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 xmlns:a16="http://schemas.microsoft.com/office/drawing/2014/main" id="{E770CA80-46F8-4741-BA41-75F9361DE78D}"/>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 xmlns:a16="http://schemas.microsoft.com/office/drawing/2014/main" id="{61819429-BE57-1A4B-B41D-8C1F2122F72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 xmlns:a16="http://schemas.microsoft.com/office/drawing/2014/main" id="{87244007-7531-994D-9232-FE17C3B928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 xmlns:a16="http://schemas.microsoft.com/office/drawing/2014/main" id="{D2BBC508-4A56-614F-A9EB-A2A9C7E05FEC}"/>
              </a:ext>
            </a:extLst>
          </p:cNvPr>
          <p:cNvSpPr>
            <a:spLocks noGrp="1"/>
          </p:cNvSpPr>
          <p:nvPr>
            <p:ph type="dt" sz="half" idx="10"/>
          </p:nvPr>
        </p:nvSpPr>
        <p:spPr/>
        <p:txBody>
          <a:bodyPr/>
          <a:lstStyle/>
          <a:p>
            <a:fld id="{A6BE7EAB-74F4-7B40-B2E1-EDEE576BE784}" type="datetimeFigureOut">
              <a:rPr lang="hu-HU" smtClean="0">
                <a:solidFill>
                  <a:prstClr val="black">
                    <a:tint val="75000"/>
                  </a:prstClr>
                </a:solidFill>
              </a:rPr>
              <a:pPr/>
              <a:t>2023.12.13.</a:t>
            </a:fld>
            <a:endParaRPr lang="hu-HU">
              <a:solidFill>
                <a:prstClr val="black">
                  <a:tint val="75000"/>
                </a:prstClr>
              </a:solidFill>
            </a:endParaRPr>
          </a:p>
        </p:txBody>
      </p:sp>
      <p:sp>
        <p:nvSpPr>
          <p:cNvPr id="6" name="Élőláb helye 5">
            <a:extLst>
              <a:ext uri="{FF2B5EF4-FFF2-40B4-BE49-F238E27FC236}">
                <a16:creationId xmlns="" xmlns:a16="http://schemas.microsoft.com/office/drawing/2014/main" id="{77CA2672-0F60-C546-AD4E-D74ECE706127}"/>
              </a:ext>
            </a:extLst>
          </p:cNvPr>
          <p:cNvSpPr>
            <a:spLocks noGrp="1"/>
          </p:cNvSpPr>
          <p:nvPr>
            <p:ph type="ftr" sz="quarter" idx="11"/>
          </p:nvPr>
        </p:nvSpPr>
        <p:spPr/>
        <p:txBody>
          <a:bodyPr/>
          <a:lstStyle/>
          <a:p>
            <a:endParaRPr lang="hu-HU">
              <a:solidFill>
                <a:prstClr val="black">
                  <a:tint val="75000"/>
                </a:prstClr>
              </a:solidFill>
            </a:endParaRPr>
          </a:p>
        </p:txBody>
      </p:sp>
      <p:sp>
        <p:nvSpPr>
          <p:cNvPr id="7" name="Dia számának helye 6">
            <a:extLst>
              <a:ext uri="{FF2B5EF4-FFF2-40B4-BE49-F238E27FC236}">
                <a16:creationId xmlns="" xmlns:a16="http://schemas.microsoft.com/office/drawing/2014/main" id="{7B656AAC-2A62-4F41-B588-2377181425E5}"/>
              </a:ext>
            </a:extLst>
          </p:cNvPr>
          <p:cNvSpPr>
            <a:spLocks noGrp="1"/>
          </p:cNvSpPr>
          <p:nvPr>
            <p:ph type="sldNum" sz="quarter" idx="12"/>
          </p:nvPr>
        </p:nvSpPr>
        <p:spPr/>
        <p:txBody>
          <a:bodyPr/>
          <a:lstStyle/>
          <a:p>
            <a:fld id="{61ED01A4-F888-F949-8F06-48FA7E65078B}"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4879040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 xmlns:a16="http://schemas.microsoft.com/office/drawing/2014/main" id="{E7A81832-8151-214B-B418-43DA7579B020}"/>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 xmlns:a16="http://schemas.microsoft.com/office/drawing/2014/main" id="{AA7F5040-BE76-E945-9F94-22AC295F8189}"/>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 xmlns:a16="http://schemas.microsoft.com/office/drawing/2014/main" id="{13C0F4FD-77C0-9A47-A5C7-E42F2365FB45}"/>
              </a:ext>
            </a:extLst>
          </p:cNvPr>
          <p:cNvSpPr>
            <a:spLocks noGrp="1"/>
          </p:cNvSpPr>
          <p:nvPr>
            <p:ph type="dt" sz="half" idx="10"/>
          </p:nvPr>
        </p:nvSpPr>
        <p:spPr/>
        <p:txBody>
          <a:bodyPr/>
          <a:lstStyle/>
          <a:p>
            <a:fld id="{A6BE7EAB-74F4-7B40-B2E1-EDEE576BE784}" type="datetimeFigureOut">
              <a:rPr lang="hu-HU" smtClean="0">
                <a:solidFill>
                  <a:prstClr val="black">
                    <a:tint val="75000"/>
                  </a:prstClr>
                </a:solidFill>
              </a:rPr>
              <a:pPr/>
              <a:t>2023.12.13.</a:t>
            </a:fld>
            <a:endParaRPr lang="hu-HU">
              <a:solidFill>
                <a:prstClr val="black">
                  <a:tint val="75000"/>
                </a:prstClr>
              </a:solidFill>
            </a:endParaRPr>
          </a:p>
        </p:txBody>
      </p:sp>
      <p:sp>
        <p:nvSpPr>
          <p:cNvPr id="5" name="Élőláb helye 4">
            <a:extLst>
              <a:ext uri="{FF2B5EF4-FFF2-40B4-BE49-F238E27FC236}">
                <a16:creationId xmlns="" xmlns:a16="http://schemas.microsoft.com/office/drawing/2014/main" id="{9AD4C6C3-ED60-924E-8221-AF817FEE63F5}"/>
              </a:ext>
            </a:extLst>
          </p:cNvPr>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a:extLst>
              <a:ext uri="{FF2B5EF4-FFF2-40B4-BE49-F238E27FC236}">
                <a16:creationId xmlns="" xmlns:a16="http://schemas.microsoft.com/office/drawing/2014/main" id="{FA71ACDA-693D-5F4F-8B5B-C27F17CFCD5C}"/>
              </a:ext>
            </a:extLst>
          </p:cNvPr>
          <p:cNvSpPr>
            <a:spLocks noGrp="1"/>
          </p:cNvSpPr>
          <p:nvPr>
            <p:ph type="sldNum" sz="quarter" idx="12"/>
          </p:nvPr>
        </p:nvSpPr>
        <p:spPr/>
        <p:txBody>
          <a:bodyPr/>
          <a:lstStyle/>
          <a:p>
            <a:fld id="{61ED01A4-F888-F949-8F06-48FA7E65078B}"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82165322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 xmlns:a16="http://schemas.microsoft.com/office/drawing/2014/main" id="{795DBE3F-E504-F84E-AB8B-522017045E2D}"/>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 xmlns:a16="http://schemas.microsoft.com/office/drawing/2014/main" id="{C1C8DCB5-0945-0744-850C-317EBA500AAC}"/>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 xmlns:a16="http://schemas.microsoft.com/office/drawing/2014/main" id="{9D500BA4-9768-0B43-BB07-2BA0F6DF528C}"/>
              </a:ext>
            </a:extLst>
          </p:cNvPr>
          <p:cNvSpPr>
            <a:spLocks noGrp="1"/>
          </p:cNvSpPr>
          <p:nvPr>
            <p:ph type="dt" sz="half" idx="10"/>
          </p:nvPr>
        </p:nvSpPr>
        <p:spPr/>
        <p:txBody>
          <a:bodyPr/>
          <a:lstStyle/>
          <a:p>
            <a:fld id="{A6BE7EAB-74F4-7B40-B2E1-EDEE576BE784}" type="datetimeFigureOut">
              <a:rPr lang="hu-HU" smtClean="0">
                <a:solidFill>
                  <a:prstClr val="black">
                    <a:tint val="75000"/>
                  </a:prstClr>
                </a:solidFill>
              </a:rPr>
              <a:pPr/>
              <a:t>2023.12.13.</a:t>
            </a:fld>
            <a:endParaRPr lang="hu-HU">
              <a:solidFill>
                <a:prstClr val="black">
                  <a:tint val="75000"/>
                </a:prstClr>
              </a:solidFill>
            </a:endParaRPr>
          </a:p>
        </p:txBody>
      </p:sp>
      <p:sp>
        <p:nvSpPr>
          <p:cNvPr id="5" name="Élőláb helye 4">
            <a:extLst>
              <a:ext uri="{FF2B5EF4-FFF2-40B4-BE49-F238E27FC236}">
                <a16:creationId xmlns="" xmlns:a16="http://schemas.microsoft.com/office/drawing/2014/main" id="{FCD35480-0503-A04D-A581-5494E60AC965}"/>
              </a:ext>
            </a:extLst>
          </p:cNvPr>
          <p:cNvSpPr>
            <a:spLocks noGrp="1"/>
          </p:cNvSpPr>
          <p:nvPr>
            <p:ph type="ftr" sz="quarter" idx="11"/>
          </p:nvPr>
        </p:nvSpPr>
        <p:spPr/>
        <p:txBody>
          <a:bodyPr/>
          <a:lstStyle/>
          <a:p>
            <a:endParaRPr lang="hu-HU">
              <a:solidFill>
                <a:prstClr val="black">
                  <a:tint val="75000"/>
                </a:prstClr>
              </a:solidFill>
            </a:endParaRPr>
          </a:p>
        </p:txBody>
      </p:sp>
      <p:sp>
        <p:nvSpPr>
          <p:cNvPr id="6" name="Dia számának helye 5">
            <a:extLst>
              <a:ext uri="{FF2B5EF4-FFF2-40B4-BE49-F238E27FC236}">
                <a16:creationId xmlns="" xmlns:a16="http://schemas.microsoft.com/office/drawing/2014/main" id="{B2259410-D7A5-3240-A76E-3B6D87E72D22}"/>
              </a:ext>
            </a:extLst>
          </p:cNvPr>
          <p:cNvSpPr>
            <a:spLocks noGrp="1"/>
          </p:cNvSpPr>
          <p:nvPr>
            <p:ph type="sldNum" sz="quarter" idx="12"/>
          </p:nvPr>
        </p:nvSpPr>
        <p:spPr/>
        <p:txBody>
          <a:bodyPr/>
          <a:lstStyle/>
          <a:p>
            <a:fld id="{61ED01A4-F888-F949-8F06-48FA7E65078B}"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47255547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al - cím; jobb - szöveg II.">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2075" y="2205195"/>
            <a:ext cx="6877050" cy="3219451"/>
          </a:xfrm>
        </p:spPr>
        <p:txBody>
          <a:bodyPr>
            <a:noAutofit/>
          </a:bodyPr>
          <a:lstStyle>
            <a:lvl1pPr>
              <a:defRPr sz="2400">
                <a:solidFill>
                  <a:schemeClr val="tx1">
                    <a:lumMod val="75000"/>
                    <a:lumOff val="25000"/>
                  </a:schemeClr>
                </a:solidFill>
                <a:latin typeface="Gidole" panose="02000503000000000000" pitchFamily="50" charset="0"/>
              </a:defRPr>
            </a:lvl1pPr>
            <a:lvl2pPr>
              <a:defRPr sz="2000">
                <a:solidFill>
                  <a:srgbClr val="2F7579"/>
                </a:solidFill>
                <a:latin typeface="Gidole" panose="02000503000000000000" pitchFamily="50" charset="0"/>
              </a:defRPr>
            </a:lvl2pPr>
            <a:lvl3pPr>
              <a:defRPr sz="2000">
                <a:solidFill>
                  <a:srgbClr val="2F7579"/>
                </a:solidFill>
                <a:latin typeface="Gidole" panose="02000503000000000000" pitchFamily="50" charset="0"/>
              </a:defRPr>
            </a:lvl3pPr>
            <a:lvl4pPr>
              <a:defRPr sz="2000">
                <a:solidFill>
                  <a:srgbClr val="2F7579"/>
                </a:solidFill>
                <a:latin typeface="Gidole" panose="02000503000000000000" pitchFamily="50" charset="0"/>
              </a:defRPr>
            </a:lvl4pPr>
            <a:lvl5pPr>
              <a:defRPr sz="2000">
                <a:solidFill>
                  <a:srgbClr val="2F7579"/>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4" name="Date Placeholder 3"/>
          <p:cNvSpPr>
            <a:spLocks noGrp="1"/>
          </p:cNvSpPr>
          <p:nvPr>
            <p:ph type="dt" sz="half" idx="10"/>
          </p:nvPr>
        </p:nvSpPr>
        <p:spPr/>
        <p:txBody>
          <a:bodyPr/>
          <a:lstStyle/>
          <a:p>
            <a:fld id="{801FA2E3-41A8-49C5-ADCA-4BB0C46376EE}" type="datetime1">
              <a:rPr lang="hu-HU" smtClean="0">
                <a:solidFill>
                  <a:prstClr val="black">
                    <a:tint val="75000"/>
                  </a:prstClr>
                </a:solidFill>
              </a:rPr>
              <a:pPr/>
              <a:t>2023.12.13.</a:t>
            </a:fld>
            <a:endParaRPr lang="hu-HU">
              <a:solidFill>
                <a:prstClr val="black">
                  <a:tint val="75000"/>
                </a:prstClr>
              </a:solidFill>
            </a:endParaRPr>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lvl1pPr>
              <a:defRPr>
                <a:latin typeface="Gidole" panose="02000503000000000000" pitchFamily="50" charset="0"/>
              </a:defRPr>
            </a:lvl1pPr>
          </a:lstStyle>
          <a:p>
            <a:endParaRPr lang="hu-HU" dirty="0">
              <a:solidFill>
                <a:prstClr val="black">
                  <a:tint val="75000"/>
                </a:prstClr>
              </a:solidFill>
            </a:endParaRPr>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dole" panose="02000503000000000000" pitchFamily="50" charset="0"/>
              </a:defRPr>
            </a:lvl1pPr>
          </a:lstStyle>
          <a:p>
            <a:fld id="{09B4C220-B40E-44B8-B679-CC34413D7B47}" type="slidenum">
              <a:rPr lang="hu-HU" smtClean="0">
                <a:solidFill>
                  <a:prstClr val="white">
                    <a:lumMod val="85000"/>
                  </a:prstClr>
                </a:solidFill>
              </a:rPr>
              <a:pPr/>
              <a:t>‹#›</a:t>
            </a:fld>
            <a:endParaRPr lang="hu-HU" dirty="0">
              <a:solidFill>
                <a:prstClr val="white">
                  <a:lumMod val="85000"/>
                </a:prstClr>
              </a:solidFill>
            </a:endParaRPr>
          </a:p>
        </p:txBody>
      </p:sp>
      <p:cxnSp>
        <p:nvCxnSpPr>
          <p:cNvPr id="9" name="Straight Connector 8"/>
          <p:cNvCxnSpPr/>
          <p:nvPr userDrawn="1"/>
        </p:nvCxnSpPr>
        <p:spPr>
          <a:xfrm flipV="1">
            <a:off x="4833938" y="2"/>
            <a:ext cx="0" cy="319314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itle 5"/>
          <p:cNvSpPr>
            <a:spLocks noGrp="1"/>
          </p:cNvSpPr>
          <p:nvPr>
            <p:ph type="title" hasCustomPrompt="1"/>
          </p:nvPr>
        </p:nvSpPr>
        <p:spPr>
          <a:xfrm>
            <a:off x="419100" y="1366610"/>
            <a:ext cx="3657600" cy="1325563"/>
          </a:xfrm>
        </p:spPr>
        <p:txBody>
          <a:bodyPr>
            <a:noAutofit/>
          </a:bodyPr>
          <a:lstStyle>
            <a:lvl1pPr>
              <a:defRPr sz="3200" spc="0">
                <a:solidFill>
                  <a:srgbClr val="333333"/>
                </a:solidFill>
              </a:defRPr>
            </a:lvl1pPr>
          </a:lstStyle>
          <a:p>
            <a:r>
              <a:rPr lang="en-US" dirty="0"/>
              <a:t>Click to edit master title style</a:t>
            </a:r>
            <a:endParaRPr lang="hu-HU" dirty="0"/>
          </a:p>
        </p:txBody>
      </p:sp>
      <p:pic>
        <p:nvPicPr>
          <p:cNvPr id="12"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7398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241300" y="-215900"/>
            <a:ext cx="10515600" cy="1325563"/>
          </a:xfrm>
        </p:spPr>
        <p:txBody>
          <a:bodyPr/>
          <a:lstStyle/>
          <a:p>
            <a:r>
              <a:rPr lang="en-US"/>
              <a:t>Click to edit Master title style</a:t>
            </a:r>
            <a:endParaRPr lang="hu-HU"/>
          </a:p>
        </p:txBody>
      </p:sp>
      <p:sp>
        <p:nvSpPr>
          <p:cNvPr id="3" name="Date Placeholder 2"/>
          <p:cNvSpPr>
            <a:spLocks noGrp="1"/>
          </p:cNvSpPr>
          <p:nvPr>
            <p:ph type="dt" sz="half" idx="10"/>
          </p:nvPr>
        </p:nvSpPr>
        <p:spPr/>
        <p:txBody>
          <a:bodyPr/>
          <a:lstStyle/>
          <a:p>
            <a:fld id="{A5A5610E-FBAF-4154-84FE-697E72CBD526}" type="datetime1">
              <a:rPr lang="hu-HU" smtClean="0">
                <a:solidFill>
                  <a:prstClr val="black">
                    <a:tint val="75000"/>
                  </a:prstClr>
                </a:solidFill>
              </a:rPr>
              <a:pPr/>
              <a:t>2023.12.13.</a:t>
            </a:fld>
            <a:endParaRPr lang="hu-HU" dirty="0">
              <a:solidFill>
                <a:prstClr val="black">
                  <a:tint val="75000"/>
                </a:prstClr>
              </a:solidFill>
            </a:endParaRPr>
          </a:p>
        </p:txBody>
      </p:sp>
      <p:sp>
        <p:nvSpPr>
          <p:cNvPr id="4" name="Slide Number Placeholder 3"/>
          <p:cNvSpPr>
            <a:spLocks noGrp="1"/>
          </p:cNvSpPr>
          <p:nvPr>
            <p:ph type="sldNum" sz="quarter" idx="11"/>
          </p:nvPr>
        </p:nvSpPr>
        <p:spPr>
          <a:xfrm>
            <a:off x="8610600" y="113677"/>
            <a:ext cx="2743200" cy="666410"/>
          </a:xfrm>
        </p:spPr>
        <p:txBody>
          <a:bodyPr/>
          <a:lstStyle/>
          <a:p>
            <a:fld id="{09B4C220-B40E-44B8-B679-CC34413D7B47}" type="slidenum">
              <a:rPr lang="hu-HU" smtClean="0">
                <a:solidFill>
                  <a:prstClr val="white">
                    <a:lumMod val="85000"/>
                  </a:prstClr>
                </a:solidFill>
              </a:rPr>
              <a:pPr/>
              <a:t>‹#›</a:t>
            </a:fld>
            <a:endParaRPr lang="hu-HU" dirty="0">
              <a:solidFill>
                <a:prstClr val="white">
                  <a:lumMod val="85000"/>
                </a:prstClr>
              </a:solidFill>
            </a:endParaRPr>
          </a:p>
        </p:txBody>
      </p:sp>
      <p:sp>
        <p:nvSpPr>
          <p:cNvPr id="5" name="Subtitle 2"/>
          <p:cNvSpPr>
            <a:spLocks noGrp="1"/>
          </p:cNvSpPr>
          <p:nvPr>
            <p:ph type="subTitle" idx="1"/>
          </p:nvPr>
        </p:nvSpPr>
        <p:spPr>
          <a:xfrm>
            <a:off x="241300" y="1109663"/>
            <a:ext cx="9144000" cy="484187"/>
          </a:xfrm>
        </p:spPr>
        <p:txBody>
          <a:bodyPr>
            <a:normAutofit/>
          </a:bodyPr>
          <a:lstStyle>
            <a:lvl1pPr marL="0" indent="0" algn="l">
              <a:lnSpc>
                <a:spcPct val="70000"/>
              </a:lnSpc>
              <a:buNone/>
              <a:defRPr sz="2800">
                <a:solidFill>
                  <a:schemeClr val="bg2">
                    <a:lumMod val="50000"/>
                  </a:schemeClr>
                </a:solidFill>
                <a:latin typeface="Gidole" panose="02000503000000000000"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hu-HU" dirty="0"/>
          </a:p>
        </p:txBody>
      </p:sp>
      <p:pic>
        <p:nvPicPr>
          <p:cNvPr id="6"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screen">
            <a:extLst>
              <a:ext uri="{28A0092B-C50C-407E-A947-70E740481C1C}">
                <a14:useLocalDpi xmlns:a14="http://schemas.microsoft.com/office/drawing/2010/main" val="0"/>
              </a:ext>
            </a:extLst>
          </a:blip>
          <a:srcRect/>
          <a:stretch>
            <a:fillRect/>
          </a:stretch>
        </p:blipFill>
        <p:spPr bwMode="auto">
          <a:xfrm>
            <a:off x="11464497" y="126571"/>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71311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al - cím/szöveg; jobb - kép">
    <p:bg>
      <p:bgPr>
        <a:solidFill>
          <a:srgbClr val="FCFCFF"/>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2"/>
          </p:nvPr>
        </p:nvSpPr>
        <p:spPr>
          <a:xfrm>
            <a:off x="7300685" y="0"/>
            <a:ext cx="3556227" cy="6858000"/>
          </a:xfrm>
          <a:solidFill>
            <a:schemeClr val="tx1">
              <a:lumMod val="50000"/>
              <a:lumOff val="50000"/>
            </a:schemeClr>
          </a:solidFill>
        </p:spPr>
        <p:txBody>
          <a:bodyPr/>
          <a:lstStyle/>
          <a:p>
            <a:endParaRPr lang="hu-HU" dirty="0"/>
          </a:p>
        </p:txBody>
      </p:sp>
      <p:sp>
        <p:nvSpPr>
          <p:cNvPr id="3" name="Content Placeholder 2"/>
          <p:cNvSpPr>
            <a:spLocks noGrp="1"/>
          </p:cNvSpPr>
          <p:nvPr>
            <p:ph idx="1"/>
          </p:nvPr>
        </p:nvSpPr>
        <p:spPr>
          <a:xfrm>
            <a:off x="419100" y="3546019"/>
            <a:ext cx="4922157" cy="2245181"/>
          </a:xfrm>
        </p:spPr>
        <p:txBody>
          <a:bodyPr>
            <a:noAutofit/>
          </a:bodyPr>
          <a:lstStyle>
            <a:lvl1pPr>
              <a:defRPr sz="2400">
                <a:solidFill>
                  <a:schemeClr val="tx1">
                    <a:lumMod val="75000"/>
                    <a:lumOff val="25000"/>
                  </a:schemeClr>
                </a:solidFill>
                <a:latin typeface="Gidole" panose="02000503000000000000" pitchFamily="50" charset="0"/>
              </a:defRPr>
            </a:lvl1pPr>
            <a:lvl2pPr>
              <a:defRPr sz="2000">
                <a:solidFill>
                  <a:srgbClr val="2F7579"/>
                </a:solidFill>
                <a:latin typeface="Gidole" panose="02000503000000000000" pitchFamily="50" charset="0"/>
              </a:defRPr>
            </a:lvl2pPr>
            <a:lvl3pPr>
              <a:defRPr sz="2000">
                <a:solidFill>
                  <a:srgbClr val="2F7579"/>
                </a:solidFill>
                <a:latin typeface="Gidole" panose="02000503000000000000" pitchFamily="50" charset="0"/>
              </a:defRPr>
            </a:lvl3pPr>
            <a:lvl4pPr>
              <a:defRPr sz="2000">
                <a:solidFill>
                  <a:srgbClr val="2F7579"/>
                </a:solidFill>
                <a:latin typeface="Gidole" panose="02000503000000000000" pitchFamily="50" charset="0"/>
              </a:defRPr>
            </a:lvl4pPr>
            <a:lvl5pPr>
              <a:defRPr sz="2000">
                <a:solidFill>
                  <a:srgbClr val="2F7579"/>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4" name="Date Placeholder 3"/>
          <p:cNvSpPr>
            <a:spLocks noGrp="1"/>
          </p:cNvSpPr>
          <p:nvPr>
            <p:ph type="dt" sz="half" idx="10"/>
          </p:nvPr>
        </p:nvSpPr>
        <p:spPr/>
        <p:txBody>
          <a:bodyPr/>
          <a:lstStyle/>
          <a:p>
            <a:fld id="{F24F44A1-FBCF-42F4-BF29-F07B00A46AC6}"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37192"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dirty="0"/>
          </a:p>
        </p:txBody>
      </p:sp>
      <p:sp>
        <p:nvSpPr>
          <p:cNvPr id="6" name="Title 5"/>
          <p:cNvSpPr>
            <a:spLocks noGrp="1"/>
          </p:cNvSpPr>
          <p:nvPr>
            <p:ph type="title" hasCustomPrompt="1"/>
          </p:nvPr>
        </p:nvSpPr>
        <p:spPr>
          <a:xfrm>
            <a:off x="419099" y="1366610"/>
            <a:ext cx="4922157" cy="1325563"/>
          </a:xfrm>
        </p:spPr>
        <p:txBody>
          <a:bodyPr>
            <a:noAutofit/>
          </a:bodyPr>
          <a:lstStyle>
            <a:lvl1pPr>
              <a:defRPr sz="3200" spc="0">
                <a:solidFill>
                  <a:srgbClr val="3C3C3C"/>
                </a:solidFill>
              </a:defRPr>
            </a:lvl1pPr>
          </a:lstStyle>
          <a:p>
            <a:r>
              <a:rPr lang="en-US" dirty="0"/>
              <a:t>Click to edit master title style</a:t>
            </a:r>
            <a:endParaRPr lang="hu-HU" dirty="0"/>
          </a:p>
        </p:txBody>
      </p:sp>
      <p:pic>
        <p:nvPicPr>
          <p:cNvPr id="11"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98789" y="6124850"/>
            <a:ext cx="640620" cy="640620"/>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a:xfrm>
            <a:off x="0" y="3066143"/>
            <a:ext cx="44958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09569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ím_slide_2">
    <p:bg>
      <p:bgPr>
        <a:solidFill>
          <a:srgbClr val="FCFCFF"/>
        </a:solidFill>
        <a:effectLst/>
      </p:bgPr>
    </p:bg>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2EE6CD85-A368-497B-AF01-01D6711EB2AB}" type="datetime1">
              <a:rPr lang="hu-HU" smtClean="0">
                <a:solidFill>
                  <a:prstClr val="black">
                    <a:tint val="75000"/>
                  </a:prstClr>
                </a:solidFill>
              </a:rPr>
              <a:pPr/>
              <a:t>2023.12.13.</a:t>
            </a:fld>
            <a:endParaRPr lang="hu-HU">
              <a:solidFill>
                <a:prstClr val="black">
                  <a:tint val="75000"/>
                </a:prstClr>
              </a:solidFill>
            </a:endParaRPr>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solidFill>
                <a:prstClr val="black">
                  <a:tint val="75000"/>
                </a:prstClr>
              </a:solidFill>
            </a:endParaRPr>
          </a:p>
        </p:txBody>
      </p:sp>
      <p:sp>
        <p:nvSpPr>
          <p:cNvPr id="9" name="Content Placeholder 8"/>
          <p:cNvSpPr>
            <a:spLocks noGrp="1"/>
          </p:cNvSpPr>
          <p:nvPr>
            <p:ph sz="quarter" idx="13"/>
          </p:nvPr>
        </p:nvSpPr>
        <p:spPr>
          <a:xfrm>
            <a:off x="5630636" y="4020741"/>
            <a:ext cx="4351564" cy="914400"/>
          </a:xfrm>
        </p:spPr>
        <p:txBody>
          <a:bodyPr>
            <a:noAutofit/>
          </a:bodyPr>
          <a:lstStyle>
            <a:lvl1pPr marL="0" indent="0">
              <a:lnSpc>
                <a:spcPct val="80000"/>
              </a:lnSpc>
              <a:buNone/>
              <a:defRPr sz="2400">
                <a:solidFill>
                  <a:schemeClr val="tx1">
                    <a:lumMod val="85000"/>
                    <a:lumOff val="15000"/>
                  </a:schemeClr>
                </a:solidFill>
                <a:latin typeface="Gidole" panose="02000503000000000000" pitchFamily="50" charset="0"/>
              </a:defRPr>
            </a:lvl1pPr>
          </a:lstStyle>
          <a:p>
            <a:pPr lvl="0"/>
            <a:r>
              <a:rPr lang="en-US" dirty="0"/>
              <a:t>Click to edit Master text styles</a:t>
            </a:r>
          </a:p>
        </p:txBody>
      </p:sp>
      <p:sp>
        <p:nvSpPr>
          <p:cNvPr id="6" name="Title 5"/>
          <p:cNvSpPr>
            <a:spLocks noGrp="1"/>
          </p:cNvSpPr>
          <p:nvPr>
            <p:ph type="title" hasCustomPrompt="1"/>
          </p:nvPr>
        </p:nvSpPr>
        <p:spPr>
          <a:xfrm>
            <a:off x="1524000" y="1318816"/>
            <a:ext cx="9144000" cy="1325563"/>
          </a:xfrm>
        </p:spPr>
        <p:txBody>
          <a:bodyPr>
            <a:noAutofit/>
          </a:bodyPr>
          <a:lstStyle>
            <a:lvl1pPr>
              <a:defRPr sz="5400" spc="0">
                <a:solidFill>
                  <a:srgbClr val="3C3C3C"/>
                </a:solidFill>
              </a:defRPr>
            </a:lvl1pPr>
          </a:lstStyle>
          <a:p>
            <a:r>
              <a:rPr lang="en-US" dirty="0"/>
              <a:t>Click to edit master title style</a:t>
            </a:r>
            <a:endParaRPr lang="hu-HU" dirty="0"/>
          </a:p>
        </p:txBody>
      </p:sp>
      <p:sp>
        <p:nvSpPr>
          <p:cNvPr id="8" name="Content Placeholder 8"/>
          <p:cNvSpPr>
            <a:spLocks noGrp="1"/>
          </p:cNvSpPr>
          <p:nvPr>
            <p:ph sz="quarter" idx="14"/>
          </p:nvPr>
        </p:nvSpPr>
        <p:spPr>
          <a:xfrm>
            <a:off x="1523999" y="4018473"/>
            <a:ext cx="3701143" cy="914400"/>
          </a:xfrm>
        </p:spPr>
        <p:txBody>
          <a:bodyPr>
            <a:noAutofit/>
          </a:bodyPr>
          <a:lstStyle>
            <a:lvl1pPr marL="0" indent="0">
              <a:lnSpc>
                <a:spcPct val="80000"/>
              </a:lnSpc>
              <a:buNone/>
              <a:defRPr sz="2400">
                <a:solidFill>
                  <a:srgbClr val="2F7579"/>
                </a:solidFill>
                <a:latin typeface="Gidole" panose="02000503000000000000" pitchFamily="50" charset="0"/>
              </a:defRPr>
            </a:lvl1pPr>
          </a:lstStyle>
          <a:p>
            <a:pPr lvl="0"/>
            <a:r>
              <a:rPr lang="en-US" dirty="0"/>
              <a:t>Click to edit Master text styles</a:t>
            </a:r>
          </a:p>
        </p:txBody>
      </p:sp>
      <p:sp>
        <p:nvSpPr>
          <p:cNvPr id="10"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solidFill>
                  <a:prstClr val="white">
                    <a:lumMod val="85000"/>
                  </a:prstClr>
                </a:solidFill>
              </a:rPr>
              <a:pPr/>
              <a:t>‹#›</a:t>
            </a:fld>
            <a:endParaRPr lang="hu-HU">
              <a:solidFill>
                <a:prstClr val="white">
                  <a:lumMod val="85000"/>
                </a:prstClr>
              </a:solidFill>
            </a:endParaRPr>
          </a:p>
        </p:txBody>
      </p:sp>
      <p:sp>
        <p:nvSpPr>
          <p:cNvPr id="11" name="Subtitle 2"/>
          <p:cNvSpPr>
            <a:spLocks noGrp="1"/>
          </p:cNvSpPr>
          <p:nvPr>
            <p:ph type="subTitle" idx="1" hasCustomPrompt="1"/>
          </p:nvPr>
        </p:nvSpPr>
        <p:spPr>
          <a:xfrm>
            <a:off x="1524000" y="2742151"/>
            <a:ext cx="9144000" cy="484187"/>
          </a:xfrm>
        </p:spPr>
        <p:txBody>
          <a:bodyPr>
            <a:noAutofit/>
          </a:bodyPr>
          <a:lstStyle>
            <a:lvl1pPr marL="0" indent="0" algn="l">
              <a:lnSpc>
                <a:spcPct val="70000"/>
              </a:lnSpc>
              <a:buNone/>
              <a:defRPr sz="2800">
                <a:solidFill>
                  <a:schemeClr val="bg2">
                    <a:lumMod val="50000"/>
                  </a:schemeClr>
                </a:solidFill>
                <a:latin typeface="Bahnschrift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hu-HU" dirty="0"/>
          </a:p>
        </p:txBody>
      </p:sp>
      <p:pic>
        <p:nvPicPr>
          <p:cNvPr id="13"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2809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DC3152C-34A1-BC43-A14C-BD6C9A107947}"/>
              </a:ext>
            </a:extLst>
          </p:cNvPr>
          <p:cNvSpPr txBox="1"/>
          <p:nvPr userDrawn="1"/>
        </p:nvSpPr>
        <p:spPr>
          <a:xfrm>
            <a:off x="10953750" y="5942790"/>
            <a:ext cx="1238250" cy="923330"/>
          </a:xfrm>
          <a:prstGeom prst="rect">
            <a:avLst/>
          </a:prstGeom>
          <a:noFill/>
        </p:spPr>
        <p:txBody>
          <a:bodyPr wrap="square" rtlCol="0" anchor="ctr">
            <a:spAutoFit/>
          </a:bodyPr>
          <a:lstStyle/>
          <a:p>
            <a:pPr algn="ctr"/>
            <a:fld id="{260E2A6B-A809-4840-BF14-8648BC0BDF87}" type="slidenum">
              <a:rPr lang="id-ID" sz="5400" b="1" smtClean="0">
                <a:solidFill>
                  <a:prstClr val="white">
                    <a:lumMod val="95000"/>
                  </a:prstClr>
                </a:solidFill>
                <a:latin typeface="Gotham Bold" panose="02000803030000020004" pitchFamily="2" charset="0"/>
                <a:ea typeface="Liberation Sans" panose="020B0604020202020204" pitchFamily="34" charset="0"/>
                <a:cs typeface="Segoe UI" panose="020B0502040204020203" pitchFamily="34" charset="0"/>
              </a:rPr>
              <a:pPr algn="ctr"/>
              <a:t>‹#›</a:t>
            </a:fld>
            <a:endParaRPr lang="id-ID" sz="16600" b="1" dirty="0">
              <a:solidFill>
                <a:prstClr val="white">
                  <a:lumMod val="95000"/>
                </a:prstClr>
              </a:solidFill>
              <a:latin typeface="Gotham Bold" panose="02000803030000020004" pitchFamily="2" charset="0"/>
              <a:ea typeface="Liberation Sans" panose="020B0604020202020204" pitchFamily="34" charset="0"/>
              <a:cs typeface="Segoe UI" panose="020B0502040204020203" pitchFamily="34" charset="0"/>
            </a:endParaRPr>
          </a:p>
        </p:txBody>
      </p:sp>
    </p:spTree>
    <p:extLst>
      <p:ext uri="{BB962C8B-B14F-4D97-AF65-F5344CB8AC3E}">
        <p14:creationId xmlns:p14="http://schemas.microsoft.com/office/powerpoint/2010/main" val="35496601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al - cím/kép; jobb - szöve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2075" y="2205195"/>
            <a:ext cx="6877050" cy="3219451"/>
          </a:xfrm>
        </p:spPr>
        <p:txBody>
          <a:bodyPr>
            <a:noAutofit/>
          </a:bodyPr>
          <a:lstStyle>
            <a:lvl1pPr>
              <a:defRPr sz="2400">
                <a:solidFill>
                  <a:schemeClr val="tx1">
                    <a:lumMod val="75000"/>
                    <a:lumOff val="25000"/>
                  </a:schemeClr>
                </a:solidFill>
                <a:latin typeface="Gidole" panose="02000503000000000000" pitchFamily="50" charset="0"/>
              </a:defRPr>
            </a:lvl1pPr>
            <a:lvl2pPr>
              <a:defRPr sz="2000">
                <a:solidFill>
                  <a:srgbClr val="2F7579"/>
                </a:solidFill>
                <a:latin typeface="Gidole" panose="02000503000000000000" pitchFamily="50" charset="0"/>
              </a:defRPr>
            </a:lvl2pPr>
            <a:lvl3pPr>
              <a:defRPr sz="2000">
                <a:solidFill>
                  <a:srgbClr val="2F7579"/>
                </a:solidFill>
                <a:latin typeface="Gidole" panose="02000503000000000000" pitchFamily="50" charset="0"/>
              </a:defRPr>
            </a:lvl3pPr>
            <a:lvl4pPr>
              <a:defRPr sz="2000">
                <a:solidFill>
                  <a:srgbClr val="2F7579"/>
                </a:solidFill>
                <a:latin typeface="Gidole" panose="02000503000000000000" pitchFamily="50" charset="0"/>
              </a:defRPr>
            </a:lvl4pPr>
            <a:lvl5pPr>
              <a:defRPr sz="2000">
                <a:solidFill>
                  <a:srgbClr val="2F7579"/>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4" name="Date Placeholder 3"/>
          <p:cNvSpPr>
            <a:spLocks noGrp="1"/>
          </p:cNvSpPr>
          <p:nvPr>
            <p:ph type="dt" sz="half" idx="10"/>
          </p:nvPr>
        </p:nvSpPr>
        <p:spPr/>
        <p:txBody>
          <a:bodyPr/>
          <a:lstStyle/>
          <a:p>
            <a:fld id="{854AD34F-49A0-434A-911D-12542300E33E}" type="datetime1">
              <a:rPr lang="hu-HU" smtClean="0">
                <a:solidFill>
                  <a:prstClr val="black">
                    <a:tint val="75000"/>
                  </a:prstClr>
                </a:solidFill>
              </a:rPr>
              <a:pPr/>
              <a:t>2023.12.13.</a:t>
            </a:fld>
            <a:endParaRPr lang="hu-HU" dirty="0">
              <a:solidFill>
                <a:prstClr val="black">
                  <a:tint val="75000"/>
                </a:prstClr>
              </a:solidFill>
            </a:endParaRPr>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dirty="0">
              <a:solidFill>
                <a:prstClr val="black">
                  <a:tint val="75000"/>
                </a:prstClr>
              </a:solidFill>
            </a:endParaRPr>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solidFill>
                  <a:prstClr val="white">
                    <a:lumMod val="85000"/>
                  </a:prstClr>
                </a:solidFill>
              </a:rPr>
              <a:pPr/>
              <a:t>‹#›</a:t>
            </a:fld>
            <a:endParaRPr lang="hu-HU" dirty="0">
              <a:solidFill>
                <a:prstClr val="white">
                  <a:lumMod val="85000"/>
                </a:prstClr>
              </a:solidFill>
            </a:endParaRPr>
          </a:p>
        </p:txBody>
      </p:sp>
      <p:cxnSp>
        <p:nvCxnSpPr>
          <p:cNvPr id="9" name="Straight Connector 8"/>
          <p:cNvCxnSpPr/>
          <p:nvPr userDrawn="1"/>
        </p:nvCxnSpPr>
        <p:spPr>
          <a:xfrm flipV="1">
            <a:off x="4833938" y="2"/>
            <a:ext cx="0" cy="3193141"/>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itle 5"/>
          <p:cNvSpPr>
            <a:spLocks noGrp="1"/>
          </p:cNvSpPr>
          <p:nvPr>
            <p:ph type="title" hasCustomPrompt="1"/>
          </p:nvPr>
        </p:nvSpPr>
        <p:spPr>
          <a:xfrm>
            <a:off x="419100" y="1366610"/>
            <a:ext cx="3657600" cy="1325563"/>
          </a:xfrm>
        </p:spPr>
        <p:txBody>
          <a:bodyPr>
            <a:noAutofit/>
          </a:bodyPr>
          <a:lstStyle>
            <a:lvl1pPr>
              <a:defRPr sz="3200" spc="0">
                <a:solidFill>
                  <a:srgbClr val="333333"/>
                </a:solidFill>
              </a:defRPr>
            </a:lvl1pPr>
          </a:lstStyle>
          <a:p>
            <a:r>
              <a:rPr lang="en-US" dirty="0"/>
              <a:t>Click to edit master title style</a:t>
            </a:r>
            <a:endParaRPr lang="hu-HU" dirty="0"/>
          </a:p>
        </p:txBody>
      </p:sp>
      <p:sp>
        <p:nvSpPr>
          <p:cNvPr id="6" name="Picture Placeholder 5"/>
          <p:cNvSpPr>
            <a:spLocks noGrp="1"/>
          </p:cNvSpPr>
          <p:nvPr>
            <p:ph type="pic" sz="quarter" idx="12"/>
          </p:nvPr>
        </p:nvSpPr>
        <p:spPr>
          <a:xfrm>
            <a:off x="0" y="3534182"/>
            <a:ext cx="4731656" cy="2231503"/>
          </a:xfrm>
          <a:solidFill>
            <a:schemeClr val="tx1">
              <a:lumMod val="50000"/>
              <a:lumOff val="50000"/>
            </a:schemeClr>
          </a:solidFill>
        </p:spPr>
        <p:txBody>
          <a:bodyPr/>
          <a:lstStyle/>
          <a:p>
            <a:endParaRPr lang="hu-HU" dirty="0"/>
          </a:p>
        </p:txBody>
      </p:sp>
      <p:pic>
        <p:nvPicPr>
          <p:cNvPr id="10"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362412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lvl="0"/>
            <a:r>
              <a:rPr lang="nl-BE" dirty="0"/>
              <a:t>Klik om de tekststijl van het model te bewerken</a:t>
            </a:r>
          </a:p>
          <a:p>
            <a:pPr lvl="1"/>
            <a:r>
              <a:rPr lang="nl-BE" dirty="0"/>
              <a:t>Tweede niveau</a:t>
            </a:r>
          </a:p>
          <a:p>
            <a:pPr lvl="2"/>
            <a:r>
              <a:rPr lang="nl-BE" dirty="0"/>
              <a:t>Derde niveau</a:t>
            </a:r>
          </a:p>
          <a:p>
            <a:pPr lvl="3"/>
            <a:r>
              <a:rPr lang="nl-BE" dirty="0"/>
              <a:t>Vierde niveau</a:t>
            </a:r>
          </a:p>
          <a:p>
            <a:pPr lvl="4"/>
            <a:r>
              <a:rPr lang="nl-BE" dirty="0"/>
              <a:t>Vijfde niveau</a:t>
            </a:r>
            <a:endParaRPr lang="nl-NL" dirty="0"/>
          </a:p>
        </p:txBody>
      </p:sp>
      <p:sp>
        <p:nvSpPr>
          <p:cNvPr id="4" name="Slide Number Placeholder 5"/>
          <p:cNvSpPr>
            <a:spLocks noGrp="1"/>
          </p:cNvSpPr>
          <p:nvPr>
            <p:ph type="sldNum" sz="quarter" idx="4"/>
          </p:nvPr>
        </p:nvSpPr>
        <p:spPr>
          <a:xfrm>
            <a:off x="11726316" y="6387003"/>
            <a:ext cx="235642" cy="230832"/>
          </a:xfrm>
          <a:prstGeom prst="rect">
            <a:avLst/>
          </a:prstGeom>
        </p:spPr>
        <p:txBody>
          <a:bodyPr vert="horz" wrap="none" lIns="0" tIns="0" rIns="0" bIns="0" rtlCol="0" anchor="ctr">
            <a:spAutoFit/>
          </a:bodyPr>
          <a:lstStyle>
            <a:lvl1pPr algn="r">
              <a:defRPr sz="1500" b="1" i="0">
                <a:solidFill>
                  <a:schemeClr val="tx2"/>
                </a:solidFill>
                <a:latin typeface="Arial"/>
                <a:cs typeface="Arial"/>
              </a:defRPr>
            </a:lvl1pPr>
          </a:lstStyle>
          <a:p>
            <a:fld id="{38C080AE-66C8-8249-B90B-B6D109566B0C}" type="slidenum">
              <a:rPr lang="en-US" smtClean="0">
                <a:solidFill>
                  <a:srgbClr val="44546A"/>
                </a:solidFill>
              </a:rPr>
              <a:pPr/>
              <a:t>‹#›</a:t>
            </a:fld>
            <a:endParaRPr lang="en-US" dirty="0">
              <a:solidFill>
                <a:srgbClr val="44546A"/>
              </a:solidFill>
            </a:endParaRPr>
          </a:p>
        </p:txBody>
      </p:sp>
      <p:sp>
        <p:nvSpPr>
          <p:cNvPr id="5" name="Title 6"/>
          <p:cNvSpPr>
            <a:spLocks noGrp="1"/>
          </p:cNvSpPr>
          <p:nvPr>
            <p:ph type="title"/>
          </p:nvPr>
        </p:nvSpPr>
        <p:spPr>
          <a:xfrm>
            <a:off x="257235" y="366186"/>
            <a:ext cx="9018209" cy="903817"/>
          </a:xfrm>
          <a:prstGeom prst="rect">
            <a:avLst/>
          </a:prstGeom>
        </p:spPr>
        <p:txBody>
          <a:bodyPr/>
          <a:lstStyle/>
          <a:p>
            <a:r>
              <a:rPr lang="en-US" dirty="0"/>
              <a:t>Click to edit Master title style</a:t>
            </a:r>
            <a:endParaRPr lang="en-GB" dirty="0"/>
          </a:p>
        </p:txBody>
      </p:sp>
    </p:spTree>
    <p:extLst>
      <p:ext uri="{BB962C8B-B14F-4D97-AF65-F5344CB8AC3E}">
        <p14:creationId xmlns:p14="http://schemas.microsoft.com/office/powerpoint/2010/main" val="159763535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84614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Cím_Slide_1">
    <p:bg>
      <p:bgPr>
        <a:solidFill>
          <a:srgbClr val="FCFCFF"/>
        </a:solidFill>
        <a:effectLst/>
      </p:bgPr>
    </p:bg>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1524000" y="2742151"/>
            <a:ext cx="9144000" cy="484187"/>
          </a:xfrm>
        </p:spPr>
        <p:txBody>
          <a:bodyPr>
            <a:noAutofit/>
          </a:bodyPr>
          <a:lstStyle>
            <a:lvl1pPr marL="0" indent="0" algn="l">
              <a:lnSpc>
                <a:spcPct val="70000"/>
              </a:lnSpc>
              <a:buNone/>
              <a:defRPr sz="2800">
                <a:solidFill>
                  <a:schemeClr val="bg2">
                    <a:lumMod val="50000"/>
                  </a:schemeClr>
                </a:solidFill>
                <a:latin typeface="Bahnschrift SemiBold"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hu-HU" dirty="0"/>
          </a:p>
        </p:txBody>
      </p:sp>
      <p:sp>
        <p:nvSpPr>
          <p:cNvPr id="4" name="Date Placeholder 3"/>
          <p:cNvSpPr>
            <a:spLocks noGrp="1"/>
          </p:cNvSpPr>
          <p:nvPr>
            <p:ph type="dt" sz="half" idx="10"/>
          </p:nvPr>
        </p:nvSpPr>
        <p:spPr/>
        <p:txBody>
          <a:bodyPr/>
          <a:lstStyle/>
          <a:p>
            <a:fld id="{63418DA9-D000-4E35-A7AA-6537B54DE9B5}"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dirty="0"/>
          </a:p>
        </p:txBody>
      </p:sp>
      <p:sp>
        <p:nvSpPr>
          <p:cNvPr id="9" name="Content Placeholder 8"/>
          <p:cNvSpPr>
            <a:spLocks noGrp="1"/>
          </p:cNvSpPr>
          <p:nvPr>
            <p:ph sz="quarter" idx="13"/>
          </p:nvPr>
        </p:nvSpPr>
        <p:spPr>
          <a:xfrm>
            <a:off x="2133600" y="4020741"/>
            <a:ext cx="6572250" cy="914400"/>
          </a:xfrm>
        </p:spPr>
        <p:txBody>
          <a:bodyPr>
            <a:noAutofit/>
          </a:bodyPr>
          <a:lstStyle>
            <a:lvl1pPr marL="0" indent="0">
              <a:lnSpc>
                <a:spcPct val="80000"/>
              </a:lnSpc>
              <a:buNone/>
              <a:defRPr sz="2400">
                <a:solidFill>
                  <a:srgbClr val="3C3C3C"/>
                </a:solidFill>
                <a:latin typeface="Gidole" panose="02000503000000000000" pitchFamily="50" charset="0"/>
              </a:defRPr>
            </a:lvl1pPr>
          </a:lstStyle>
          <a:p>
            <a:pPr lvl="0"/>
            <a:r>
              <a:rPr lang="en-US" dirty="0"/>
              <a:t>Click to edit Master text styles</a:t>
            </a:r>
          </a:p>
        </p:txBody>
      </p:sp>
      <p:sp>
        <p:nvSpPr>
          <p:cNvPr id="6" name="Title 5"/>
          <p:cNvSpPr>
            <a:spLocks noGrp="1"/>
          </p:cNvSpPr>
          <p:nvPr>
            <p:ph type="title" hasCustomPrompt="1"/>
          </p:nvPr>
        </p:nvSpPr>
        <p:spPr>
          <a:xfrm>
            <a:off x="1524000" y="1318816"/>
            <a:ext cx="9144000" cy="1325563"/>
          </a:xfrm>
        </p:spPr>
        <p:txBody>
          <a:bodyPr>
            <a:noAutofit/>
          </a:bodyPr>
          <a:lstStyle>
            <a:lvl1pPr>
              <a:defRPr sz="5400" spc="0">
                <a:solidFill>
                  <a:srgbClr val="3C3C3C"/>
                </a:solidFill>
              </a:defRPr>
            </a:lvl1pPr>
          </a:lstStyle>
          <a:p>
            <a:r>
              <a:rPr lang="en-US" dirty="0"/>
              <a:t>Click to edit master title style</a:t>
            </a:r>
            <a:endParaRPr lang="hu-HU" dirty="0"/>
          </a:p>
        </p:txBody>
      </p:sp>
      <p:sp>
        <p:nvSpPr>
          <p:cNvPr id="13"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dirty="0"/>
          </a:p>
        </p:txBody>
      </p:sp>
      <p:pic>
        <p:nvPicPr>
          <p:cNvPr id="14"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26759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1712"/>
            <a:ext cx="12195050" cy="6856287"/>
          </a:xfrm>
          <a:prstGeom prst="rect">
            <a:avLst/>
          </a:prstGeom>
        </p:spPr>
      </p:pic>
      <p:sp>
        <p:nvSpPr>
          <p:cNvPr id="2" name="Title 1"/>
          <p:cNvSpPr>
            <a:spLocks noGrp="1"/>
          </p:cNvSpPr>
          <p:nvPr>
            <p:ph type="ctrTitle"/>
          </p:nvPr>
        </p:nvSpPr>
        <p:spPr>
          <a:xfrm>
            <a:off x="406404" y="3918857"/>
            <a:ext cx="9144000" cy="933763"/>
          </a:xfrm>
          <a:prstGeom prst="rect">
            <a:avLst/>
          </a:prstGeom>
        </p:spPr>
        <p:txBody>
          <a:bodyPr anchor="b">
            <a:normAutofit/>
          </a:bodyPr>
          <a:lstStyle>
            <a:lvl1pPr algn="l">
              <a:defRPr sz="3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20913" y="4810580"/>
            <a:ext cx="9144000" cy="1655762"/>
          </a:xfrm>
          <a:prstGeom prst="rect">
            <a:avLst/>
          </a:prstGeom>
        </p:spPr>
        <p:txBody>
          <a:bodyPr>
            <a:normAutofit/>
          </a:bodyPr>
          <a:lstStyle>
            <a:lvl1pPr marL="0" indent="0" algn="l">
              <a:buNone/>
              <a:defRPr sz="2400">
                <a:solidFill>
                  <a:schemeClr val="bg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147682819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3" y="0"/>
            <a:ext cx="12188196" cy="6858000"/>
          </a:xfrm>
          <a:prstGeom prst="rect">
            <a:avLst/>
          </a:prstGeom>
        </p:spPr>
      </p:pic>
      <p:sp>
        <p:nvSpPr>
          <p:cNvPr id="2" name="Title 1"/>
          <p:cNvSpPr>
            <a:spLocks noGrp="1"/>
          </p:cNvSpPr>
          <p:nvPr>
            <p:ph type="ctrTitle"/>
          </p:nvPr>
        </p:nvSpPr>
        <p:spPr>
          <a:xfrm>
            <a:off x="406404" y="4630057"/>
            <a:ext cx="9144000" cy="933763"/>
          </a:xfrm>
          <a:prstGeom prst="rect">
            <a:avLst/>
          </a:prstGeom>
        </p:spPr>
        <p:txBody>
          <a:bodyPr anchor="b">
            <a:normAutofit/>
          </a:bodyPr>
          <a:lstStyle>
            <a:lvl1pPr algn="l">
              <a:defRPr sz="2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3" name="Subtitle 2"/>
          <p:cNvSpPr>
            <a:spLocks noGrp="1"/>
          </p:cNvSpPr>
          <p:nvPr>
            <p:ph type="subTitle" idx="1"/>
          </p:nvPr>
        </p:nvSpPr>
        <p:spPr>
          <a:xfrm>
            <a:off x="420913" y="5521780"/>
            <a:ext cx="9144000" cy="1655762"/>
          </a:xfrm>
          <a:prstGeom prst="rect">
            <a:avLst/>
          </a:prstGeom>
        </p:spPr>
        <p:txBody>
          <a:bodyPr>
            <a:normAutofit/>
          </a:bodyPr>
          <a:lstStyle>
            <a:lvl1pPr marL="0" indent="0" algn="l">
              <a:buNone/>
              <a:defRPr sz="2000">
                <a:solidFill>
                  <a:schemeClr val="bg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2698375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7" y="0"/>
            <a:ext cx="12181345" cy="6858000"/>
          </a:xfrm>
          <a:prstGeom prst="rect">
            <a:avLst/>
          </a:prstGeom>
        </p:spPr>
      </p:pic>
      <p:sp>
        <p:nvSpPr>
          <p:cNvPr id="6" name="Title 1"/>
          <p:cNvSpPr>
            <a:spLocks noGrp="1"/>
          </p:cNvSpPr>
          <p:nvPr>
            <p:ph type="ctrTitle"/>
          </p:nvPr>
        </p:nvSpPr>
        <p:spPr>
          <a:xfrm>
            <a:off x="406404" y="4630057"/>
            <a:ext cx="9144000" cy="933763"/>
          </a:xfrm>
          <a:prstGeom prst="rect">
            <a:avLst/>
          </a:prstGeom>
        </p:spPr>
        <p:txBody>
          <a:bodyPr anchor="b">
            <a:normAutofit/>
          </a:bodyPr>
          <a:lstStyle>
            <a:lvl1pPr algn="l">
              <a:defRPr sz="2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7" name="Subtitle 2"/>
          <p:cNvSpPr>
            <a:spLocks noGrp="1"/>
          </p:cNvSpPr>
          <p:nvPr>
            <p:ph type="subTitle" idx="1"/>
          </p:nvPr>
        </p:nvSpPr>
        <p:spPr>
          <a:xfrm>
            <a:off x="420913" y="5521780"/>
            <a:ext cx="9144000" cy="1655762"/>
          </a:xfrm>
          <a:prstGeom prst="rect">
            <a:avLst/>
          </a:prstGeom>
        </p:spPr>
        <p:txBody>
          <a:bodyPr>
            <a:normAutofit/>
          </a:bodyPr>
          <a:lstStyle>
            <a:lvl1pPr marL="0" indent="0" algn="l">
              <a:buNone/>
              <a:defRPr sz="2000">
                <a:solidFill>
                  <a:schemeClr val="bg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357420148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27" y="0"/>
            <a:ext cx="12181345" cy="6858000"/>
          </a:xfrm>
          <a:prstGeom prst="rect">
            <a:avLst/>
          </a:prstGeom>
        </p:spPr>
      </p:pic>
      <p:sp>
        <p:nvSpPr>
          <p:cNvPr id="7" name="Title 1"/>
          <p:cNvSpPr>
            <a:spLocks noGrp="1"/>
          </p:cNvSpPr>
          <p:nvPr>
            <p:ph type="ctrTitle"/>
          </p:nvPr>
        </p:nvSpPr>
        <p:spPr>
          <a:xfrm>
            <a:off x="406404" y="4630057"/>
            <a:ext cx="9144000" cy="933763"/>
          </a:xfrm>
          <a:prstGeom prst="rect">
            <a:avLst/>
          </a:prstGeom>
        </p:spPr>
        <p:txBody>
          <a:bodyPr anchor="b">
            <a:normAutofit/>
          </a:bodyPr>
          <a:lstStyle>
            <a:lvl1pPr algn="l">
              <a:defRPr sz="2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8" name="Subtitle 2"/>
          <p:cNvSpPr>
            <a:spLocks noGrp="1"/>
          </p:cNvSpPr>
          <p:nvPr>
            <p:ph type="subTitle" idx="1"/>
          </p:nvPr>
        </p:nvSpPr>
        <p:spPr>
          <a:xfrm>
            <a:off x="420913" y="5521780"/>
            <a:ext cx="9144000" cy="1655762"/>
          </a:xfrm>
          <a:prstGeom prst="rect">
            <a:avLst/>
          </a:prstGeom>
        </p:spPr>
        <p:txBody>
          <a:bodyPr>
            <a:normAutofit/>
          </a:bodyPr>
          <a:lstStyle>
            <a:lvl1pPr marL="0" indent="0" algn="l">
              <a:buNone/>
              <a:defRPr sz="2000">
                <a:solidFill>
                  <a:schemeClr val="bg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263639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al - cím; jobb - szöveg II.">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2075" y="2205195"/>
            <a:ext cx="6877050" cy="3219451"/>
          </a:xfrm>
        </p:spPr>
        <p:txBody>
          <a:bodyPr>
            <a:noAutofit/>
          </a:bodyPr>
          <a:lstStyle>
            <a:lvl1pPr>
              <a:defRPr sz="2400">
                <a:solidFill>
                  <a:schemeClr val="tx1">
                    <a:lumMod val="75000"/>
                    <a:lumOff val="25000"/>
                  </a:schemeClr>
                </a:solidFill>
                <a:latin typeface="Gidole" panose="02000503000000000000" pitchFamily="50" charset="0"/>
              </a:defRPr>
            </a:lvl1pPr>
            <a:lvl2pPr>
              <a:defRPr sz="2000">
                <a:solidFill>
                  <a:srgbClr val="2F7579"/>
                </a:solidFill>
                <a:latin typeface="Gidole" panose="02000503000000000000" pitchFamily="50" charset="0"/>
              </a:defRPr>
            </a:lvl2pPr>
            <a:lvl3pPr>
              <a:defRPr sz="2000">
                <a:solidFill>
                  <a:srgbClr val="2F7579"/>
                </a:solidFill>
                <a:latin typeface="Gidole" panose="02000503000000000000" pitchFamily="50" charset="0"/>
              </a:defRPr>
            </a:lvl3pPr>
            <a:lvl4pPr>
              <a:defRPr sz="2000">
                <a:solidFill>
                  <a:srgbClr val="2F7579"/>
                </a:solidFill>
                <a:latin typeface="Gidole" panose="02000503000000000000" pitchFamily="50" charset="0"/>
              </a:defRPr>
            </a:lvl4pPr>
            <a:lvl5pPr>
              <a:defRPr sz="2000">
                <a:solidFill>
                  <a:srgbClr val="2F7579"/>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4" name="Date Placeholder 3"/>
          <p:cNvSpPr>
            <a:spLocks noGrp="1"/>
          </p:cNvSpPr>
          <p:nvPr>
            <p:ph type="dt" sz="half" idx="10"/>
          </p:nvPr>
        </p:nvSpPr>
        <p:spPr/>
        <p:txBody>
          <a:bodyPr/>
          <a:lstStyle/>
          <a:p>
            <a:fld id="{801FA2E3-41A8-49C5-ADCA-4BB0C46376EE}"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cxnSp>
        <p:nvCxnSpPr>
          <p:cNvPr id="9" name="Straight Connector 8"/>
          <p:cNvCxnSpPr/>
          <p:nvPr userDrawn="1"/>
        </p:nvCxnSpPr>
        <p:spPr>
          <a:xfrm flipV="1">
            <a:off x="4833938" y="2"/>
            <a:ext cx="0" cy="3193141"/>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itle 5"/>
          <p:cNvSpPr>
            <a:spLocks noGrp="1"/>
          </p:cNvSpPr>
          <p:nvPr>
            <p:ph type="title" hasCustomPrompt="1"/>
          </p:nvPr>
        </p:nvSpPr>
        <p:spPr>
          <a:xfrm>
            <a:off x="419100" y="1366610"/>
            <a:ext cx="3657600" cy="1325563"/>
          </a:xfrm>
        </p:spPr>
        <p:txBody>
          <a:bodyPr>
            <a:noAutofit/>
          </a:bodyPr>
          <a:lstStyle>
            <a:lvl1pPr>
              <a:defRPr sz="3200" spc="0">
                <a:solidFill>
                  <a:srgbClr val="333333"/>
                </a:solidFill>
              </a:defRPr>
            </a:lvl1pPr>
          </a:lstStyle>
          <a:p>
            <a:r>
              <a:rPr lang="en-US" dirty="0"/>
              <a:t>Click to edit master title style</a:t>
            </a:r>
            <a:endParaRPr lang="hu-HU" dirty="0"/>
          </a:p>
        </p:txBody>
      </p:sp>
      <p:pic>
        <p:nvPicPr>
          <p:cNvPr id="12"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934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3" y="0"/>
            <a:ext cx="12188196" cy="6858000"/>
          </a:xfrm>
          <a:prstGeom prst="rect">
            <a:avLst/>
          </a:prstGeom>
        </p:spPr>
      </p:pic>
      <p:sp>
        <p:nvSpPr>
          <p:cNvPr id="13" name="Title 1"/>
          <p:cNvSpPr>
            <a:spLocks noGrp="1"/>
          </p:cNvSpPr>
          <p:nvPr>
            <p:ph type="ctrTitle"/>
          </p:nvPr>
        </p:nvSpPr>
        <p:spPr>
          <a:xfrm>
            <a:off x="406404" y="4630057"/>
            <a:ext cx="9144000" cy="933763"/>
          </a:xfrm>
          <a:prstGeom prst="rect">
            <a:avLst/>
          </a:prstGeom>
        </p:spPr>
        <p:txBody>
          <a:bodyPr anchor="b">
            <a:normAutofit/>
          </a:bodyPr>
          <a:lstStyle>
            <a:lvl1pPr algn="l">
              <a:defRPr sz="2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14" name="Subtitle 2"/>
          <p:cNvSpPr>
            <a:spLocks noGrp="1"/>
          </p:cNvSpPr>
          <p:nvPr>
            <p:ph type="subTitle" idx="1"/>
          </p:nvPr>
        </p:nvSpPr>
        <p:spPr>
          <a:xfrm>
            <a:off x="420913" y="5521780"/>
            <a:ext cx="9144000" cy="1655762"/>
          </a:xfrm>
          <a:prstGeom prst="rect">
            <a:avLst/>
          </a:prstGeom>
        </p:spPr>
        <p:txBody>
          <a:bodyPr>
            <a:normAutofit/>
          </a:bodyPr>
          <a:lstStyle>
            <a:lvl1pPr marL="0" indent="0" algn="l">
              <a:buNone/>
              <a:defRPr sz="2000">
                <a:solidFill>
                  <a:schemeClr val="bg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9171838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03" y="0"/>
            <a:ext cx="12188196" cy="6858000"/>
          </a:xfrm>
          <a:prstGeom prst="rect">
            <a:avLst/>
          </a:prstGeom>
        </p:spPr>
      </p:pic>
      <p:sp>
        <p:nvSpPr>
          <p:cNvPr id="10" name="Title 1"/>
          <p:cNvSpPr>
            <a:spLocks noGrp="1"/>
          </p:cNvSpPr>
          <p:nvPr>
            <p:ph type="ctrTitle"/>
          </p:nvPr>
        </p:nvSpPr>
        <p:spPr>
          <a:xfrm>
            <a:off x="406404" y="4630057"/>
            <a:ext cx="9144000" cy="933763"/>
          </a:xfrm>
          <a:prstGeom prst="rect">
            <a:avLst/>
          </a:prstGeom>
        </p:spPr>
        <p:txBody>
          <a:bodyPr anchor="b">
            <a:normAutofit/>
          </a:bodyPr>
          <a:lstStyle>
            <a:lvl1pPr algn="l">
              <a:defRPr sz="2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11" name="Subtitle 2"/>
          <p:cNvSpPr>
            <a:spLocks noGrp="1"/>
          </p:cNvSpPr>
          <p:nvPr>
            <p:ph type="subTitle" idx="1"/>
          </p:nvPr>
        </p:nvSpPr>
        <p:spPr>
          <a:xfrm>
            <a:off x="420913" y="5521780"/>
            <a:ext cx="9144000" cy="1655762"/>
          </a:xfrm>
          <a:prstGeom prst="rect">
            <a:avLst/>
          </a:prstGeom>
        </p:spPr>
        <p:txBody>
          <a:bodyPr>
            <a:normAutofit/>
          </a:bodyPr>
          <a:lstStyle>
            <a:lvl1pPr marL="0" indent="0" algn="l">
              <a:buNone/>
              <a:defRPr sz="2000">
                <a:solidFill>
                  <a:schemeClr val="bg1"/>
                </a:solidFill>
                <a:latin typeface="Segoe UI Semilight" panose="020B0402040204020203" pitchFamily="34" charset="0"/>
                <a:cs typeface="Segoe UI Semilight" panose="020B04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261246898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299" y="0"/>
            <a:ext cx="12185401" cy="6858000"/>
          </a:xfrm>
          <a:prstGeom prst="rect">
            <a:avLst/>
          </a:prstGeom>
        </p:spPr>
      </p:pic>
      <p:sp>
        <p:nvSpPr>
          <p:cNvPr id="2" name="Title 1"/>
          <p:cNvSpPr>
            <a:spLocks noGrp="1"/>
          </p:cNvSpPr>
          <p:nvPr>
            <p:ph type="title"/>
          </p:nvPr>
        </p:nvSpPr>
        <p:spPr>
          <a:xfrm>
            <a:off x="402779" y="1482719"/>
            <a:ext cx="11045707" cy="1325563"/>
          </a:xfrm>
          <a:prstGeom prst="rect">
            <a:avLst/>
          </a:prstGeom>
        </p:spPr>
        <p:txBody>
          <a:bodyPr>
            <a:normAutofit/>
          </a:bodyPr>
          <a:lstStyle>
            <a:lvl1pPr>
              <a:defRPr sz="3500">
                <a:solidFill>
                  <a:srgbClr val="5439A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3" name="Content Placeholder 2"/>
          <p:cNvSpPr>
            <a:spLocks noGrp="1"/>
          </p:cNvSpPr>
          <p:nvPr>
            <p:ph idx="1"/>
          </p:nvPr>
        </p:nvSpPr>
        <p:spPr>
          <a:xfrm>
            <a:off x="402776" y="2377158"/>
            <a:ext cx="11045709" cy="3842667"/>
          </a:xfrm>
          <a:prstGeom prst="rect">
            <a:avLst/>
          </a:prstGeom>
        </p:spPr>
        <p:txBody>
          <a:bodyPr/>
          <a:lstStyle>
            <a:lvl1pPr>
              <a:buClr>
                <a:srgbClr val="CC2F2F"/>
              </a:buClr>
              <a:defRPr>
                <a:latin typeface="Segoe UI" panose="020B0502040204020203" pitchFamily="34" charset="0"/>
                <a:cs typeface="Segoe UI" panose="020B0502040204020203" pitchFamily="34" charset="0"/>
              </a:defRPr>
            </a:lvl1pPr>
            <a:lvl2pPr marL="536575" indent="-274638">
              <a:buFont typeface="Segoe UI" panose="020B0502040204020203" pitchFamily="34" charset="0"/>
              <a:buChar char="-"/>
              <a:defRPr>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
        <p:nvSpPr>
          <p:cNvPr id="10"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4617436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299" y="0"/>
            <a:ext cx="12185401" cy="6858000"/>
          </a:xfrm>
          <a:prstGeom prst="rect">
            <a:avLst/>
          </a:prstGeom>
        </p:spPr>
      </p:pic>
      <p:sp>
        <p:nvSpPr>
          <p:cNvPr id="9" name="Title 1"/>
          <p:cNvSpPr>
            <a:spLocks noGrp="1"/>
          </p:cNvSpPr>
          <p:nvPr>
            <p:ph type="title"/>
          </p:nvPr>
        </p:nvSpPr>
        <p:spPr>
          <a:xfrm>
            <a:off x="402776" y="337408"/>
            <a:ext cx="11045707" cy="835610"/>
          </a:xfrm>
          <a:prstGeom prst="rect">
            <a:avLst/>
          </a:prstGeom>
        </p:spPr>
        <p:txBody>
          <a:bodyPr>
            <a:normAutofit/>
          </a:bodyPr>
          <a:lstStyle>
            <a:lvl1pPr>
              <a:defRPr sz="3500">
                <a:solidFill>
                  <a:srgbClr val="5439A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10" name="Content Placeholder 2"/>
          <p:cNvSpPr>
            <a:spLocks noGrp="1"/>
          </p:cNvSpPr>
          <p:nvPr>
            <p:ph idx="1"/>
          </p:nvPr>
        </p:nvSpPr>
        <p:spPr>
          <a:xfrm>
            <a:off x="402776" y="1381118"/>
            <a:ext cx="11045709" cy="4838708"/>
          </a:xfrm>
          <a:prstGeom prst="rect">
            <a:avLst/>
          </a:prstGeom>
        </p:spPr>
        <p:txBody>
          <a:bodyPr/>
          <a:lstStyle>
            <a:lvl1pPr>
              <a:buClr>
                <a:srgbClr val="CC2F2F"/>
              </a:buClr>
              <a:defRPr>
                <a:latin typeface="Segoe UI" panose="020B0502040204020203" pitchFamily="34" charset="0"/>
                <a:cs typeface="Segoe UI" panose="020B0502040204020203" pitchFamily="34" charset="0"/>
              </a:defRPr>
            </a:lvl1pPr>
            <a:lvl2pPr marL="536575" indent="-274638">
              <a:buFont typeface="Segoe UI" panose="020B0502040204020203" pitchFamily="34" charset="0"/>
              <a:buChar char="-"/>
              <a:defRPr>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4023534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299" y="0"/>
            <a:ext cx="12185401" cy="6858000"/>
          </a:xfrm>
          <a:prstGeom prst="rect">
            <a:avLst/>
          </a:prstGeom>
        </p:spPr>
      </p:pic>
      <p:sp>
        <p:nvSpPr>
          <p:cNvPr id="9" name="Title 1"/>
          <p:cNvSpPr>
            <a:spLocks noGrp="1"/>
          </p:cNvSpPr>
          <p:nvPr>
            <p:ph type="title"/>
          </p:nvPr>
        </p:nvSpPr>
        <p:spPr>
          <a:xfrm>
            <a:off x="402779" y="1584317"/>
            <a:ext cx="11045707" cy="1325563"/>
          </a:xfrm>
          <a:prstGeom prst="rect">
            <a:avLst/>
          </a:prstGeom>
        </p:spPr>
        <p:txBody>
          <a:bodyPr>
            <a:normAutofit/>
          </a:bodyPr>
          <a:lstStyle>
            <a:lvl1pPr>
              <a:defRPr sz="3500">
                <a:solidFill>
                  <a:srgbClr val="5439A1"/>
                </a:solidFill>
                <a:latin typeface="Segoe UI Semibold" panose="020B0702040204020203" pitchFamily="34" charset="0"/>
                <a:cs typeface="Segoe UI Semibold" panose="020B0702040204020203" pitchFamily="34" charset="0"/>
              </a:defRPr>
            </a:lvl1pPr>
          </a:lstStyle>
          <a:p>
            <a:r>
              <a:rPr lang="en-US"/>
              <a:t>Click to edit Master title style</a:t>
            </a:r>
            <a:endParaRPr lang="en-GB"/>
          </a:p>
        </p:txBody>
      </p:sp>
      <p:sp>
        <p:nvSpPr>
          <p:cNvPr id="10" name="Content Placeholder 2"/>
          <p:cNvSpPr>
            <a:spLocks noGrp="1"/>
          </p:cNvSpPr>
          <p:nvPr>
            <p:ph idx="1"/>
          </p:nvPr>
        </p:nvSpPr>
        <p:spPr>
          <a:xfrm>
            <a:off x="402776" y="2377158"/>
            <a:ext cx="11045709" cy="3842667"/>
          </a:xfrm>
          <a:prstGeom prst="rect">
            <a:avLst/>
          </a:prstGeom>
        </p:spPr>
        <p:txBody>
          <a:bodyPr/>
          <a:lstStyle>
            <a:lvl1pPr>
              <a:buClr>
                <a:srgbClr val="CC2F2F"/>
              </a:buClr>
              <a:defRPr>
                <a:latin typeface="Segoe UI" panose="020B0502040204020203" pitchFamily="34" charset="0"/>
                <a:cs typeface="Segoe UI" panose="020B0502040204020203" pitchFamily="34" charset="0"/>
              </a:defRPr>
            </a:lvl1pPr>
            <a:lvl2pPr marL="536575" indent="-274638">
              <a:buFont typeface="Segoe UI" panose="020B0502040204020203" pitchFamily="34" charset="0"/>
              <a:buChar char="-"/>
              <a:defRPr>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a:p>
            <a:pPr lvl="1"/>
            <a:r>
              <a:rPr lang="en-US"/>
              <a:t>Second level</a:t>
            </a:r>
          </a:p>
        </p:txBody>
      </p:sp>
      <p:sp>
        <p:nvSpPr>
          <p:cNvPr id="8"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42428797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0_Title and Content">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3299" y="0"/>
            <a:ext cx="12185401" cy="6858000"/>
          </a:xfrm>
          <a:prstGeom prst="rect">
            <a:avLst/>
          </a:prstGeom>
        </p:spPr>
      </p:pic>
      <p:sp>
        <p:nvSpPr>
          <p:cNvPr id="10" name="Content Placeholder 2"/>
          <p:cNvSpPr>
            <a:spLocks noGrp="1"/>
          </p:cNvSpPr>
          <p:nvPr>
            <p:ph idx="1"/>
          </p:nvPr>
        </p:nvSpPr>
        <p:spPr>
          <a:xfrm>
            <a:off x="402776" y="3175444"/>
            <a:ext cx="11045709" cy="1184149"/>
          </a:xfrm>
          <a:prstGeom prst="rect">
            <a:avLst/>
          </a:prstGeom>
        </p:spPr>
        <p:txBody>
          <a:bodyPr/>
          <a:lstStyle>
            <a:lvl1pPr marL="0" indent="0">
              <a:buClr>
                <a:srgbClr val="CC2F2F"/>
              </a:buClr>
              <a:buNone/>
              <a:defRPr>
                <a:solidFill>
                  <a:schemeClr val="bg2"/>
                </a:solidFill>
                <a:latin typeface="Segoe UI" panose="020B0502040204020203" pitchFamily="34" charset="0"/>
                <a:cs typeface="Segoe UI" panose="020B0502040204020203" pitchFamily="34" charset="0"/>
              </a:defRPr>
            </a:lvl1pPr>
            <a:lvl2pPr marL="261937" indent="0">
              <a:buFont typeface="Segoe UI" panose="020B0502040204020203" pitchFamily="34" charset="0"/>
              <a:buNone/>
              <a:defRPr>
                <a:solidFill>
                  <a:schemeClr val="bg2"/>
                </a:solidFill>
                <a:latin typeface="Segoe UI" panose="020B0502040204020203" pitchFamily="34" charset="0"/>
                <a:cs typeface="Segoe UI" panose="020B0502040204020203" pitchFamily="34" charset="0"/>
              </a:defRPr>
            </a:lvl2pPr>
            <a:lvl3pPr marL="536575" indent="-274638">
              <a:defRPr>
                <a:latin typeface="Segoe UI" panose="020B0502040204020203" pitchFamily="34" charset="0"/>
                <a:cs typeface="Segoe UI" panose="020B0502040204020203" pitchFamily="34" charset="0"/>
              </a:defRPr>
            </a:lvl3pPr>
            <a:lvl4pPr marL="536575" indent="-274638">
              <a:defRPr>
                <a:latin typeface="Segoe UI" panose="020B0502040204020203" pitchFamily="34" charset="0"/>
                <a:cs typeface="Segoe UI" panose="020B0502040204020203" pitchFamily="34" charset="0"/>
              </a:defRPr>
            </a:lvl4pPr>
            <a:lvl5pPr marL="536575" indent="-274638">
              <a:defRPr>
                <a:latin typeface="Segoe UI" panose="020B0502040204020203" pitchFamily="34" charset="0"/>
                <a:cs typeface="Segoe UI" panose="020B0502040204020203" pitchFamily="34" charset="0"/>
              </a:defRPr>
            </a:lvl5pPr>
          </a:lstStyle>
          <a:p>
            <a:pPr lvl="0"/>
            <a:r>
              <a:rPr lang="en-US"/>
              <a:t>Edit Master text styles</a:t>
            </a:r>
          </a:p>
        </p:txBody>
      </p:sp>
      <p:sp>
        <p:nvSpPr>
          <p:cNvPr id="5" name="TextBox 4"/>
          <p:cNvSpPr txBox="1"/>
          <p:nvPr userDrawn="1"/>
        </p:nvSpPr>
        <p:spPr>
          <a:xfrm>
            <a:off x="437612" y="5556092"/>
            <a:ext cx="6757851" cy="827919"/>
          </a:xfrm>
          <a:prstGeom prst="rect">
            <a:avLst/>
          </a:prstGeom>
          <a:noFill/>
        </p:spPr>
        <p:txBody>
          <a:bodyPr wrap="square" rtlCol="0">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European Union, 2021</a:t>
            </a:r>
          </a:p>
          <a:p>
            <a:pPr marL="0" marR="0" lvl="0" indent="0" algn="l" defTabSz="914400" rtl="0" eaLnBrk="1" fontAlgn="auto" latinLnBrk="0" hangingPunct="1">
              <a:lnSpc>
                <a:spcPct val="90000"/>
              </a:lnSpc>
              <a:spcBef>
                <a:spcPts val="300"/>
              </a:spcBef>
              <a:spcAft>
                <a:spcPts val="0"/>
              </a:spcAft>
              <a:buClr>
                <a:srgbClr val="CC2F2F"/>
              </a:buClr>
              <a:buSzTx/>
              <a:buFont typeface="Arial" panose="020B0604020202020204" pitchFamily="34" charset="0"/>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Reuse of this document is allowed, provided appropriate credit is given and any changes are indicated (Creative Commons Attribution</a:t>
            </a:r>
          </a:p>
          <a:p>
            <a:pPr marL="0" marR="0" lvl="0" indent="0" algn="l" defTabSz="914400" rtl="0" eaLnBrk="1" fontAlgn="auto" latinLnBrk="0" hangingPunct="1">
              <a:lnSpc>
                <a:spcPct val="90000"/>
              </a:lnSpc>
              <a:spcBef>
                <a:spcPts val="300"/>
              </a:spcBef>
              <a:spcAft>
                <a:spcPts val="0"/>
              </a:spcAft>
              <a:buClr>
                <a:srgbClr val="CC2F2F"/>
              </a:buClr>
              <a:buSzTx/>
              <a:buFont typeface="Arial" panose="020B0604020202020204" pitchFamily="34" charset="0"/>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4.0 International license). For any use or reproduction of elements that are not owned by the EU, permission may need to be sought</a:t>
            </a:r>
          </a:p>
          <a:p>
            <a:pPr marL="0" marR="0" lvl="0" indent="0" algn="l" defTabSz="914400" rtl="0" eaLnBrk="1" fontAlgn="auto" latinLnBrk="0" hangingPunct="1">
              <a:lnSpc>
                <a:spcPct val="90000"/>
              </a:lnSpc>
              <a:spcBef>
                <a:spcPts val="300"/>
              </a:spcBef>
              <a:spcAft>
                <a:spcPts val="0"/>
              </a:spcAft>
              <a:buClr>
                <a:srgbClr val="CC2F2F"/>
              </a:buClr>
              <a:buSzTx/>
              <a:buFont typeface="Arial" panose="020B0604020202020204" pitchFamily="34" charset="0"/>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directly from the respective right holders.</a:t>
            </a:r>
          </a:p>
          <a:p>
            <a:pPr marL="0" marR="0" lvl="0" indent="0" algn="l" defTabSz="914400" rtl="0" eaLnBrk="1" fontAlgn="auto" latinLnBrk="0" hangingPunct="1">
              <a:lnSpc>
                <a:spcPct val="90000"/>
              </a:lnSpc>
              <a:spcBef>
                <a:spcPts val="300"/>
              </a:spcBef>
              <a:spcAft>
                <a:spcPts val="0"/>
              </a:spcAft>
              <a:buClr>
                <a:srgbClr val="CC2F2F"/>
              </a:buClr>
              <a:buSzTx/>
              <a:buFont typeface="Arial" panose="020B0604020202020204" pitchFamily="34" charset="0"/>
              <a:buNone/>
              <a:tabLst/>
              <a:defRPr/>
            </a:pP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All images © European Union, unless otherwise stated. Image sources: ©Tom Merton/</a:t>
            </a:r>
            <a:r>
              <a:rPr kumimoji="0" lang="en-US" sz="7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Caia</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Image, #315243588; ©REDPIXEL, #220695664; ©</a:t>
            </a:r>
            <a:r>
              <a:rPr kumimoji="0" lang="en-US" sz="7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Halfpoint</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#180578699; ©</a:t>
            </a:r>
            <a:r>
              <a:rPr kumimoji="0" lang="en-US" sz="7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bnenin</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#213968072; ©</a:t>
            </a:r>
            <a:r>
              <a:rPr kumimoji="0" lang="en-US" sz="7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MyMicrostock</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a:t>
            </a:r>
            <a:r>
              <a:rPr kumimoji="0" lang="en-US" sz="7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Stocksy</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#3094437622021. Source: Stock.Adobe.com. Icons © </a:t>
            </a:r>
            <a:r>
              <a:rPr kumimoji="0" lang="en-US" sz="700" b="0" i="0" u="none" strike="noStrike" kern="1200" cap="none" spc="0" normalizeH="0" baseline="0" noProof="0" err="1">
                <a:ln>
                  <a:noFill/>
                </a:ln>
                <a:solidFill>
                  <a:srgbClr val="FFFFFF"/>
                </a:solidFill>
                <a:effectLst/>
                <a:uLnTx/>
                <a:uFillTx/>
                <a:latin typeface="Segoe UI" panose="020B0502040204020203" pitchFamily="34" charset="0"/>
                <a:ea typeface="+mn-ea"/>
                <a:cs typeface="Segoe UI" panose="020B0502040204020203" pitchFamily="34" charset="0"/>
              </a:rPr>
              <a:t>Flaticon</a:t>
            </a:r>
            <a:r>
              <a:rPr kumimoji="0" lang="en-US"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rPr>
              <a:t> – all rights reserved.</a:t>
            </a:r>
            <a:endParaRPr kumimoji="0" lang="en-GB" sz="700" b="0" i="0" u="none" strike="noStrike" kern="1200" cap="none" spc="0" normalizeH="0" baseline="0" noProof="0">
              <a:ln>
                <a:noFill/>
              </a:ln>
              <a:solidFill>
                <a:srgbClr val="FFFFFF"/>
              </a:solidFill>
              <a:effectLst/>
              <a:uLnTx/>
              <a:uFillTx/>
              <a:latin typeface="Segoe UI" panose="020B0502040204020203" pitchFamily="34" charset="0"/>
              <a:ea typeface="+mn-ea"/>
              <a:cs typeface="Segoe UI" panose="020B0502040204020203" pitchFamily="34" charset="0"/>
            </a:endParaRPr>
          </a:p>
        </p:txBody>
      </p:sp>
    </p:spTree>
    <p:extLst>
      <p:ext uri="{BB962C8B-B14F-4D97-AF65-F5344CB8AC3E}">
        <p14:creationId xmlns:p14="http://schemas.microsoft.com/office/powerpoint/2010/main" val="30813484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a:noFill/>
        </p:spPr>
        <p:txBody>
          <a:bodyPr wrap="square" anchor="b">
            <a:noAutofit/>
          </a:bodyPr>
          <a:lstStyle>
            <a:lvl1pPr marL="0" indent="0">
              <a:buNone/>
              <a:defRPr sz="28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097331"/>
          </a:xfrm>
        </p:spPr>
        <p:txBody>
          <a:bodyPr wrap="square">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9" name="Slide Number Placeholder 8"/>
          <p:cNvSpPr>
            <a:spLocks noGrp="1"/>
          </p:cNvSpPr>
          <p:nvPr>
            <p:ph type="sldNum" sz="quarter" idx="12"/>
          </p:nvPr>
        </p:nvSpPr>
        <p:spPr/>
        <p:txBody>
          <a:bodyPr>
            <a:noAutofit/>
          </a:bodyPr>
          <a:lstStyle/>
          <a:p>
            <a:fld id="{F46C79FD-C571-418B-AB0F-5EE936C85276}" type="slidenum">
              <a:rPr lang="en-GB" smtClean="0"/>
              <a:t>‹#›</a:t>
            </a:fld>
            <a:endParaRPr lang="en-GB"/>
          </a:p>
        </p:txBody>
      </p:sp>
      <p:cxnSp>
        <p:nvCxnSpPr>
          <p:cNvPr id="12" name="Straight Connector 11"/>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3"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16147758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F46C79FD-C571-418B-AB0F-5EE936C85276}" type="slidenum">
              <a:rPr lang="en-GB" smtClean="0"/>
              <a:t>‹#›</a:t>
            </a:fld>
            <a:endParaRPr lang="en-GB"/>
          </a:p>
        </p:txBody>
      </p:sp>
      <p:cxnSp>
        <p:nvCxnSpPr>
          <p:cNvPr id="8" name="Straight Connector 7"/>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9"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30115286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198" y="1825625"/>
            <a:ext cx="5328000" cy="3906435"/>
          </a:xfrm>
        </p:spPr>
        <p:txBody>
          <a:bodyPr>
            <a:noAutofit/>
          </a:bodyPr>
          <a:lstStyle>
            <a:lvl3pPr>
              <a:spcBef>
                <a:spcPts val="0"/>
              </a:spcBef>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402250" y="1825625"/>
            <a:ext cx="5328000" cy="3906435"/>
          </a:xfrm>
        </p:spPr>
        <p:txBody>
          <a:bodyPr>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Slide Number Placeholder 6"/>
          <p:cNvSpPr>
            <a:spLocks noGrp="1"/>
          </p:cNvSpPr>
          <p:nvPr>
            <p:ph type="sldNum" sz="quarter" idx="12"/>
          </p:nvPr>
        </p:nvSpPr>
        <p:spPr/>
        <p:txBody>
          <a:bodyPr/>
          <a:lstStyle/>
          <a:p>
            <a:fld id="{F46C79FD-C571-418B-AB0F-5EE936C85276}" type="slidenum">
              <a:rPr lang="en-GB" smtClean="0"/>
              <a:t>‹#›</a:t>
            </a:fld>
            <a:endParaRPr lang="en-GB"/>
          </a:p>
        </p:txBody>
      </p:sp>
      <p:cxnSp>
        <p:nvCxnSpPr>
          <p:cNvPr id="10" name="Straight Connector 9"/>
          <p:cNvCxnSpPr/>
          <p:nvPr userDrawn="1"/>
        </p:nvCxnSpPr>
        <p:spPr>
          <a:xfrm flipH="1">
            <a:off x="838199" y="0"/>
            <a:ext cx="1" cy="1276357"/>
          </a:xfrm>
          <a:prstGeom prst="line">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sp>
        <p:nvSpPr>
          <p:cNvPr id="11" name="Title Placeholder 1"/>
          <p:cNvSpPr>
            <a:spLocks noGrp="1"/>
          </p:cNvSpPr>
          <p:nvPr>
            <p:ph type="title"/>
          </p:nvPr>
        </p:nvSpPr>
        <p:spPr>
          <a:xfrm>
            <a:off x="970722" y="482860"/>
            <a:ext cx="10515600" cy="782357"/>
          </a:xfrm>
          <a:prstGeom prst="rect">
            <a:avLst/>
          </a:prstGeom>
        </p:spPr>
        <p:txBody>
          <a:bodyPr vert="horz" lIns="91440" tIns="45720" rIns="91440" bIns="0" rtlCol="0" anchor="b" anchorCtr="0">
            <a:noAutofit/>
          </a:bodyPr>
          <a:lstStyle/>
          <a:p>
            <a:r>
              <a:rPr lang="en-US"/>
              <a:t>Click to edit Master title style</a:t>
            </a:r>
            <a:endParaRPr lang="en-GB"/>
          </a:p>
        </p:txBody>
      </p:sp>
    </p:spTree>
    <p:extLst>
      <p:ext uri="{BB962C8B-B14F-4D97-AF65-F5344CB8AC3E}">
        <p14:creationId xmlns:p14="http://schemas.microsoft.com/office/powerpoint/2010/main" val="2334240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bal - cím/szöveg; jobb - nagy kép">
    <p:spTree>
      <p:nvGrpSpPr>
        <p:cNvPr id="1" name=""/>
        <p:cNvGrpSpPr/>
        <p:nvPr/>
      </p:nvGrpSpPr>
      <p:grpSpPr>
        <a:xfrm>
          <a:off x="0" y="0"/>
          <a:ext cx="0" cy="0"/>
          <a:chOff x="0" y="0"/>
          <a:chExt cx="0" cy="0"/>
        </a:xfrm>
      </p:grpSpPr>
      <p:sp>
        <p:nvSpPr>
          <p:cNvPr id="3" name="Content Placeholder 2"/>
          <p:cNvSpPr>
            <a:spLocks noGrp="1"/>
          </p:cNvSpPr>
          <p:nvPr>
            <p:ph idx="1"/>
          </p:nvPr>
        </p:nvSpPr>
        <p:spPr>
          <a:xfrm>
            <a:off x="419100" y="3120174"/>
            <a:ext cx="3619500" cy="2467826"/>
          </a:xfrm>
        </p:spPr>
        <p:txBody>
          <a:bodyPr>
            <a:noAutofit/>
          </a:bodyPr>
          <a:lstStyle>
            <a:lvl1pPr>
              <a:defRPr sz="2400">
                <a:solidFill>
                  <a:schemeClr val="tx1">
                    <a:lumMod val="75000"/>
                    <a:lumOff val="25000"/>
                  </a:schemeClr>
                </a:solidFill>
                <a:latin typeface="Gidole" panose="02000503000000000000" pitchFamily="50" charset="0"/>
              </a:defRPr>
            </a:lvl1pPr>
            <a:lvl2pPr>
              <a:defRPr sz="2000">
                <a:solidFill>
                  <a:srgbClr val="2F7579"/>
                </a:solidFill>
                <a:latin typeface="Gidole" panose="02000503000000000000" pitchFamily="50" charset="0"/>
              </a:defRPr>
            </a:lvl2pPr>
            <a:lvl3pPr>
              <a:defRPr sz="2000">
                <a:solidFill>
                  <a:srgbClr val="2F7579"/>
                </a:solidFill>
                <a:latin typeface="Gidole" panose="02000503000000000000" pitchFamily="50" charset="0"/>
              </a:defRPr>
            </a:lvl3pPr>
            <a:lvl4pPr>
              <a:defRPr sz="2000">
                <a:solidFill>
                  <a:srgbClr val="2F7579"/>
                </a:solidFill>
                <a:latin typeface="Gidole" panose="02000503000000000000" pitchFamily="50" charset="0"/>
              </a:defRPr>
            </a:lvl4pPr>
            <a:lvl5pPr>
              <a:defRPr sz="2000">
                <a:solidFill>
                  <a:srgbClr val="2F7579"/>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4" name="Date Placeholder 3"/>
          <p:cNvSpPr>
            <a:spLocks noGrp="1"/>
          </p:cNvSpPr>
          <p:nvPr>
            <p:ph type="dt" sz="half" idx="10"/>
          </p:nvPr>
        </p:nvSpPr>
        <p:spPr/>
        <p:txBody>
          <a:bodyPr/>
          <a:lstStyle/>
          <a:p>
            <a:fld id="{0CB24D7C-EAFF-4554-BCA4-4627A8788307}"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11" name="Title 5"/>
          <p:cNvSpPr>
            <a:spLocks noGrp="1"/>
          </p:cNvSpPr>
          <p:nvPr>
            <p:ph type="title" hasCustomPrompt="1"/>
          </p:nvPr>
        </p:nvSpPr>
        <p:spPr>
          <a:xfrm>
            <a:off x="419100" y="1596572"/>
            <a:ext cx="3657600" cy="1325563"/>
          </a:xfrm>
        </p:spPr>
        <p:txBody>
          <a:bodyPr>
            <a:noAutofit/>
          </a:bodyPr>
          <a:lstStyle>
            <a:lvl1pPr>
              <a:defRPr sz="3200" spc="0">
                <a:solidFill>
                  <a:srgbClr val="333333"/>
                </a:solidFill>
              </a:defRPr>
            </a:lvl1pPr>
          </a:lstStyle>
          <a:p>
            <a:r>
              <a:rPr lang="en-US" dirty="0"/>
              <a:t>Click to edit master title style</a:t>
            </a:r>
            <a:endParaRPr lang="hu-HU" dirty="0"/>
          </a:p>
        </p:txBody>
      </p:sp>
      <p:sp>
        <p:nvSpPr>
          <p:cNvPr id="6" name="Picture Placeholder 5"/>
          <p:cNvSpPr>
            <a:spLocks noGrp="1"/>
          </p:cNvSpPr>
          <p:nvPr>
            <p:ph type="pic" sz="quarter" idx="12"/>
          </p:nvPr>
        </p:nvSpPr>
        <p:spPr>
          <a:xfrm>
            <a:off x="4383088" y="290513"/>
            <a:ext cx="7475537" cy="5675312"/>
          </a:xfrm>
          <a:solidFill>
            <a:schemeClr val="tx1">
              <a:lumMod val="50000"/>
              <a:lumOff val="50000"/>
            </a:schemeClr>
          </a:solidFill>
        </p:spPr>
        <p:txBody>
          <a:bodyPr/>
          <a:lstStyle/>
          <a:p>
            <a:endParaRPr lang="hu-HU" dirty="0"/>
          </a:p>
        </p:txBody>
      </p:sp>
      <p:pic>
        <p:nvPicPr>
          <p:cNvPr id="10"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1759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l - cím/kép; jobb - szöveg">
    <p:spTree>
      <p:nvGrpSpPr>
        <p:cNvPr id="1" name=""/>
        <p:cNvGrpSpPr/>
        <p:nvPr/>
      </p:nvGrpSpPr>
      <p:grpSpPr>
        <a:xfrm>
          <a:off x="0" y="0"/>
          <a:ext cx="0" cy="0"/>
          <a:chOff x="0" y="0"/>
          <a:chExt cx="0" cy="0"/>
        </a:xfrm>
      </p:grpSpPr>
      <p:sp>
        <p:nvSpPr>
          <p:cNvPr id="3" name="Content Placeholder 2"/>
          <p:cNvSpPr>
            <a:spLocks noGrp="1"/>
          </p:cNvSpPr>
          <p:nvPr>
            <p:ph idx="1"/>
          </p:nvPr>
        </p:nvSpPr>
        <p:spPr>
          <a:xfrm>
            <a:off x="5172075" y="2205195"/>
            <a:ext cx="6877050" cy="3219451"/>
          </a:xfrm>
        </p:spPr>
        <p:txBody>
          <a:bodyPr>
            <a:noAutofit/>
          </a:bodyPr>
          <a:lstStyle>
            <a:lvl1pPr>
              <a:defRPr sz="2400">
                <a:solidFill>
                  <a:schemeClr val="tx1">
                    <a:lumMod val="75000"/>
                    <a:lumOff val="25000"/>
                  </a:schemeClr>
                </a:solidFill>
                <a:latin typeface="Gidole" panose="02000503000000000000" pitchFamily="50" charset="0"/>
              </a:defRPr>
            </a:lvl1pPr>
            <a:lvl2pPr>
              <a:defRPr sz="2000">
                <a:solidFill>
                  <a:srgbClr val="2F7579"/>
                </a:solidFill>
                <a:latin typeface="Gidole" panose="02000503000000000000" pitchFamily="50" charset="0"/>
              </a:defRPr>
            </a:lvl2pPr>
            <a:lvl3pPr>
              <a:defRPr sz="2000">
                <a:solidFill>
                  <a:srgbClr val="2F7579"/>
                </a:solidFill>
                <a:latin typeface="Gidole" panose="02000503000000000000" pitchFamily="50" charset="0"/>
              </a:defRPr>
            </a:lvl3pPr>
            <a:lvl4pPr>
              <a:defRPr sz="2000">
                <a:solidFill>
                  <a:srgbClr val="2F7579"/>
                </a:solidFill>
                <a:latin typeface="Gidole" panose="02000503000000000000" pitchFamily="50" charset="0"/>
              </a:defRPr>
            </a:lvl4pPr>
            <a:lvl5pPr>
              <a:defRPr sz="2000">
                <a:solidFill>
                  <a:srgbClr val="2F7579"/>
                </a:solidFill>
                <a:latin typeface="Gidole" panose="02000503000000000000" pitchFamily="50"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4" name="Date Placeholder 3"/>
          <p:cNvSpPr>
            <a:spLocks noGrp="1"/>
          </p:cNvSpPr>
          <p:nvPr>
            <p:ph type="dt" sz="half" idx="10"/>
          </p:nvPr>
        </p:nvSpPr>
        <p:spPr/>
        <p:txBody>
          <a:bodyPr/>
          <a:lstStyle/>
          <a:p>
            <a:fld id="{854AD34F-49A0-434A-911D-12542300E33E}" type="datetime1">
              <a:rPr lang="hu-HU" smtClean="0"/>
              <a:t>2023.12.13.</a:t>
            </a:fld>
            <a:endParaRPr lang="hu-HU" dirty="0"/>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dirty="0"/>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dirty="0"/>
          </a:p>
        </p:txBody>
      </p:sp>
      <p:cxnSp>
        <p:nvCxnSpPr>
          <p:cNvPr id="9" name="Straight Connector 8"/>
          <p:cNvCxnSpPr/>
          <p:nvPr userDrawn="1"/>
        </p:nvCxnSpPr>
        <p:spPr>
          <a:xfrm flipV="1">
            <a:off x="4833938" y="2"/>
            <a:ext cx="0" cy="3193141"/>
          </a:xfrm>
          <a:prstGeom prst="line">
            <a:avLst/>
          </a:prstGeom>
          <a:ln w="2222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1" name="Title 5"/>
          <p:cNvSpPr>
            <a:spLocks noGrp="1"/>
          </p:cNvSpPr>
          <p:nvPr>
            <p:ph type="title" hasCustomPrompt="1"/>
          </p:nvPr>
        </p:nvSpPr>
        <p:spPr>
          <a:xfrm>
            <a:off x="419100" y="1366610"/>
            <a:ext cx="3657600" cy="1325563"/>
          </a:xfrm>
        </p:spPr>
        <p:txBody>
          <a:bodyPr>
            <a:noAutofit/>
          </a:bodyPr>
          <a:lstStyle>
            <a:lvl1pPr>
              <a:defRPr sz="3200" spc="0">
                <a:solidFill>
                  <a:srgbClr val="333333"/>
                </a:solidFill>
              </a:defRPr>
            </a:lvl1pPr>
          </a:lstStyle>
          <a:p>
            <a:r>
              <a:rPr lang="en-US" dirty="0"/>
              <a:t>Click to edit master title style</a:t>
            </a:r>
            <a:endParaRPr lang="hu-HU" dirty="0"/>
          </a:p>
        </p:txBody>
      </p:sp>
      <p:sp>
        <p:nvSpPr>
          <p:cNvPr id="6" name="Picture Placeholder 5"/>
          <p:cNvSpPr>
            <a:spLocks noGrp="1"/>
          </p:cNvSpPr>
          <p:nvPr>
            <p:ph type="pic" sz="quarter" idx="12"/>
          </p:nvPr>
        </p:nvSpPr>
        <p:spPr>
          <a:xfrm>
            <a:off x="0" y="3534182"/>
            <a:ext cx="4731656" cy="2231503"/>
          </a:xfrm>
          <a:solidFill>
            <a:schemeClr val="tx1">
              <a:lumMod val="50000"/>
              <a:lumOff val="50000"/>
            </a:schemeClr>
          </a:solidFill>
        </p:spPr>
        <p:txBody>
          <a:bodyPr/>
          <a:lstStyle/>
          <a:p>
            <a:endParaRPr lang="hu-HU" dirty="0"/>
          </a:p>
        </p:txBody>
      </p:sp>
      <p:pic>
        <p:nvPicPr>
          <p:cNvPr id="10"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6579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özép- cím/szöveg">
    <p:bg>
      <p:bgPr>
        <a:solidFill>
          <a:srgbClr val="FCFCFF"/>
        </a:solidFill>
        <a:effectLst/>
      </p:bgPr>
    </p:bg>
    <p:spTree>
      <p:nvGrpSpPr>
        <p:cNvPr id="1" name=""/>
        <p:cNvGrpSpPr/>
        <p:nvPr/>
      </p:nvGrpSpPr>
      <p:grpSpPr>
        <a:xfrm>
          <a:off x="0" y="0"/>
          <a:ext cx="0" cy="0"/>
          <a:chOff x="0" y="0"/>
          <a:chExt cx="0" cy="0"/>
        </a:xfrm>
      </p:grpSpPr>
      <p:sp>
        <p:nvSpPr>
          <p:cNvPr id="2" name="Rectangle 1"/>
          <p:cNvSpPr/>
          <p:nvPr userDrawn="1"/>
        </p:nvSpPr>
        <p:spPr>
          <a:xfrm>
            <a:off x="0" y="1561465"/>
            <a:ext cx="12192000" cy="130802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hu-HU" dirty="0">
              <a:latin typeface="Bahnschrift SemiBold" panose="020B0502040204020203" pitchFamily="34" charset="0"/>
            </a:endParaRPr>
          </a:p>
        </p:txBody>
      </p:sp>
      <p:sp>
        <p:nvSpPr>
          <p:cNvPr id="3" name="Content Placeholder 2"/>
          <p:cNvSpPr>
            <a:spLocks noGrp="1"/>
          </p:cNvSpPr>
          <p:nvPr>
            <p:ph idx="1"/>
          </p:nvPr>
        </p:nvSpPr>
        <p:spPr>
          <a:xfrm>
            <a:off x="2243365" y="3178628"/>
            <a:ext cx="7705272" cy="2670629"/>
          </a:xfrm>
        </p:spPr>
        <p:txBody>
          <a:bodyPr>
            <a:noAutofit/>
          </a:bodyPr>
          <a:lstStyle>
            <a:lvl1pPr marL="0" indent="0" algn="ctr">
              <a:buNone/>
              <a:defRPr sz="2400">
                <a:solidFill>
                  <a:schemeClr val="tx1">
                    <a:lumMod val="75000"/>
                    <a:lumOff val="25000"/>
                  </a:schemeClr>
                </a:solidFill>
                <a:latin typeface="Gidole" panose="02000503000000000000" pitchFamily="50" charset="0"/>
              </a:defRPr>
            </a:lvl1pPr>
            <a:lvl2pPr>
              <a:defRPr sz="2500"/>
            </a:lvl2pPr>
            <a:lvl3pPr>
              <a:defRPr sz="2500"/>
            </a:lvl3pPr>
            <a:lvl4pPr>
              <a:defRPr sz="2500"/>
            </a:lvl4pPr>
            <a:lvl5pPr>
              <a:defRPr sz="2500"/>
            </a:lvl5pPr>
          </a:lstStyle>
          <a:p>
            <a:pPr lvl="0"/>
            <a:r>
              <a:rPr lang="en-US" dirty="0"/>
              <a:t>Click to edit Master text styles</a:t>
            </a:r>
          </a:p>
        </p:txBody>
      </p:sp>
      <p:sp>
        <p:nvSpPr>
          <p:cNvPr id="4" name="Date Placeholder 3"/>
          <p:cNvSpPr>
            <a:spLocks noGrp="1"/>
          </p:cNvSpPr>
          <p:nvPr>
            <p:ph type="dt" sz="half" idx="10"/>
          </p:nvPr>
        </p:nvSpPr>
        <p:spPr/>
        <p:txBody>
          <a:bodyPr/>
          <a:lstStyle/>
          <a:p>
            <a:fld id="{2B8481C0-EAA1-48D8-A210-81F38A446136}" type="datetime1">
              <a:rPr lang="hu-HU" smtClean="0"/>
              <a:t>2023.12.13.</a:t>
            </a:fld>
            <a:endParaRPr lang="hu-HU"/>
          </a:p>
        </p:txBody>
      </p:sp>
      <p:sp>
        <p:nvSpPr>
          <p:cNvPr id="5" name="Footer Placeholder 4"/>
          <p:cNvSpPr>
            <a:spLocks noGrp="1"/>
          </p:cNvSpPr>
          <p:nvPr>
            <p:ph type="ftr" sz="quarter" idx="11"/>
          </p:nvPr>
        </p:nvSpPr>
        <p:spPr>
          <a:xfrm>
            <a:off x="4038600" y="6266656"/>
            <a:ext cx="4114800" cy="365125"/>
          </a:xfrm>
          <a:prstGeom prst="rect">
            <a:avLst/>
          </a:prstGeom>
        </p:spPr>
        <p:txBody>
          <a:bodyPr/>
          <a:lstStyle/>
          <a:p>
            <a:endParaRPr lang="hu-HU"/>
          </a:p>
        </p:txBody>
      </p:sp>
      <p:sp>
        <p:nvSpPr>
          <p:cNvPr id="7"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a:p>
        </p:txBody>
      </p:sp>
      <p:sp>
        <p:nvSpPr>
          <p:cNvPr id="6" name="Title 5"/>
          <p:cNvSpPr>
            <a:spLocks noGrp="1"/>
          </p:cNvSpPr>
          <p:nvPr>
            <p:ph type="title"/>
          </p:nvPr>
        </p:nvSpPr>
        <p:spPr>
          <a:xfrm>
            <a:off x="838200" y="1561465"/>
            <a:ext cx="10515600" cy="1325563"/>
          </a:xfrm>
        </p:spPr>
        <p:txBody>
          <a:bodyPr>
            <a:noAutofit/>
          </a:bodyPr>
          <a:lstStyle>
            <a:lvl1pPr algn="ctr">
              <a:defRPr sz="3200">
                <a:solidFill>
                  <a:schemeClr val="tx1"/>
                </a:solidFill>
              </a:defRPr>
            </a:lvl1pPr>
          </a:lstStyle>
          <a:p>
            <a:r>
              <a:rPr lang="en-US" dirty="0"/>
              <a:t>Click to edit Master title style</a:t>
            </a:r>
            <a:endParaRPr lang="hu-HU" dirty="0"/>
          </a:p>
        </p:txBody>
      </p:sp>
      <p:pic>
        <p:nvPicPr>
          <p:cNvPr id="9" name="Picture 2" descr="Nemzeti Kutatási, Fejlesztési és Innovációs Hivatal | Hazai részvétel a  Horizont 2020-ban, az Európai Unió kutatási és innovációs keretprogramjában"/>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11464497" y="6128908"/>
            <a:ext cx="640620" cy="6406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98299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18" Type="http://schemas.openxmlformats.org/officeDocument/2006/relationships/slideLayout" Target="../slideLayouts/slideLayout54.xml"/><Relationship Id="rId3" Type="http://schemas.openxmlformats.org/officeDocument/2006/relationships/slideLayout" Target="../slideLayouts/slideLayout39.xml"/><Relationship Id="rId21" Type="http://schemas.openxmlformats.org/officeDocument/2006/relationships/image" Target="../media/image2.png"/><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slideLayout" Target="../slideLayouts/slideLayout53.xml"/><Relationship Id="rId2" Type="http://schemas.openxmlformats.org/officeDocument/2006/relationships/slideLayout" Target="../slideLayouts/slideLayout38.xml"/><Relationship Id="rId16" Type="http://schemas.openxmlformats.org/officeDocument/2006/relationships/slideLayout" Target="../slideLayouts/slideLayout52.xml"/><Relationship Id="rId20" Type="http://schemas.openxmlformats.org/officeDocument/2006/relationships/theme" Target="../theme/theme2.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slideLayout" Target="../slideLayouts/slideLayout51.xml"/><Relationship Id="rId10" Type="http://schemas.openxmlformats.org/officeDocument/2006/relationships/slideLayout" Target="../slideLayouts/slideLayout46.xml"/><Relationship Id="rId19" Type="http://schemas.openxmlformats.org/officeDocument/2006/relationships/slideLayout" Target="../slideLayouts/slideLayout55.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CFCFF"/>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1981200" y="-2049787"/>
            <a:ext cx="15373350" cy="10494226"/>
            <a:chOff x="1162049" y="95872"/>
            <a:chExt cx="10076304" cy="6878332"/>
          </a:xfrm>
        </p:grpSpPr>
        <p:cxnSp>
          <p:nvCxnSpPr>
            <p:cNvPr id="11" name="Straight Connector 10"/>
            <p:cNvCxnSpPr/>
            <p:nvPr/>
          </p:nvCxnSpPr>
          <p:spPr>
            <a:xfrm>
              <a:off x="1162049" y="254949"/>
              <a:ext cx="734832" cy="219113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234473" y="1076485"/>
              <a:ext cx="126675" cy="145120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162049" y="254949"/>
              <a:ext cx="1072424" cy="82153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162049" y="254949"/>
              <a:ext cx="1352829" cy="82153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234473" y="1076485"/>
              <a:ext cx="280404" cy="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2514878" y="1076485"/>
              <a:ext cx="46117" cy="11031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2514878" y="623902"/>
              <a:ext cx="172178" cy="45258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162049" y="254949"/>
              <a:ext cx="1525007" cy="36895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2687056" y="482470"/>
              <a:ext cx="141433" cy="14143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2828488" y="482470"/>
              <a:ext cx="2255977" cy="154033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2828488" y="482470"/>
              <a:ext cx="92238" cy="59401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687056" y="623902"/>
              <a:ext cx="233670" cy="45258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2920727" y="1076485"/>
              <a:ext cx="451351" cy="155616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687056" y="1076485"/>
              <a:ext cx="233670" cy="26072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2631713" y="1076485"/>
              <a:ext cx="289013" cy="10084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2631713" y="1177333"/>
              <a:ext cx="55342" cy="15987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2631713" y="623902"/>
              <a:ext cx="55342" cy="55343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514878" y="1076485"/>
              <a:ext cx="116836" cy="10084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2687056" y="1337213"/>
              <a:ext cx="685023" cy="129543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V="1">
              <a:off x="2560994" y="1337211"/>
              <a:ext cx="126059" cy="84244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1906105" y="1076485"/>
              <a:ext cx="322832" cy="136960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1377272" y="2527686"/>
              <a:ext cx="983875" cy="108473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flipV="1">
              <a:off x="1896881" y="2446084"/>
              <a:ext cx="456580" cy="8160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374675" y="2527685"/>
              <a:ext cx="921154" cy="40012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V="1">
              <a:off x="1377272" y="2927810"/>
              <a:ext cx="1918557" cy="68461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2234473" y="1076483"/>
              <a:ext cx="326521" cy="110317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2566530" y="2176161"/>
              <a:ext cx="729300" cy="75164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2358995" y="2176160"/>
              <a:ext cx="207534" cy="35152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2566530" y="2176160"/>
              <a:ext cx="805549" cy="45607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3295829" y="2632238"/>
              <a:ext cx="76249" cy="2955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3372078" y="2308788"/>
              <a:ext cx="477181" cy="32345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3295829" y="2308379"/>
              <a:ext cx="553430" cy="61943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V="1">
              <a:off x="3849259" y="2307970"/>
              <a:ext cx="1" cy="185173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flipV="1">
              <a:off x="3295828" y="2926991"/>
              <a:ext cx="553431" cy="123271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V="1">
              <a:off x="3146403" y="2927401"/>
              <a:ext cx="149428" cy="106012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V="1">
              <a:off x="3146402" y="3864133"/>
              <a:ext cx="309307" cy="12339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flipV="1">
              <a:off x="3455709" y="3864133"/>
              <a:ext cx="393549" cy="2955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3146402" y="3987526"/>
              <a:ext cx="702856" cy="17217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V="1">
              <a:off x="2776219" y="2926993"/>
              <a:ext cx="519610" cy="46380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V="1">
              <a:off x="1377271" y="3380391"/>
              <a:ext cx="1407559" cy="24217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2784830" y="3390797"/>
              <a:ext cx="196775" cy="1863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V="1">
              <a:off x="3073227" y="2916408"/>
              <a:ext cx="222600" cy="49719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2784827" y="3380391"/>
              <a:ext cx="282252" cy="3320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981602" y="3408396"/>
              <a:ext cx="85477" cy="1687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5084465" y="95872"/>
              <a:ext cx="1286892" cy="191962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5303250" y="1446799"/>
              <a:ext cx="1072088" cy="98623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6371356" y="95872"/>
              <a:ext cx="3982" cy="135092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6371356" y="95873"/>
              <a:ext cx="175158" cy="157301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375337" y="1446799"/>
              <a:ext cx="171176" cy="22209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700905" y="1668890"/>
              <a:ext cx="845610" cy="70997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V="1">
              <a:off x="6546514" y="1528979"/>
              <a:ext cx="463573" cy="13991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6371356" y="95873"/>
              <a:ext cx="638731" cy="143310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7010088" y="1528981"/>
              <a:ext cx="198361" cy="2568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6377730" y="1554662"/>
              <a:ext cx="830719" cy="192258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flipH="1">
              <a:off x="6794269" y="1554662"/>
              <a:ext cx="414179" cy="43568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flipH="1">
              <a:off x="6794269" y="1528979"/>
              <a:ext cx="215819" cy="46136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flipH="1">
              <a:off x="5837251" y="1990342"/>
              <a:ext cx="957019" cy="130747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flipH="1" flipV="1">
              <a:off x="6445113" y="1964428"/>
              <a:ext cx="349156" cy="2591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H="1" flipV="1">
              <a:off x="6537962" y="1822994"/>
              <a:ext cx="256309" cy="16734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445115" y="1822995"/>
              <a:ext cx="92846" cy="14143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flipH="1">
              <a:off x="6537962" y="1528979"/>
              <a:ext cx="472126" cy="29401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flipH="1">
              <a:off x="6537962" y="1668891"/>
              <a:ext cx="8553" cy="15410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flipV="1">
              <a:off x="5837250" y="1964429"/>
              <a:ext cx="607863" cy="133338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flipV="1">
              <a:off x="5700905" y="1964427"/>
              <a:ext cx="744209" cy="41443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flipH="1">
              <a:off x="5090096" y="1442414"/>
              <a:ext cx="1281863" cy="58039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flipH="1" flipV="1">
              <a:off x="3843471" y="2315950"/>
              <a:ext cx="1459779" cy="11708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flipH="1" flipV="1">
              <a:off x="5084465" y="2015498"/>
              <a:ext cx="214092" cy="41144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311510" y="2443747"/>
              <a:ext cx="245412" cy="97385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843471" y="2315952"/>
              <a:ext cx="1713451" cy="110165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5700905" y="1446796"/>
              <a:ext cx="674435" cy="93206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flipH="1">
              <a:off x="5556922" y="2381114"/>
              <a:ext cx="150130" cy="103649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flipH="1">
              <a:off x="5301938" y="2381114"/>
              <a:ext cx="405116" cy="5021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a:off x="5707053" y="2381112"/>
              <a:ext cx="130522" cy="91644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flipH="1">
              <a:off x="5556923" y="3297561"/>
              <a:ext cx="280652" cy="12004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flipH="1" flipV="1">
              <a:off x="5837576" y="3297561"/>
              <a:ext cx="547489" cy="18049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H="1" flipV="1">
              <a:off x="5556922" y="3417603"/>
              <a:ext cx="828467" cy="6020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flipV="1">
              <a:off x="4919054" y="4131544"/>
              <a:ext cx="671996" cy="47642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flipV="1">
              <a:off x="4919053" y="3417103"/>
              <a:ext cx="638516" cy="119086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flipV="1">
              <a:off x="4626359" y="3417356"/>
              <a:ext cx="930888" cy="52881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4626358" y="3946169"/>
              <a:ext cx="286554" cy="16965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flipH="1" flipV="1">
              <a:off x="4912912" y="4115825"/>
              <a:ext cx="6143" cy="49214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4626359" y="3946169"/>
              <a:ext cx="292695" cy="66180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4873012" y="3288686"/>
              <a:ext cx="684556" cy="12841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3835432" y="2322146"/>
              <a:ext cx="1051078" cy="96700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flipH="1">
              <a:off x="4435182" y="3295506"/>
              <a:ext cx="443089" cy="25377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flipV="1">
              <a:off x="4999235" y="3410641"/>
              <a:ext cx="566716" cy="7334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4886510" y="3289150"/>
              <a:ext cx="105747" cy="19203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flipV="1">
              <a:off x="4429039" y="3479837"/>
              <a:ext cx="566543" cy="29224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9372592">
              <a:off x="10092803" y="2100302"/>
              <a:ext cx="734832" cy="219113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9372592">
              <a:off x="9511665" y="2367011"/>
              <a:ext cx="126675" cy="145120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rot="9372592">
              <a:off x="10045792" y="3479804"/>
              <a:ext cx="1072424" cy="82153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02" name="Straight Connector 101"/>
            <p:cNvCxnSpPr/>
            <p:nvPr/>
          </p:nvCxnSpPr>
          <p:spPr>
            <a:xfrm rot="9372592">
              <a:off x="9777301" y="3536360"/>
              <a:ext cx="1352829" cy="82153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rot="9372592">
              <a:off x="9657165" y="3787565"/>
              <a:ext cx="280404" cy="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rot="9372592">
              <a:off x="9402418" y="2797120"/>
              <a:ext cx="46117" cy="11031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rot="9372592" flipV="1">
              <a:off x="9595499" y="3859620"/>
              <a:ext cx="172178" cy="45258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rot="9372592">
              <a:off x="9703721" y="4004442"/>
              <a:ext cx="1525007" cy="36895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rot="9372592" flipV="1">
              <a:off x="9587198" y="4350219"/>
              <a:ext cx="141433" cy="14143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rot="9372592">
              <a:off x="9054438" y="4039650"/>
              <a:ext cx="467341" cy="59401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rot="9372592">
              <a:off x="9413606" y="3963995"/>
              <a:ext cx="92238" cy="59401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rot="9372592">
              <a:off x="9379071" y="3941476"/>
              <a:ext cx="233670" cy="45258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rot="9372592">
              <a:off x="8551670" y="2608821"/>
              <a:ext cx="451351" cy="155616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rot="9372592" flipH="1">
              <a:off x="9235200" y="3711055"/>
              <a:ext cx="233670" cy="26072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rot="9372592" flipH="1">
              <a:off x="9265096" y="3852981"/>
              <a:ext cx="289013" cy="10084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rot="9372592" flipH="1" flipV="1">
              <a:off x="9436252" y="3657047"/>
              <a:ext cx="55342" cy="15987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rot="9372592" flipH="1">
              <a:off x="9580121" y="3786621"/>
              <a:ext cx="55342" cy="55343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rot="9372592">
              <a:off x="9536867" y="3771123"/>
              <a:ext cx="116836" cy="10084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rot="9372592" flipH="1" flipV="1">
              <a:off x="8489156" y="2572769"/>
              <a:ext cx="685023" cy="129543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rot="9372592" flipV="1">
              <a:off x="9231087" y="2842924"/>
              <a:ext cx="126059" cy="84244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rot="9372592" flipH="1">
              <a:off x="9640766" y="2352251"/>
              <a:ext cx="322832" cy="136960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rot="9372592" flipH="1">
              <a:off x="8963763" y="1217123"/>
              <a:ext cx="983875" cy="108473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rot="9372592" flipH="1" flipV="1">
              <a:off x="9228442" y="2355560"/>
              <a:ext cx="456580" cy="8160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rot="9372592">
              <a:off x="8249250" y="2262340"/>
              <a:ext cx="921154" cy="40012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23" name="Straight Connector 122"/>
            <p:cNvCxnSpPr/>
            <p:nvPr/>
          </p:nvCxnSpPr>
          <p:spPr>
            <a:xfrm flipH="1">
              <a:off x="8207683" y="1080569"/>
              <a:ext cx="1473905" cy="138456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rot="9372592">
              <a:off x="9390504" y="2740562"/>
              <a:ext cx="326521" cy="110317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rot="9372592">
              <a:off x="8328301" y="2286102"/>
              <a:ext cx="729300" cy="75164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rot="9372592" flipH="1">
              <a:off x="9098502" y="2480273"/>
              <a:ext cx="207534" cy="35152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rot="9372592">
              <a:off x="8314906" y="2584494"/>
              <a:ext cx="805549" cy="45607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rot="9372592" flipH="1">
              <a:off x="8194289" y="2467953"/>
              <a:ext cx="76249" cy="2955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rot="9372592" flipH="1">
              <a:off x="7865473" y="2848848"/>
              <a:ext cx="477181" cy="32345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rot="9372592" flipH="1">
              <a:off x="7802701" y="2550438"/>
              <a:ext cx="553430" cy="61943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9372592" flipV="1">
              <a:off x="7577830" y="1482487"/>
              <a:ext cx="1" cy="185173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9372592" flipH="1" flipV="1">
              <a:off x="7429465" y="1397163"/>
              <a:ext cx="553431" cy="123271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9372592" flipV="1">
              <a:off x="7987677" y="1420281"/>
              <a:ext cx="149428" cy="106012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9372592" flipV="1">
              <a:off x="7645658" y="1492324"/>
              <a:ext cx="309307" cy="12339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9372592" flipH="1" flipV="1">
              <a:off x="7247244" y="1469224"/>
              <a:ext cx="393549" cy="2955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rot="9372592">
              <a:off x="7209215" y="1412082"/>
              <a:ext cx="702856" cy="17217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rot="9372592" flipV="1">
              <a:off x="8092390" y="1916976"/>
              <a:ext cx="519610" cy="46380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flipH="1">
              <a:off x="8492698" y="1073143"/>
              <a:ext cx="1188890" cy="77173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rot="9372592">
              <a:off x="8262494" y="1696588"/>
              <a:ext cx="196775" cy="1863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rot="9372592" flipV="1">
              <a:off x="8102547" y="1954597"/>
              <a:ext cx="222600" cy="49719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41" name="Straight Connector 140"/>
            <p:cNvCxnSpPr/>
            <p:nvPr/>
          </p:nvCxnSpPr>
          <p:spPr>
            <a:xfrm rot="9372592">
              <a:off x="8215740" y="1870003"/>
              <a:ext cx="282252" cy="3320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rot="9372592" flipV="1">
              <a:off x="8185461" y="1754265"/>
              <a:ext cx="85477" cy="1687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rot="6944215">
              <a:off x="4760100" y="4016352"/>
              <a:ext cx="734832" cy="219113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rot="6944215">
              <a:off x="4323761" y="4882353"/>
              <a:ext cx="126675" cy="145120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rot="6944215">
              <a:off x="5134872" y="5150570"/>
              <a:ext cx="1072424" cy="82153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6944215">
              <a:off x="4933788" y="5276864"/>
              <a:ext cx="1352829" cy="82153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6944215">
              <a:off x="4867137" y="5992278"/>
              <a:ext cx="280404" cy="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6944215">
              <a:off x="4416520" y="5348237"/>
              <a:ext cx="46117" cy="11031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6944215" flipV="1">
              <a:off x="5026829" y="6068095"/>
              <a:ext cx="172178" cy="45258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6944215">
              <a:off x="5014158" y="5678968"/>
              <a:ext cx="1525007" cy="36895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51" name="Straight Connector 150"/>
            <p:cNvCxnSpPr/>
            <p:nvPr/>
          </p:nvCxnSpPr>
          <p:spPr>
            <a:xfrm rot="6944215" flipV="1">
              <a:off x="5241653" y="6493892"/>
              <a:ext cx="141433" cy="14143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52" name="Straight Connector 151"/>
            <p:cNvCxnSpPr/>
            <p:nvPr/>
          </p:nvCxnSpPr>
          <p:spPr>
            <a:xfrm rot="6944215">
              <a:off x="4742680" y="6443527"/>
              <a:ext cx="467341" cy="59401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53" name="Straight Connector 152"/>
            <p:cNvCxnSpPr/>
            <p:nvPr/>
          </p:nvCxnSpPr>
          <p:spPr>
            <a:xfrm rot="6944215">
              <a:off x="5011673" y="6274581"/>
              <a:ext cx="92238" cy="59401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rot="6944215">
              <a:off x="4907964" y="6250888"/>
              <a:ext cx="233670" cy="45258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rot="6944215">
              <a:off x="3745655" y="5571493"/>
              <a:ext cx="451351" cy="155616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rot="6944215" flipH="1">
              <a:off x="4586690" y="6191941"/>
              <a:ext cx="233670" cy="26072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rot="6944215" flipH="1">
              <a:off x="4643045" y="6281669"/>
              <a:ext cx="289013" cy="10084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6944215" flipH="1" flipV="1">
              <a:off x="4693183" y="6090299"/>
              <a:ext cx="55342" cy="15987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rot="6944215" flipH="1">
              <a:off x="5014457" y="6048396"/>
              <a:ext cx="55342" cy="55343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rot="6944215">
              <a:off x="4817252" y="6098875"/>
              <a:ext cx="116836" cy="10084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rot="6944215" flipH="1" flipV="1">
              <a:off x="3562122" y="5540003"/>
              <a:ext cx="685023" cy="129543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rot="6944215" flipV="1">
              <a:off x="4221735" y="5499540"/>
              <a:ext cx="126059" cy="84244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rot="6944215" flipH="1">
              <a:off x="4362435" y="4733428"/>
              <a:ext cx="322832" cy="136960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rot="6944215" flipH="1">
              <a:off x="2939092" y="4128901"/>
              <a:ext cx="983875" cy="108473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6944215" flipH="1" flipV="1">
              <a:off x="3616910" y="5114274"/>
              <a:ext cx="456580" cy="8160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6944215">
              <a:off x="2859309" y="5490059"/>
              <a:ext cx="921154" cy="40012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6944215" flipV="1">
              <a:off x="2088597" y="4663068"/>
              <a:ext cx="1918557" cy="68461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rot="6944215">
              <a:off x="4337199" y="5221942"/>
              <a:ext cx="326521" cy="110317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rot="6944215">
              <a:off x="3071906" y="5477031"/>
              <a:ext cx="729300" cy="75164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rot="6944215" flipH="1">
              <a:off x="3716410" y="5342019"/>
              <a:ext cx="207534" cy="35152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6944215">
              <a:off x="3150351" y="5723333"/>
              <a:ext cx="805549" cy="45607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rot="6944215" flipH="1">
              <a:off x="3018114" y="5968864"/>
              <a:ext cx="76249" cy="2955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rot="6944215" flipH="1">
              <a:off x="2976294" y="6338591"/>
              <a:ext cx="477181" cy="32345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rot="6944215" flipH="1">
              <a:off x="2821785" y="6092172"/>
              <a:ext cx="553430" cy="61943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rot="6944215" flipV="1">
              <a:off x="2423679" y="5457906"/>
              <a:ext cx="1" cy="185173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rot="6944215" flipH="1" flipV="1">
              <a:off x="1988318" y="5383750"/>
              <a:ext cx="553431" cy="123271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rot="6944215" flipV="1">
              <a:off x="2420287" y="5190772"/>
              <a:ext cx="149428" cy="106012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rot="6944215" flipV="1">
              <a:off x="1883732" y="5527764"/>
              <a:ext cx="309307" cy="12339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rot="6944215" flipH="1" flipV="1">
              <a:off x="1611459" y="5720858"/>
              <a:ext cx="393549" cy="2955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rot="6944215">
              <a:off x="1468385" y="5616452"/>
              <a:ext cx="702856" cy="17217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2753882" y="5361181"/>
              <a:ext cx="186523" cy="65730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rot="6944215" flipV="1">
              <a:off x="2246633" y="4553663"/>
              <a:ext cx="1407559" cy="24217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83" name="Straight Connector 182"/>
            <p:cNvCxnSpPr/>
            <p:nvPr/>
          </p:nvCxnSpPr>
          <p:spPr>
            <a:xfrm rot="6944215" flipV="1">
              <a:off x="2663037" y="5566277"/>
              <a:ext cx="222600" cy="49719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rot="6944215">
              <a:off x="2536516" y="5464606"/>
              <a:ext cx="282252" cy="3320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flipH="1" flipV="1">
              <a:off x="8156371" y="4519369"/>
              <a:ext cx="1803884" cy="144466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7721825" y="4702047"/>
              <a:ext cx="892009" cy="115167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flipH="1" flipV="1">
              <a:off x="8613834" y="5853722"/>
              <a:ext cx="1346419" cy="11031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flipH="1">
              <a:off x="8378055" y="5964035"/>
              <a:ext cx="1582198" cy="4146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flipH="1">
              <a:off x="8378056" y="5853722"/>
              <a:ext cx="235776" cy="15177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flipV="1">
              <a:off x="7742163" y="5102861"/>
              <a:ext cx="635893" cy="90263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8378055" y="6005497"/>
              <a:ext cx="100195" cy="47374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flipH="1">
              <a:off x="8478250" y="5964035"/>
              <a:ext cx="1482003" cy="51521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flipH="1">
              <a:off x="8435879" y="6479246"/>
              <a:ext cx="42370" cy="19547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flipH="1" flipV="1">
              <a:off x="6586951" y="5671457"/>
              <a:ext cx="1848930" cy="100326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H="1" flipV="1">
              <a:off x="8036799" y="6225171"/>
              <a:ext cx="399082" cy="44955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H="1" flipV="1">
              <a:off x="8036799" y="6225171"/>
              <a:ext cx="441453" cy="25407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flipH="1" flipV="1">
              <a:off x="6814974" y="5160980"/>
              <a:ext cx="1221823" cy="106419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flipV="1">
              <a:off x="8036799" y="5879460"/>
              <a:ext cx="55357" cy="34571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flipV="1">
              <a:off x="8036799" y="5983940"/>
              <a:ext cx="188430" cy="24123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8092157" y="5879460"/>
              <a:ext cx="133071" cy="10447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flipH="1" flipV="1">
              <a:off x="8225229" y="5983938"/>
              <a:ext cx="253021" cy="49530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flipH="1" flipV="1">
              <a:off x="8225229" y="5983941"/>
              <a:ext cx="152827" cy="2155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6814973" y="5160981"/>
              <a:ext cx="1277182" cy="71847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742164" y="5102860"/>
              <a:ext cx="349994" cy="77659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flipH="1" flipV="1">
              <a:off x="8148615" y="4524361"/>
              <a:ext cx="469874" cy="132636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flipV="1">
              <a:off x="7721825" y="3248186"/>
              <a:ext cx="223816" cy="145386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flipV="1">
              <a:off x="7728287" y="4519369"/>
              <a:ext cx="428084" cy="17851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flipH="1">
              <a:off x="6719324" y="4709371"/>
              <a:ext cx="991127" cy="16215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flipH="1">
              <a:off x="6719325" y="3255549"/>
              <a:ext cx="1227939" cy="161597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flipH="1" flipV="1">
              <a:off x="7742163" y="5102860"/>
              <a:ext cx="871672" cy="75086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flipH="1" flipV="1">
              <a:off x="6719325" y="4871523"/>
              <a:ext cx="1020075" cy="23727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flipH="1" flipV="1">
              <a:off x="7723636" y="4700885"/>
              <a:ext cx="15765" cy="40791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flipH="1">
              <a:off x="6815195" y="5108797"/>
              <a:ext cx="924206" cy="5252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flipH="1" flipV="1">
              <a:off x="6719325" y="4871523"/>
              <a:ext cx="95870" cy="28980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flipV="1">
              <a:off x="6589033" y="5161324"/>
              <a:ext cx="226161" cy="53025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flipV="1">
              <a:off x="6589255" y="4871523"/>
              <a:ext cx="130069" cy="82040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5587186" y="4135243"/>
              <a:ext cx="680895" cy="114060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5587184" y="4135243"/>
              <a:ext cx="1132584" cy="73696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6271373" y="3899582"/>
              <a:ext cx="448171" cy="97228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flipH="1">
              <a:off x="6078085" y="3899580"/>
              <a:ext cx="193291" cy="27117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5587186" y="4135243"/>
              <a:ext cx="490898" cy="3551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flipH="1">
              <a:off x="5587186" y="3899582"/>
              <a:ext cx="684190" cy="23566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flipH="1">
              <a:off x="6719766" y="4200970"/>
              <a:ext cx="185869" cy="67123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flipH="1">
              <a:off x="6904027" y="3248872"/>
              <a:ext cx="1052457" cy="96550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25" name="Straight Connector 224"/>
            <p:cNvCxnSpPr/>
            <p:nvPr/>
          </p:nvCxnSpPr>
          <p:spPr>
            <a:xfrm flipH="1" flipV="1">
              <a:off x="6632059" y="4155429"/>
              <a:ext cx="266336" cy="5020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6643555" y="4342558"/>
              <a:ext cx="81943" cy="53855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flipH="1">
              <a:off x="6648724" y="4214379"/>
              <a:ext cx="255307" cy="12485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6632064" y="4155429"/>
              <a:ext cx="13251" cy="19112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flipH="1" flipV="1">
              <a:off x="5556922" y="3405524"/>
              <a:ext cx="38645" cy="72557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3156202" y="3991935"/>
              <a:ext cx="828176" cy="97487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flipV="1">
              <a:off x="3840565" y="3949485"/>
              <a:ext cx="782882" cy="20594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3840565" y="4158277"/>
              <a:ext cx="135055" cy="81979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flipH="1">
              <a:off x="3970780" y="3944500"/>
              <a:ext cx="658353" cy="102827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flipH="1" flipV="1">
              <a:off x="3197376" y="6215166"/>
              <a:ext cx="1406592" cy="60389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flipV="1">
              <a:off x="4623447" y="6492282"/>
              <a:ext cx="140253" cy="32677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flipH="1" flipV="1">
              <a:off x="3242164" y="6785466"/>
              <a:ext cx="1372501" cy="2328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3854427" y="2345325"/>
              <a:ext cx="578738" cy="119802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flipV="1">
              <a:off x="4631150" y="3478540"/>
              <a:ext cx="361107" cy="47409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flipH="1" flipV="1">
              <a:off x="4143840" y="3796385"/>
              <a:ext cx="485748" cy="15434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flipV="1">
              <a:off x="3843381" y="3792435"/>
              <a:ext cx="299447" cy="36949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flipH="1" flipV="1">
              <a:off x="4429039" y="3772179"/>
              <a:ext cx="200825" cy="17365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flipV="1">
              <a:off x="4576759" y="3286005"/>
              <a:ext cx="304733" cy="33639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43" name="Straight Connector 242"/>
            <p:cNvCxnSpPr/>
            <p:nvPr/>
          </p:nvCxnSpPr>
          <p:spPr>
            <a:xfrm flipH="1" flipV="1">
              <a:off x="4445379" y="3549727"/>
              <a:ext cx="136519" cy="6969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44" name="Straight Connector 243"/>
            <p:cNvCxnSpPr/>
            <p:nvPr/>
          </p:nvCxnSpPr>
          <p:spPr>
            <a:xfrm flipV="1">
              <a:off x="4579466" y="3487117"/>
              <a:ext cx="411852" cy="13345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flipV="1">
              <a:off x="4428561" y="3616027"/>
              <a:ext cx="148198" cy="15343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flipH="1" flipV="1">
              <a:off x="3853697" y="2322145"/>
              <a:ext cx="285125" cy="146984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47" name="Straight Connector 246"/>
            <p:cNvCxnSpPr/>
            <p:nvPr/>
          </p:nvCxnSpPr>
          <p:spPr>
            <a:xfrm flipV="1">
              <a:off x="4139834" y="3546899"/>
              <a:ext cx="295246" cy="25144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flipV="1">
              <a:off x="4143012" y="3763925"/>
              <a:ext cx="292068" cy="3441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flipV="1">
              <a:off x="4427397" y="3551295"/>
              <a:ext cx="14478" cy="22346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flipV="1">
              <a:off x="3841777" y="2022805"/>
              <a:ext cx="1242688" cy="29197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3564839" y="1761285"/>
              <a:ext cx="282793" cy="56086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3564384" y="1772502"/>
              <a:ext cx="1520081" cy="25030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flipV="1">
              <a:off x="2829801" y="477701"/>
              <a:ext cx="742742" cy="129439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flipV="1">
              <a:off x="3377849" y="1802087"/>
              <a:ext cx="206086" cy="84199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55" name="Straight Connector 254"/>
            <p:cNvCxnSpPr/>
            <p:nvPr/>
          </p:nvCxnSpPr>
          <p:spPr>
            <a:xfrm flipH="1">
              <a:off x="3985537" y="4601492"/>
              <a:ext cx="928861" cy="36000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56" name="Straight Connector 255"/>
            <p:cNvCxnSpPr/>
            <p:nvPr/>
          </p:nvCxnSpPr>
          <p:spPr>
            <a:xfrm flipH="1" flipV="1">
              <a:off x="4912912" y="4604036"/>
              <a:ext cx="1352829" cy="65951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flipH="1">
              <a:off x="6246739" y="4876852"/>
              <a:ext cx="472362" cy="39701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flipH="1" flipV="1">
              <a:off x="6259045" y="5248640"/>
              <a:ext cx="339613" cy="43893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flipH="1">
              <a:off x="5323109" y="6371577"/>
              <a:ext cx="1308950" cy="28409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flipH="1">
              <a:off x="5345363" y="5683755"/>
              <a:ext cx="1243670" cy="97526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flipH="1">
              <a:off x="5960958" y="5687577"/>
              <a:ext cx="618237" cy="25414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flipH="1">
              <a:off x="5960736" y="5280491"/>
              <a:ext cx="307345" cy="67088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flipH="1">
              <a:off x="5282593" y="5941721"/>
              <a:ext cx="692258" cy="52847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flipH="1">
              <a:off x="5343463" y="5941719"/>
              <a:ext cx="623736" cy="71729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6589033" y="5671457"/>
              <a:ext cx="36854" cy="71231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flipH="1" flipV="1">
              <a:off x="5563388" y="3426480"/>
              <a:ext cx="711086" cy="48006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flipV="1">
              <a:off x="6265741" y="3477243"/>
              <a:ext cx="115639" cy="43042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flipH="1" flipV="1">
              <a:off x="6264541" y="3903404"/>
              <a:ext cx="374257" cy="25049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flipH="1" flipV="1">
              <a:off x="6380634" y="3481629"/>
              <a:ext cx="258164" cy="67807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flipV="1">
              <a:off x="6638460" y="3359762"/>
              <a:ext cx="308800" cy="79323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flipV="1">
              <a:off x="6897460" y="3343353"/>
              <a:ext cx="53913" cy="86101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flipH="1">
              <a:off x="6947260" y="3254801"/>
              <a:ext cx="991920" cy="9497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73" name="Straight Connector 272"/>
            <p:cNvCxnSpPr/>
            <p:nvPr/>
          </p:nvCxnSpPr>
          <p:spPr>
            <a:xfrm flipH="1">
              <a:off x="6364726" y="3352208"/>
              <a:ext cx="588409" cy="11922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74" name="Straight Connector 273"/>
            <p:cNvCxnSpPr/>
            <p:nvPr/>
          </p:nvCxnSpPr>
          <p:spPr>
            <a:xfrm flipH="1">
              <a:off x="6950055" y="2943883"/>
              <a:ext cx="446963" cy="41123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75" name="Straight Connector 274"/>
            <p:cNvCxnSpPr/>
            <p:nvPr/>
          </p:nvCxnSpPr>
          <p:spPr>
            <a:xfrm flipH="1" flipV="1">
              <a:off x="7399813" y="2951636"/>
              <a:ext cx="552371" cy="30316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7213216" y="1557845"/>
              <a:ext cx="179775" cy="139379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flipH="1">
              <a:off x="6940799" y="1555344"/>
              <a:ext cx="262678" cy="179443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78" name="Straight Connector 277"/>
            <p:cNvCxnSpPr/>
            <p:nvPr/>
          </p:nvCxnSpPr>
          <p:spPr>
            <a:xfrm>
              <a:off x="2838368" y="501048"/>
              <a:ext cx="1798460" cy="81136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79" name="Straight Connector 278"/>
            <p:cNvCxnSpPr/>
            <p:nvPr/>
          </p:nvCxnSpPr>
          <p:spPr>
            <a:xfrm flipH="1" flipV="1">
              <a:off x="4623448" y="1303974"/>
              <a:ext cx="461017" cy="71883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6076535" y="4169539"/>
              <a:ext cx="646418" cy="70266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81" name="Straight Connector 280"/>
            <p:cNvCxnSpPr/>
            <p:nvPr/>
          </p:nvCxnSpPr>
          <p:spPr>
            <a:xfrm flipV="1">
              <a:off x="4908395" y="3418901"/>
              <a:ext cx="639579" cy="70025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flipH="1" flipV="1">
              <a:off x="3297772" y="2930227"/>
              <a:ext cx="148186" cy="92877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2026762" y="5773528"/>
              <a:ext cx="910267" cy="24955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a:off x="2981602" y="3577167"/>
              <a:ext cx="164800" cy="39346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flipH="1">
              <a:off x="2228937" y="3577167"/>
              <a:ext cx="752666" cy="151930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86" name="Straight Connector 285"/>
            <p:cNvCxnSpPr/>
            <p:nvPr/>
          </p:nvCxnSpPr>
          <p:spPr>
            <a:xfrm flipH="1">
              <a:off x="2753882" y="3577167"/>
              <a:ext cx="227720" cy="180126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87" name="Straight Connector 286"/>
            <p:cNvCxnSpPr/>
            <p:nvPr/>
          </p:nvCxnSpPr>
          <p:spPr>
            <a:xfrm flipH="1" flipV="1">
              <a:off x="2049967" y="5423358"/>
              <a:ext cx="551435" cy="18330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2228937" y="5102860"/>
              <a:ext cx="524945" cy="27557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2228937" y="5102860"/>
              <a:ext cx="372465" cy="50380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a:off x="1377271" y="3619418"/>
              <a:ext cx="672696" cy="180394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flipH="1">
              <a:off x="2228937" y="3577167"/>
              <a:ext cx="736662" cy="43066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flipH="1">
              <a:off x="2228937" y="3390797"/>
              <a:ext cx="555890" cy="61703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flipH="1" flipV="1">
              <a:off x="1377272" y="3619418"/>
              <a:ext cx="851665" cy="388417"/>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flipH="1">
              <a:off x="2049967" y="4007835"/>
              <a:ext cx="178970" cy="141552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2228937" y="3987526"/>
              <a:ext cx="0" cy="111533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flipH="1">
              <a:off x="2049967" y="5102860"/>
              <a:ext cx="178970" cy="32049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flipV="1">
              <a:off x="4614665" y="95872"/>
              <a:ext cx="1756691" cy="120810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98" name="Straight Connector 297"/>
            <p:cNvCxnSpPr/>
            <p:nvPr/>
          </p:nvCxnSpPr>
          <p:spPr>
            <a:xfrm flipH="1" flipV="1">
              <a:off x="2838369" y="501049"/>
              <a:ext cx="2160866" cy="20761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299" name="Straight Connector 298"/>
            <p:cNvCxnSpPr/>
            <p:nvPr/>
          </p:nvCxnSpPr>
          <p:spPr>
            <a:xfrm flipV="1">
              <a:off x="4623447" y="708661"/>
              <a:ext cx="367872" cy="59531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flipH="1">
              <a:off x="4991319" y="95872"/>
              <a:ext cx="1393746" cy="61278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flipH="1" flipV="1">
              <a:off x="8256977" y="2766346"/>
              <a:ext cx="697507" cy="140319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flipH="1" flipV="1">
              <a:off x="7966713" y="3254802"/>
              <a:ext cx="987771" cy="90490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7952184" y="3254801"/>
              <a:ext cx="196431" cy="126956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flipH="1" flipV="1">
              <a:off x="7939181" y="3254802"/>
              <a:ext cx="847597" cy="141050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flipV="1">
              <a:off x="8786778" y="4159704"/>
              <a:ext cx="167706" cy="50560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flipH="1" flipV="1">
              <a:off x="8148615" y="4524361"/>
              <a:ext cx="638163" cy="14094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flipH="1" flipV="1">
              <a:off x="8786779" y="4665305"/>
              <a:ext cx="1173474" cy="129873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flipH="1" flipV="1">
              <a:off x="8786779" y="4665307"/>
              <a:ext cx="957957" cy="34484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flipH="1" flipV="1">
              <a:off x="8954485" y="4169539"/>
              <a:ext cx="796663" cy="84061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flipH="1" flipV="1">
              <a:off x="9621733" y="4514169"/>
              <a:ext cx="123003" cy="49598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flipV="1">
              <a:off x="9621733" y="5010151"/>
              <a:ext cx="123003" cy="27034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flipH="1" flipV="1">
              <a:off x="9621734" y="5273863"/>
              <a:ext cx="338519" cy="69017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flipH="1" flipV="1">
              <a:off x="8786779" y="4665305"/>
              <a:ext cx="834954" cy="61518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flipH="1" flipV="1">
              <a:off x="6638460" y="6383772"/>
              <a:ext cx="1819094" cy="29094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flipV="1">
              <a:off x="9621733" y="4050506"/>
              <a:ext cx="1616620" cy="46366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16" name="Straight Connector 315"/>
            <p:cNvCxnSpPr/>
            <p:nvPr/>
          </p:nvCxnSpPr>
          <p:spPr>
            <a:xfrm flipH="1">
              <a:off x="9744736" y="4050506"/>
              <a:ext cx="1493617" cy="95964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17" name="Straight Connector 316"/>
            <p:cNvCxnSpPr/>
            <p:nvPr/>
          </p:nvCxnSpPr>
          <p:spPr>
            <a:xfrm>
              <a:off x="9744736" y="5010150"/>
              <a:ext cx="929614" cy="53975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18" name="Straight Connector 317"/>
            <p:cNvCxnSpPr/>
            <p:nvPr/>
          </p:nvCxnSpPr>
          <p:spPr>
            <a:xfrm>
              <a:off x="9621733" y="5280491"/>
              <a:ext cx="1052617" cy="26940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19" name="Straight Connector 318"/>
            <p:cNvCxnSpPr/>
            <p:nvPr/>
          </p:nvCxnSpPr>
          <p:spPr>
            <a:xfrm flipV="1">
              <a:off x="10674350" y="4050507"/>
              <a:ext cx="564003" cy="149939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20" name="Straight Connector 319"/>
            <p:cNvCxnSpPr/>
            <p:nvPr/>
          </p:nvCxnSpPr>
          <p:spPr>
            <a:xfrm>
              <a:off x="9621733" y="5273862"/>
              <a:ext cx="1052617" cy="88625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10674350" y="5549900"/>
              <a:ext cx="0" cy="61021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9960253" y="5951372"/>
              <a:ext cx="714097" cy="20874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flipH="1" flipV="1">
              <a:off x="7213216" y="762000"/>
              <a:ext cx="703721" cy="67318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flipV="1">
              <a:off x="7213216" y="762000"/>
              <a:ext cx="0" cy="79266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flipH="1" flipV="1">
              <a:off x="6364726" y="95872"/>
              <a:ext cx="848490" cy="66612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flipV="1">
              <a:off x="7010087" y="762000"/>
              <a:ext cx="193391" cy="79266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flipH="1" flipV="1">
              <a:off x="7213216" y="762000"/>
              <a:ext cx="1823202" cy="6858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28" name="Straight Connector 327"/>
            <p:cNvCxnSpPr/>
            <p:nvPr/>
          </p:nvCxnSpPr>
          <p:spPr>
            <a:xfrm flipH="1">
              <a:off x="7916937" y="830580"/>
              <a:ext cx="1119482" cy="611834"/>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29" name="Straight Connector 328"/>
            <p:cNvCxnSpPr/>
            <p:nvPr/>
          </p:nvCxnSpPr>
          <p:spPr>
            <a:xfrm flipH="1">
              <a:off x="8233264" y="830580"/>
              <a:ext cx="803155" cy="91361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flipH="1" flipV="1">
              <a:off x="7916937" y="1442414"/>
              <a:ext cx="316327" cy="30178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31" name="Straight Connector 330"/>
            <p:cNvCxnSpPr/>
            <p:nvPr/>
          </p:nvCxnSpPr>
          <p:spPr>
            <a:xfrm flipH="1" flipV="1">
              <a:off x="7916937" y="1435181"/>
              <a:ext cx="304096" cy="495643"/>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flipH="1">
              <a:off x="8488500" y="830580"/>
              <a:ext cx="547918" cy="101429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flipH="1">
              <a:off x="9036418" y="501048"/>
              <a:ext cx="744237" cy="32953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flipV="1">
              <a:off x="9001125" y="830580"/>
              <a:ext cx="35294" cy="369570"/>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flipH="1">
              <a:off x="9001125" y="501048"/>
              <a:ext cx="779530" cy="699102"/>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flipH="1">
              <a:off x="8069337" y="1076483"/>
              <a:ext cx="1612746" cy="51833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flipH="1">
              <a:off x="9001125" y="1087023"/>
              <a:ext cx="680463" cy="10775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flipH="1">
              <a:off x="8745475" y="1194778"/>
              <a:ext cx="255650" cy="183595"/>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39" name="Straight Connector 338"/>
            <p:cNvCxnSpPr/>
            <p:nvPr/>
          </p:nvCxnSpPr>
          <p:spPr>
            <a:xfrm flipH="1" flipV="1">
              <a:off x="8478249" y="1463176"/>
              <a:ext cx="17695" cy="381699"/>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flipH="1" flipV="1">
              <a:off x="7936065" y="1448823"/>
              <a:ext cx="540613" cy="12886"/>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flipV="1">
              <a:off x="9674585" y="1083593"/>
              <a:ext cx="7003" cy="1263118"/>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flipV="1">
              <a:off x="9669077" y="514727"/>
              <a:ext cx="71062" cy="586061"/>
            </a:xfrm>
            <a:prstGeom prst="line">
              <a:avLst/>
            </a:prstGeom>
            <a:ln w="3175">
              <a:solidFill>
                <a:srgbClr val="E1EDF7"/>
              </a:solidFill>
              <a:prstDash val="solid"/>
            </a:ln>
          </p:spPr>
          <p:style>
            <a:lnRef idx="1">
              <a:schemeClr val="accent1"/>
            </a:lnRef>
            <a:fillRef idx="0">
              <a:schemeClr val="accent1"/>
            </a:fillRef>
            <a:effectRef idx="0">
              <a:schemeClr val="accent1"/>
            </a:effectRef>
            <a:fontRef idx="minor">
              <a:schemeClr val="tx1"/>
            </a:fontRef>
          </p:style>
        </p:cxnSp>
      </p:grpSp>
      <p:sp>
        <p:nvSpPr>
          <p:cNvPr id="2" name="Title Placeholder 1"/>
          <p:cNvSpPr>
            <a:spLocks noGrp="1"/>
          </p:cNvSpPr>
          <p:nvPr>
            <p:ph type="title"/>
          </p:nvPr>
        </p:nvSpPr>
        <p:spPr>
          <a:xfrm>
            <a:off x="838200" y="365125"/>
            <a:ext cx="10515600" cy="1325563"/>
          </a:xfrm>
          <a:prstGeom prst="rect">
            <a:avLst/>
          </a:prstGeom>
          <a:noFill/>
        </p:spPr>
        <p:txBody>
          <a:bodyPr vert="horz" lIns="91440" tIns="45720" rIns="91440" bIns="45720" rtlCol="0" anchor="ctr">
            <a:normAutofit/>
          </a:bodyPr>
          <a:lstStyle/>
          <a:p>
            <a:r>
              <a:rPr lang="en-US" dirty="0"/>
              <a:t>Click to edit master title style</a:t>
            </a:r>
            <a:endParaRPr lang="hu-HU" dirty="0"/>
          </a:p>
        </p:txBody>
      </p:sp>
      <p:sp>
        <p:nvSpPr>
          <p:cNvPr id="3" name="Text Placeholder 2"/>
          <p:cNvSpPr>
            <a:spLocks noGrp="1"/>
          </p:cNvSpPr>
          <p:nvPr>
            <p:ph type="body" idx="1"/>
          </p:nvPr>
        </p:nvSpPr>
        <p:spPr>
          <a:xfrm>
            <a:off x="838200" y="1825625"/>
            <a:ext cx="10515600" cy="413974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hu-HU" dirty="0"/>
          </a:p>
        </p:txBody>
      </p:sp>
      <p:sp>
        <p:nvSpPr>
          <p:cNvPr id="4" name="Date Placeholder 3"/>
          <p:cNvSpPr>
            <a:spLocks noGrp="1"/>
          </p:cNvSpPr>
          <p:nvPr>
            <p:ph type="dt" sz="half" idx="2"/>
          </p:nvPr>
        </p:nvSpPr>
        <p:spPr>
          <a:xfrm>
            <a:off x="838200" y="6266656"/>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A5610E-FBAF-4154-84FE-697E72CBD526}" type="datetime1">
              <a:rPr lang="hu-HU" smtClean="0"/>
              <a:t>2023.12.13.</a:t>
            </a:fld>
            <a:endParaRPr lang="hu-HU" dirty="0"/>
          </a:p>
        </p:txBody>
      </p:sp>
      <p:sp>
        <p:nvSpPr>
          <p:cNvPr id="9" name="Slide Number Placeholder 8"/>
          <p:cNvSpPr>
            <a:spLocks noGrp="1"/>
          </p:cNvSpPr>
          <p:nvPr>
            <p:ph type="sldNum" sz="quarter" idx="4"/>
          </p:nvPr>
        </p:nvSpPr>
        <p:spPr>
          <a:xfrm>
            <a:off x="8610600" y="6099060"/>
            <a:ext cx="2743200" cy="666410"/>
          </a:xfrm>
          <a:prstGeom prst="rect">
            <a:avLst/>
          </a:prstGeom>
        </p:spPr>
        <p:txBody>
          <a:bodyPr vert="horz" lIns="91440" tIns="45720" rIns="91440" bIns="45720" rtlCol="0" anchor="ctr"/>
          <a:lstStyle>
            <a:lvl1pPr algn="r">
              <a:defRPr sz="4400">
                <a:solidFill>
                  <a:schemeClr val="bg1">
                    <a:lumMod val="85000"/>
                  </a:schemeClr>
                </a:solidFill>
                <a:latin typeface="Gill Sans MT" panose="020B0502020104020203" pitchFamily="34" charset="-18"/>
              </a:defRPr>
            </a:lvl1pPr>
          </a:lstStyle>
          <a:p>
            <a:fld id="{09B4C220-B40E-44B8-B679-CC34413D7B47}" type="slidenum">
              <a:rPr lang="hu-HU" smtClean="0"/>
              <a:pPr/>
              <a:t>‹#›</a:t>
            </a:fld>
            <a:endParaRPr lang="hu-HU" dirty="0"/>
          </a:p>
        </p:txBody>
      </p:sp>
      <p:cxnSp>
        <p:nvCxnSpPr>
          <p:cNvPr id="343" name="Straight Connector 342"/>
          <p:cNvCxnSpPr/>
          <p:nvPr userDrawn="1"/>
        </p:nvCxnSpPr>
        <p:spPr>
          <a:xfrm flipH="1">
            <a:off x="5976330" y="840593"/>
            <a:ext cx="635511" cy="2283620"/>
          </a:xfrm>
          <a:prstGeom prst="line">
            <a:avLst/>
          </a:prstGeom>
          <a:ln>
            <a:solidFill>
              <a:schemeClr val="accent1">
                <a:lumMod val="40000"/>
                <a:lumOff val="60000"/>
                <a:alpha val="16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28650656"/>
      </p:ext>
    </p:extLst>
  </p:cSld>
  <p:clrMap bg1="lt1" tx1="dk1" bg2="lt2" tx2="dk2" accent1="accent1" accent2="accent2" accent3="accent3" accent4="accent4" accent5="accent5" accent6="accent6" hlink="hlink" folHlink="folHlink"/>
  <p:sldLayoutIdLst>
    <p:sldLayoutId id="2147483649" r:id="rId1"/>
    <p:sldLayoutId id="2147483669" r:id="rId2"/>
    <p:sldLayoutId id="2147483650" r:id="rId3"/>
    <p:sldLayoutId id="2147483670" r:id="rId4"/>
    <p:sldLayoutId id="2147483675" r:id="rId5"/>
    <p:sldLayoutId id="2147483660" r:id="rId6"/>
    <p:sldLayoutId id="2147483676" r:id="rId7"/>
    <p:sldLayoutId id="2147483671" r:id="rId8"/>
    <p:sldLayoutId id="2147483661" r:id="rId9"/>
    <p:sldLayoutId id="2147483698" r:id="rId10"/>
    <p:sldLayoutId id="2147483673" r:id="rId11"/>
    <p:sldLayoutId id="2147483699" r:id="rId12"/>
    <p:sldLayoutId id="2147483663" r:id="rId13"/>
    <p:sldLayoutId id="2147483674" r:id="rId14"/>
    <p:sldLayoutId id="2147483662" r:id="rId15"/>
    <p:sldLayoutId id="2147483700" r:id="rId16"/>
    <p:sldLayoutId id="2147483668" r:id="rId17"/>
    <p:sldLayoutId id="2147483701" r:id="rId18"/>
    <p:sldLayoutId id="2147483667" r:id="rId19"/>
    <p:sldLayoutId id="2147483703" r:id="rId20"/>
    <p:sldLayoutId id="2147483664" r:id="rId21"/>
    <p:sldLayoutId id="2147483702" r:id="rId22"/>
    <p:sldLayoutId id="2147483665" r:id="rId23"/>
    <p:sldLayoutId id="2147483704" r:id="rId24"/>
    <p:sldLayoutId id="2147483707" r:id="rId25"/>
    <p:sldLayoutId id="2147483706" r:id="rId26"/>
    <p:sldLayoutId id="2147483705" r:id="rId27"/>
    <p:sldLayoutId id="2147483677" r:id="rId28"/>
    <p:sldLayoutId id="2147483678" r:id="rId29"/>
    <p:sldLayoutId id="2147483679" r:id="rId30"/>
    <p:sldLayoutId id="2147483696" r:id="rId31"/>
    <p:sldLayoutId id="2147483697" r:id="rId32"/>
    <p:sldLayoutId id="2147483708" r:id="rId33"/>
    <p:sldLayoutId id="2147483709" r:id="rId34"/>
    <p:sldLayoutId id="2147483710" r:id="rId35"/>
    <p:sldLayoutId id="2147483666" r:id="rId36"/>
  </p:sldLayoutIdLst>
  <p:hf hdr="0" ftr="0" dt="0"/>
  <p:txStyles>
    <p:titleStyle>
      <a:lvl1pPr algn="l" defTabSz="914400" rtl="0" eaLnBrk="1" latinLnBrk="0" hangingPunct="1">
        <a:lnSpc>
          <a:spcPct val="90000"/>
        </a:lnSpc>
        <a:spcBef>
          <a:spcPct val="0"/>
        </a:spcBef>
        <a:buNone/>
        <a:defRPr sz="3500" b="0" kern="1200" spc="0">
          <a:solidFill>
            <a:srgbClr val="333333"/>
          </a:solidFill>
          <a:latin typeface="Bahnschrift SemiBold"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C3C3C"/>
          </a:solidFill>
          <a:latin typeface="Gidole" panose="02000503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C3C3C"/>
          </a:solidFill>
          <a:latin typeface="Gidole" panose="02000503000000000000"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C3C3C"/>
          </a:solidFill>
          <a:latin typeface="Gidole" panose="02000503000000000000"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Gidole" panose="02000503000000000000"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C3C3C"/>
          </a:solidFill>
          <a:latin typeface="Gidole" panose="02000503000000000000"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1">
            <a:lum/>
          </a:blip>
          <a:srcRect/>
          <a:stretch>
            <a:fillRect/>
          </a:stretch>
        </a:blip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 xmlns:a16="http://schemas.microsoft.com/office/drawing/2014/main" id="{1838A316-94EF-9F4D-9BA0-FC3DD7C45C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a:t>Mintacím szerkesztése</a:t>
            </a:r>
          </a:p>
        </p:txBody>
      </p:sp>
      <p:sp>
        <p:nvSpPr>
          <p:cNvPr id="3" name="Szöveg helye 2">
            <a:extLst>
              <a:ext uri="{FF2B5EF4-FFF2-40B4-BE49-F238E27FC236}">
                <a16:creationId xmlns="" xmlns:a16="http://schemas.microsoft.com/office/drawing/2014/main" id="{50A513B0-B923-5A45-AF95-2C6CE49C32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 xmlns:a16="http://schemas.microsoft.com/office/drawing/2014/main" id="{D5599E32-C9AC-5940-A01D-67890E4C58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6BE7EAB-74F4-7B40-B2E1-EDEE576BE784}" type="datetimeFigureOut">
              <a:rPr lang="hu-HU" smtClean="0">
                <a:solidFill>
                  <a:prstClr val="black">
                    <a:tint val="75000"/>
                  </a:prstClr>
                </a:solidFill>
              </a:rPr>
              <a:pPr/>
              <a:t>2023.12.13.</a:t>
            </a:fld>
            <a:endParaRPr lang="hu-HU">
              <a:solidFill>
                <a:prstClr val="black">
                  <a:tint val="75000"/>
                </a:prstClr>
              </a:solidFill>
            </a:endParaRPr>
          </a:p>
        </p:txBody>
      </p:sp>
      <p:sp>
        <p:nvSpPr>
          <p:cNvPr id="5" name="Élőláb helye 4">
            <a:extLst>
              <a:ext uri="{FF2B5EF4-FFF2-40B4-BE49-F238E27FC236}">
                <a16:creationId xmlns="" xmlns:a16="http://schemas.microsoft.com/office/drawing/2014/main" id="{0E4A506C-2E46-C048-BA79-0DB07988E0B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solidFill>
                <a:prstClr val="black">
                  <a:tint val="75000"/>
                </a:prstClr>
              </a:solidFill>
            </a:endParaRPr>
          </a:p>
        </p:txBody>
      </p:sp>
      <p:sp>
        <p:nvSpPr>
          <p:cNvPr id="6" name="Dia számának helye 5">
            <a:extLst>
              <a:ext uri="{FF2B5EF4-FFF2-40B4-BE49-F238E27FC236}">
                <a16:creationId xmlns="" xmlns:a16="http://schemas.microsoft.com/office/drawing/2014/main" id="{1939ABC9-BB62-284C-B198-04FDEBB594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ED01A4-F888-F949-8F06-48FA7E65078B}" type="slidenum">
              <a:rPr lang="hu-HU" smtClean="0">
                <a:solidFill>
                  <a:prstClr val="black">
                    <a:tint val="75000"/>
                  </a:prstClr>
                </a:solidFill>
              </a:rPr>
              <a:pPr/>
              <a:t>‹#›</a:t>
            </a:fld>
            <a:endParaRPr lang="hu-HU">
              <a:solidFill>
                <a:prstClr val="black">
                  <a:tint val="75000"/>
                </a:prstClr>
              </a:solidFill>
            </a:endParaRPr>
          </a:p>
        </p:txBody>
      </p:sp>
    </p:spTree>
    <p:extLst>
      <p:ext uri="{BB962C8B-B14F-4D97-AF65-F5344CB8AC3E}">
        <p14:creationId xmlns:p14="http://schemas.microsoft.com/office/powerpoint/2010/main" val="220088665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lide Number Placeholder 5"/>
          <p:cNvSpPr txBox="1">
            <a:spLocks/>
          </p:cNvSpPr>
          <p:nvPr userDrawn="1"/>
        </p:nvSpPr>
        <p:spPr>
          <a:xfrm>
            <a:off x="11477514" y="6370864"/>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Segoe UI" panose="020B0502040204020203" pitchFamily="34" charset="0"/>
                <a:ea typeface="+mn-ea"/>
                <a:cs typeface="Segoe UI" panose="020B050204020402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E51B46D-6379-471F-B62F-8DF864A0151A}" type="slidenum">
              <a:rPr lang="en-GB" sz="1200" smtClean="0"/>
              <a:pPr/>
              <a:t>‹#›</a:t>
            </a:fld>
            <a:endParaRPr lang="en-GB" sz="1200"/>
          </a:p>
        </p:txBody>
      </p:sp>
    </p:spTree>
    <p:extLst>
      <p:ext uri="{BB962C8B-B14F-4D97-AF65-F5344CB8AC3E}">
        <p14:creationId xmlns:p14="http://schemas.microsoft.com/office/powerpoint/2010/main" val="251980769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Lst>
  <p:txStyles>
    <p:titleStyle>
      <a:lvl1pPr algn="l" defTabSz="914400" rtl="0" eaLnBrk="1" latinLnBrk="0" hangingPunct="1">
        <a:lnSpc>
          <a:spcPct val="90000"/>
        </a:lnSpc>
        <a:spcBef>
          <a:spcPct val="0"/>
        </a:spcBef>
        <a:buNone/>
        <a:defRPr sz="4400" kern="1200">
          <a:solidFill>
            <a:schemeClr val="tx1"/>
          </a:solidFill>
          <a:latin typeface="Segoe UI Semibold" panose="020B0702040204020203" pitchFamily="34" charset="0"/>
          <a:ea typeface="+mj-ea"/>
          <a:cs typeface="Segoe UI Semibold" panose="020B070204020402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55.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hyperlink" Target="https://eic.ec.europa.eu/events/save-date-european-innovation-council-online-info-day-work-programme-2024-15-january-2024-2024-01-15_en" TargetMode="External"/><Relationship Id="rId1" Type="http://schemas.openxmlformats.org/officeDocument/2006/relationships/slideLayout" Target="../slideLayouts/slideLayout49.xml"/></Relationships>
</file>

<file path=ppt/slides/_rels/slide17.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xml"/><Relationship Id="rId1" Type="http://schemas.openxmlformats.org/officeDocument/2006/relationships/slideLayout" Target="../slideLayouts/slideLayout62.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62.xml"/><Relationship Id="rId6" Type="http://schemas.openxmlformats.org/officeDocument/2006/relationships/chart" Target="../charts/chart4.xml"/><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4.xml"/><Relationship Id="rId1" Type="http://schemas.openxmlformats.org/officeDocument/2006/relationships/slideLayout" Target="../slideLayouts/slideLayout62.xml"/><Relationship Id="rId4" Type="http://schemas.openxmlformats.org/officeDocument/2006/relationships/image" Target="../media/image29.png"/></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6.xml"/><Relationship Id="rId1" Type="http://schemas.openxmlformats.org/officeDocument/2006/relationships/slideLayout" Target="../slideLayouts/slideLayout6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62.xml"/><Relationship Id="rId5" Type="http://schemas.openxmlformats.org/officeDocument/2006/relationships/image" Target="../media/image30.png"/><Relationship Id="rId4" Type="http://schemas.openxmlformats.org/officeDocument/2006/relationships/chart" Target="../charts/chart9.xml"/></Relationships>
</file>

<file path=ppt/slides/_rels/slide24.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8.xml"/><Relationship Id="rId1" Type="http://schemas.openxmlformats.org/officeDocument/2006/relationships/slideLayout" Target="../slideLayouts/slideLayout62.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6.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9.xml"/><Relationship Id="rId1" Type="http://schemas.openxmlformats.org/officeDocument/2006/relationships/slideLayout" Target="../slideLayouts/slideLayout62.xml"/><Relationship Id="rId4" Type="http://schemas.openxmlformats.org/officeDocument/2006/relationships/chart" Target="../charts/chart12.xml"/></Relationships>
</file>

<file path=ppt/slides/_rels/slide27.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chart" Target="../charts/char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9.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11.xml"/><Relationship Id="rId1" Type="http://schemas.openxmlformats.org/officeDocument/2006/relationships/slideLayout" Target="../slideLayouts/slideLayout62.xml"/><Relationship Id="rId5" Type="http://schemas.openxmlformats.org/officeDocument/2006/relationships/chart" Target="../charts/chart17.xml"/><Relationship Id="rId4" Type="http://schemas.openxmlformats.org/officeDocument/2006/relationships/chart" Target="../charts/char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2.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52.xml"/></Relationships>
</file>

<file path=ppt/slides/_rels/slide32.xml.rels><?xml version="1.0" encoding="UTF-8" standalone="yes"?>
<Relationships xmlns="http://schemas.openxmlformats.org/package/2006/relationships"><Relationship Id="rId2" Type="http://schemas.openxmlformats.org/officeDocument/2006/relationships/hyperlink" Target="mailto:gergely.meszaros@nkfih.gov.hu" TargetMode="Externa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979918" y="3332560"/>
            <a:ext cx="6572250" cy="914400"/>
          </a:xfrm>
        </p:spPr>
        <p:txBody>
          <a:bodyPr/>
          <a:lstStyle/>
          <a:p>
            <a:r>
              <a:rPr lang="hu-HU" dirty="0"/>
              <a:t>Mészáros Gergely, Nemzetközi Főosztály</a:t>
            </a:r>
          </a:p>
          <a:p>
            <a:r>
              <a:rPr lang="hu-HU" dirty="0"/>
              <a:t>Nemzeti Kutatási, Fejlesztési és Innovációs Hivatal</a:t>
            </a:r>
          </a:p>
          <a:p>
            <a:endParaRPr lang="hu-HU" dirty="0"/>
          </a:p>
          <a:p>
            <a:endParaRPr lang="hu-HU" dirty="0"/>
          </a:p>
          <a:p>
            <a:endParaRPr lang="hu-HU" dirty="0"/>
          </a:p>
        </p:txBody>
      </p:sp>
      <p:sp>
        <p:nvSpPr>
          <p:cNvPr id="4" name="Title 3"/>
          <p:cNvSpPr>
            <a:spLocks noGrp="1"/>
          </p:cNvSpPr>
          <p:nvPr>
            <p:ph type="title"/>
          </p:nvPr>
        </p:nvSpPr>
        <p:spPr>
          <a:xfrm>
            <a:off x="464350" y="554460"/>
            <a:ext cx="10894888" cy="1325563"/>
          </a:xfrm>
        </p:spPr>
        <p:txBody>
          <a:bodyPr/>
          <a:lstStyle/>
          <a:p>
            <a:r>
              <a:rPr lang="hu-HU" dirty="0"/>
              <a:t>Horizont Európa Program, 	Európai Innovációs Tanács </a:t>
            </a:r>
            <a:r>
              <a:rPr lang="hu-HU" dirty="0" err="1"/>
              <a:t>Accelerator</a:t>
            </a:r>
            <a:r>
              <a:rPr lang="hu-HU" dirty="0"/>
              <a:t> pályázat</a:t>
            </a:r>
          </a:p>
        </p:txBody>
      </p:sp>
      <p:pic>
        <p:nvPicPr>
          <p:cNvPr id="5" name="Picture 4" descr="Image result for horizon europe"/>
          <p:cNvPicPr>
            <a:picLocks noChangeAspect="1" noChangeArrowheads="1"/>
          </p:cNvPicPr>
          <p:nvPr/>
        </p:nvPicPr>
        <p:blipFill rotWithShape="1">
          <a:blip r:embed="rId2">
            <a:extLst>
              <a:ext uri="{28A0092B-C50C-407E-A947-70E740481C1C}">
                <a14:useLocalDpi xmlns:a14="http://schemas.microsoft.com/office/drawing/2010/main" val="0"/>
              </a:ext>
            </a:extLst>
          </a:blip>
          <a:srcRect b="16174"/>
          <a:stretch/>
        </p:blipFill>
        <p:spPr bwMode="auto">
          <a:xfrm>
            <a:off x="9011405" y="2644379"/>
            <a:ext cx="3078541" cy="3595834"/>
          </a:xfrm>
          <a:prstGeom prst="rect">
            <a:avLst/>
          </a:prstGeom>
          <a:noFill/>
          <a:extLst>
            <a:ext uri="{909E8E84-426E-40DD-AFC4-6F175D3DCCD1}">
              <a14:hiddenFill xmlns:a14="http://schemas.microsoft.com/office/drawing/2010/main">
                <a:solidFill>
                  <a:srgbClr val="FFFFFF"/>
                </a:solidFill>
              </a14:hiddenFill>
            </a:ext>
          </a:extLst>
        </p:spPr>
      </p:pic>
      <p:pic>
        <p:nvPicPr>
          <p:cNvPr id="2" name="Kép 1"/>
          <p:cNvPicPr>
            <a:picLocks noChangeAspect="1"/>
          </p:cNvPicPr>
          <p:nvPr/>
        </p:nvPicPr>
        <p:blipFill>
          <a:blip r:embed="rId3"/>
          <a:stretch>
            <a:fillRect/>
          </a:stretch>
        </p:blipFill>
        <p:spPr>
          <a:xfrm>
            <a:off x="-1" y="5699497"/>
            <a:ext cx="3195873" cy="1158504"/>
          </a:xfrm>
          <a:prstGeom prst="rect">
            <a:avLst/>
          </a:prstGeom>
        </p:spPr>
      </p:pic>
    </p:spTree>
    <p:extLst>
      <p:ext uri="{BB962C8B-B14F-4D97-AF65-F5344CB8AC3E}">
        <p14:creationId xmlns:p14="http://schemas.microsoft.com/office/powerpoint/2010/main" val="1260495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5172075" y="3895725"/>
            <a:ext cx="6877050" cy="1528921"/>
          </a:xfrm>
        </p:spPr>
        <p:txBody>
          <a:bodyPr/>
          <a:lstStyle/>
          <a:p>
            <a:endParaRPr lang="hu-HU" dirty="0"/>
          </a:p>
        </p:txBody>
      </p:sp>
      <p:sp>
        <p:nvSpPr>
          <p:cNvPr id="5" name="Title 4"/>
          <p:cNvSpPr>
            <a:spLocks noGrp="1"/>
          </p:cNvSpPr>
          <p:nvPr>
            <p:ph type="title"/>
          </p:nvPr>
        </p:nvSpPr>
        <p:spPr/>
        <p:txBody>
          <a:bodyPr/>
          <a:lstStyle/>
          <a:p>
            <a:r>
              <a:rPr lang="hu-HU" dirty="0" err="1"/>
              <a:t>Accelerator</a:t>
            </a:r>
            <a:r>
              <a:rPr lang="hu-HU" dirty="0"/>
              <a:t> projekt jellemzői III.</a:t>
            </a:r>
          </a:p>
        </p:txBody>
      </p:sp>
      <p:sp>
        <p:nvSpPr>
          <p:cNvPr id="6" name="Lekerekített téglalap 5"/>
          <p:cNvSpPr/>
          <p:nvPr/>
        </p:nvSpPr>
        <p:spPr>
          <a:xfrm>
            <a:off x="3956364" y="319086"/>
            <a:ext cx="7854635" cy="628652"/>
          </a:xfrm>
          <a:prstGeom prst="roundRect">
            <a:avLst>
              <a:gd name="adj" fmla="val 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r>
              <a:rPr lang="hu-HU" sz="2800" dirty="0"/>
              <a:t>futamidő: 24 hónap</a:t>
            </a:r>
          </a:p>
        </p:txBody>
      </p:sp>
      <p:sp>
        <p:nvSpPr>
          <p:cNvPr id="7" name="Lekerekített téglalap 6"/>
          <p:cNvSpPr/>
          <p:nvPr/>
        </p:nvSpPr>
        <p:spPr>
          <a:xfrm>
            <a:off x="3956364" y="1157289"/>
            <a:ext cx="7854635" cy="1047749"/>
          </a:xfrm>
          <a:prstGeom prst="roundRect">
            <a:avLst>
              <a:gd name="adj" fmla="val 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hu-HU" sz="2800" dirty="0"/>
              <a:t>fejlesztéshez </a:t>
            </a:r>
            <a:r>
              <a:rPr lang="hu-HU" sz="2800" dirty="0" err="1"/>
              <a:t>max</a:t>
            </a:r>
            <a:r>
              <a:rPr lang="hu-HU" sz="2800" dirty="0"/>
              <a:t>. 2,5 millió eurós támogatás (átlagosan igényelt: 2 millió euró)</a:t>
            </a:r>
          </a:p>
        </p:txBody>
      </p:sp>
      <p:sp>
        <p:nvSpPr>
          <p:cNvPr id="8" name="Lekerekített téglalap 7"/>
          <p:cNvSpPr/>
          <p:nvPr/>
        </p:nvSpPr>
        <p:spPr>
          <a:xfrm>
            <a:off x="3956365" y="2414589"/>
            <a:ext cx="7854634" cy="876301"/>
          </a:xfrm>
          <a:prstGeom prst="roundRect">
            <a:avLst>
              <a:gd name="adj" fmla="val 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indent="-457200" algn="just"/>
            <a:r>
              <a:rPr lang="hu-HU" sz="2800" dirty="0"/>
              <a:t>támogatási intenzitás: 70%</a:t>
            </a:r>
          </a:p>
        </p:txBody>
      </p:sp>
      <p:sp>
        <p:nvSpPr>
          <p:cNvPr id="9" name="Lekerekített téglalap 8"/>
          <p:cNvSpPr/>
          <p:nvPr/>
        </p:nvSpPr>
        <p:spPr>
          <a:xfrm>
            <a:off x="3956364" y="3500441"/>
            <a:ext cx="7985157" cy="1895477"/>
          </a:xfrm>
          <a:prstGeom prst="roundRect">
            <a:avLst>
              <a:gd name="adj" fmla="val 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hu-HU" sz="2800" dirty="0"/>
              <a:t>piacra vitelhez és növekedéshez 0,5 - 15 millió eurós befektetés az EIC Alapból (TRL 9) </a:t>
            </a:r>
          </a:p>
          <a:p>
            <a:pPr algn="just"/>
            <a:r>
              <a:rPr lang="hu-HU" sz="2800" dirty="0"/>
              <a:t>(átlagosan kért befektetési összeg 5 millió euró) </a:t>
            </a:r>
          </a:p>
          <a:p>
            <a:pPr lvl="0" algn="just"/>
            <a:endParaRPr lang="hu-HU" sz="2800" dirty="0"/>
          </a:p>
        </p:txBody>
      </p:sp>
    </p:spTree>
    <p:extLst>
      <p:ext uri="{BB962C8B-B14F-4D97-AF65-F5344CB8AC3E}">
        <p14:creationId xmlns:p14="http://schemas.microsoft.com/office/powerpoint/2010/main" val="75883529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1300" y="0"/>
            <a:ext cx="10515600" cy="1109663"/>
          </a:xfrm>
        </p:spPr>
        <p:txBody>
          <a:bodyPr/>
          <a:lstStyle/>
          <a:p>
            <a:r>
              <a:rPr lang="hu-HU" dirty="0"/>
              <a:t>Finanszírozási típusok</a:t>
            </a:r>
          </a:p>
        </p:txBody>
      </p:sp>
      <p:sp>
        <p:nvSpPr>
          <p:cNvPr id="4" name="Slide Number Placeholder 3"/>
          <p:cNvSpPr>
            <a:spLocks noGrp="1"/>
          </p:cNvSpPr>
          <p:nvPr>
            <p:ph type="sldNum" sz="quarter" idx="11"/>
          </p:nvPr>
        </p:nvSpPr>
        <p:spPr/>
        <p:txBody>
          <a:bodyPr/>
          <a:lstStyle/>
          <a:p>
            <a:fld id="{09B4C220-B40E-44B8-B679-CC34413D7B47}" type="slidenum">
              <a:rPr lang="hu-HU" smtClean="0"/>
              <a:pPr/>
              <a:t>11</a:t>
            </a:fld>
            <a:endParaRPr lang="hu-HU"/>
          </a:p>
        </p:txBody>
      </p:sp>
      <p:sp>
        <p:nvSpPr>
          <p:cNvPr id="6" name="Lekerekített téglalap 5"/>
          <p:cNvSpPr/>
          <p:nvPr/>
        </p:nvSpPr>
        <p:spPr>
          <a:xfrm>
            <a:off x="495300" y="962024"/>
            <a:ext cx="10944225" cy="485776"/>
          </a:xfrm>
          <a:prstGeom prst="roundRect">
            <a:avLst>
              <a:gd name="adj" fmla="val 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hu-HU" sz="2400" b="1" dirty="0"/>
              <a:t>támogatás és befektetés </a:t>
            </a:r>
            <a:r>
              <a:rPr lang="hu-HU" sz="2400" dirty="0"/>
              <a:t>(</a:t>
            </a:r>
            <a:r>
              <a:rPr lang="hu-HU" sz="2400" dirty="0" err="1"/>
              <a:t>blended</a:t>
            </a:r>
            <a:r>
              <a:rPr lang="hu-HU" sz="2400" dirty="0"/>
              <a:t> </a:t>
            </a:r>
            <a:r>
              <a:rPr lang="hu-HU" sz="2400" dirty="0" err="1"/>
              <a:t>finance</a:t>
            </a:r>
            <a:r>
              <a:rPr lang="hu-HU" sz="2400" dirty="0"/>
              <a:t>) – fejlesztés és piacra vitel finanszírozása</a:t>
            </a:r>
          </a:p>
        </p:txBody>
      </p:sp>
      <p:sp>
        <p:nvSpPr>
          <p:cNvPr id="7" name="Lekerekített téglalap 6"/>
          <p:cNvSpPr/>
          <p:nvPr/>
        </p:nvSpPr>
        <p:spPr>
          <a:xfrm>
            <a:off x="495300" y="1562099"/>
            <a:ext cx="10944225" cy="762000"/>
          </a:xfrm>
          <a:prstGeom prst="roundRect">
            <a:avLst>
              <a:gd name="adj" fmla="val 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hu-HU" sz="2400" b="1" dirty="0"/>
              <a:t>csak támogatás </a:t>
            </a:r>
            <a:r>
              <a:rPr lang="hu-HU" sz="2400" dirty="0"/>
              <a:t>(</a:t>
            </a:r>
            <a:r>
              <a:rPr lang="hu-HU" sz="2400" dirty="0" err="1"/>
              <a:t>grant</a:t>
            </a:r>
            <a:r>
              <a:rPr lang="hu-HU" sz="2400" dirty="0"/>
              <a:t> </a:t>
            </a:r>
            <a:r>
              <a:rPr lang="hu-HU" sz="2400" dirty="0" err="1"/>
              <a:t>only</a:t>
            </a:r>
            <a:r>
              <a:rPr lang="hu-HU" sz="2400" dirty="0"/>
              <a:t>) – csak a fejlesztés finanszírozása, a piacosítást saját forrásból vagy konkrét külső forrásból fedezi a cég, nincs szüksége EIC befektetésre</a:t>
            </a:r>
          </a:p>
        </p:txBody>
      </p:sp>
      <p:sp>
        <p:nvSpPr>
          <p:cNvPr id="9" name="Lekerekített téglalap 8"/>
          <p:cNvSpPr/>
          <p:nvPr/>
        </p:nvSpPr>
        <p:spPr>
          <a:xfrm>
            <a:off x="495300" y="4762500"/>
            <a:ext cx="10944225" cy="1314450"/>
          </a:xfrm>
          <a:prstGeom prst="roundRect">
            <a:avLst>
              <a:gd name="adj" fmla="val 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hu-HU" sz="2400" b="1" dirty="0"/>
              <a:t>csak befektetés </a:t>
            </a:r>
            <a:r>
              <a:rPr lang="hu-HU" sz="2400" dirty="0"/>
              <a:t>(</a:t>
            </a:r>
            <a:r>
              <a:rPr lang="hu-HU" sz="2400" dirty="0" err="1"/>
              <a:t>investment</a:t>
            </a:r>
            <a:r>
              <a:rPr lang="hu-HU" sz="2400" dirty="0"/>
              <a:t> </a:t>
            </a:r>
            <a:r>
              <a:rPr lang="hu-HU" sz="2400" dirty="0" err="1"/>
              <a:t>only</a:t>
            </a:r>
            <a:r>
              <a:rPr lang="hu-HU" sz="2400" dirty="0"/>
              <a:t>): korábbi </a:t>
            </a:r>
            <a:r>
              <a:rPr lang="hu-HU" sz="2400" dirty="0" err="1"/>
              <a:t>Accelerator</a:t>
            </a:r>
            <a:r>
              <a:rPr lang="hu-HU" sz="2400" dirty="0"/>
              <a:t> nyerteseknek, akik csak támogatást vettek igénybe és </a:t>
            </a:r>
            <a:r>
              <a:rPr lang="hu-HU" sz="2400" dirty="0" err="1"/>
              <a:t>small</a:t>
            </a:r>
            <a:r>
              <a:rPr lang="hu-HU" sz="2400" dirty="0"/>
              <a:t> </a:t>
            </a:r>
            <a:r>
              <a:rPr lang="hu-HU" sz="2400" dirty="0" err="1"/>
              <a:t>midcap-eknek</a:t>
            </a:r>
            <a:r>
              <a:rPr lang="hu-HU" sz="2400" dirty="0"/>
              <a:t> (</a:t>
            </a:r>
            <a:r>
              <a:rPr lang="hu-HU" sz="2400" dirty="0" err="1"/>
              <a:t>max</a:t>
            </a:r>
            <a:r>
              <a:rPr lang="hu-HU" sz="2400" dirty="0"/>
              <a:t>. 500 fős cégek) a piaci terjeszkedéshez és a gyors növekedéshez</a:t>
            </a:r>
          </a:p>
        </p:txBody>
      </p:sp>
      <p:sp>
        <p:nvSpPr>
          <p:cNvPr id="10" name="Lekerekített téglalap 9"/>
          <p:cNvSpPr/>
          <p:nvPr/>
        </p:nvSpPr>
        <p:spPr>
          <a:xfrm>
            <a:off x="495300" y="2476499"/>
            <a:ext cx="10944225" cy="2124076"/>
          </a:xfrm>
          <a:prstGeom prst="roundRect">
            <a:avLst>
              <a:gd name="adj" fmla="val 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hu-HU" sz="2400" b="1" i="1" dirty="0"/>
              <a:t>először támogatás </a:t>
            </a:r>
            <a:r>
              <a:rPr lang="hu-HU" sz="2400" i="1" dirty="0"/>
              <a:t>(</a:t>
            </a:r>
            <a:r>
              <a:rPr lang="hu-HU" sz="2400" i="1" dirty="0" err="1"/>
              <a:t>grant</a:t>
            </a:r>
            <a:r>
              <a:rPr lang="hu-HU" sz="2400" i="1" dirty="0"/>
              <a:t> </a:t>
            </a:r>
            <a:r>
              <a:rPr lang="hu-HU" sz="2400" i="1" dirty="0" err="1"/>
              <a:t>first</a:t>
            </a:r>
            <a:r>
              <a:rPr lang="hu-HU" sz="2400" i="1" dirty="0"/>
              <a:t>) – TRL 5-ről induló fejlesztések esetében vagy EIC </a:t>
            </a:r>
            <a:r>
              <a:rPr lang="hu-HU" sz="2400" i="1" dirty="0" err="1"/>
              <a:t>Pathfinder</a:t>
            </a:r>
            <a:r>
              <a:rPr lang="hu-HU" sz="2400" i="1" dirty="0"/>
              <a:t>, </a:t>
            </a:r>
            <a:r>
              <a:rPr lang="hu-HU" sz="2400" i="1" dirty="0" err="1"/>
              <a:t>Transition</a:t>
            </a:r>
            <a:r>
              <a:rPr lang="hu-HU" sz="2400" i="1" dirty="0"/>
              <a:t> és a European Research </a:t>
            </a:r>
            <a:r>
              <a:rPr lang="hu-HU" sz="2400" i="1" dirty="0" err="1"/>
              <a:t>Council</a:t>
            </a:r>
            <a:r>
              <a:rPr lang="hu-HU" sz="2400" i="1" dirty="0"/>
              <a:t> által finanszírozott projektek folytatásaként, melyeknél a technológiai bizonytalanság miatt szükség van a fejlesztés </a:t>
            </a:r>
            <a:r>
              <a:rPr lang="hu-HU" sz="2400" i="1" dirty="0" err="1"/>
              <a:t>validációjára</a:t>
            </a:r>
            <a:r>
              <a:rPr lang="hu-HU" sz="2400" i="1" dirty="0"/>
              <a:t> és demonstrációjára, piacképességének majd a kijelölt mérföldkő elérése után döntés születik arról, hogy érdemes-e folytatni a projektet, ha igen, akkor utólag kaphat befektetést</a:t>
            </a:r>
          </a:p>
        </p:txBody>
      </p:sp>
    </p:spTree>
    <p:extLst>
      <p:ext uri="{BB962C8B-B14F-4D97-AF65-F5344CB8AC3E}">
        <p14:creationId xmlns:p14="http://schemas.microsoft.com/office/powerpoint/2010/main" val="366600203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1300" y="0"/>
            <a:ext cx="10515600" cy="1109663"/>
          </a:xfrm>
        </p:spPr>
        <p:txBody>
          <a:bodyPr/>
          <a:lstStyle/>
          <a:p>
            <a:r>
              <a:rPr lang="hu-HU" dirty="0"/>
              <a:t>A pályázás menete - Rövid pályázat</a:t>
            </a:r>
          </a:p>
        </p:txBody>
      </p:sp>
      <p:sp>
        <p:nvSpPr>
          <p:cNvPr id="4" name="Slide Number Placeholder 3"/>
          <p:cNvSpPr>
            <a:spLocks noGrp="1"/>
          </p:cNvSpPr>
          <p:nvPr>
            <p:ph type="sldNum" sz="quarter" idx="11"/>
          </p:nvPr>
        </p:nvSpPr>
        <p:spPr/>
        <p:txBody>
          <a:bodyPr/>
          <a:lstStyle/>
          <a:p>
            <a:fld id="{09B4C220-B40E-44B8-B679-CC34413D7B47}" type="slidenum">
              <a:rPr lang="hu-HU" smtClean="0"/>
              <a:pPr/>
              <a:t>12</a:t>
            </a:fld>
            <a:endParaRPr lang="hu-HU"/>
          </a:p>
        </p:txBody>
      </p:sp>
      <p:sp>
        <p:nvSpPr>
          <p:cNvPr id="2" name="Téglalap 1"/>
          <p:cNvSpPr/>
          <p:nvPr/>
        </p:nvSpPr>
        <p:spPr>
          <a:xfrm>
            <a:off x="371476" y="1305342"/>
            <a:ext cx="6324600" cy="4708981"/>
          </a:xfrm>
          <a:prstGeom prst="rect">
            <a:avLst/>
          </a:prstGeom>
        </p:spPr>
        <p:txBody>
          <a:bodyPr wrap="square">
            <a:spAutoFit/>
          </a:bodyPr>
          <a:lstStyle/>
          <a:p>
            <a:pPr algn="just"/>
            <a:r>
              <a:rPr lang="hu-HU" sz="2000" u="sng" dirty="0"/>
              <a:t>Rövid pályázat (előszűrés):</a:t>
            </a:r>
            <a:endParaRPr lang="hu-HU" sz="2000" dirty="0"/>
          </a:p>
          <a:p>
            <a:pPr marL="285750" indent="-285750" algn="just">
              <a:buFont typeface="Arial" panose="020B0604020202020204" pitchFamily="34" charset="0"/>
              <a:buChar char="•"/>
            </a:pPr>
            <a:r>
              <a:rPr lang="hu-HU" sz="2000" dirty="0"/>
              <a:t>5 oldalas szöveges bemutatkozás (innováció, piac, csapat a kérdőív alapján), </a:t>
            </a:r>
          </a:p>
          <a:p>
            <a:pPr marL="285750" indent="-285750" algn="just">
              <a:buFont typeface="Arial" panose="020B0604020202020204" pitchFamily="34" charset="0"/>
              <a:buChar char="•"/>
            </a:pPr>
            <a:r>
              <a:rPr lang="hu-HU" sz="2000" dirty="0"/>
              <a:t>10 diás prezentáció (grafikonok is), </a:t>
            </a:r>
          </a:p>
          <a:p>
            <a:pPr marL="285750" indent="-285750" algn="just">
              <a:buFont typeface="Arial" panose="020B0604020202020204" pitchFamily="34" charset="0"/>
              <a:buChar char="•"/>
            </a:pPr>
            <a:r>
              <a:rPr lang="hu-HU" sz="2000" dirty="0"/>
              <a:t>3 perces videó </a:t>
            </a:r>
            <a:r>
              <a:rPr lang="hu-HU" sz="2000" dirty="0" err="1"/>
              <a:t>pitch</a:t>
            </a:r>
            <a:r>
              <a:rPr lang="hu-HU" sz="2000" dirty="0"/>
              <a:t> (csapat, motiváció)</a:t>
            </a:r>
          </a:p>
          <a:p>
            <a:pPr algn="just"/>
            <a:r>
              <a:rPr lang="hu-HU" sz="2000" dirty="0"/>
              <a:t>Ha a pályázó hozzájárul az adatai továbbításához, akkor az NCP is értesül a beadásról és segítséget tud nyújtani</a:t>
            </a:r>
          </a:p>
          <a:p>
            <a:pPr algn="just"/>
            <a:r>
              <a:rPr lang="hu-HU" sz="2000" u="sng" dirty="0"/>
              <a:t>Beadás:</a:t>
            </a:r>
            <a:r>
              <a:rPr lang="hu-HU" sz="2000" dirty="0"/>
              <a:t> folyamatosan</a:t>
            </a:r>
          </a:p>
          <a:p>
            <a:pPr algn="just"/>
            <a:r>
              <a:rPr lang="hu-HU" sz="2000" u="sng" dirty="0"/>
              <a:t>Értékelési szempontok</a:t>
            </a:r>
            <a:r>
              <a:rPr lang="hu-HU" sz="2000" dirty="0"/>
              <a:t>: kiválóság, hatás, végrehajtás, </a:t>
            </a:r>
          </a:p>
          <a:p>
            <a:pPr algn="just"/>
            <a:r>
              <a:rPr lang="hu-HU" sz="2000" u="sng" dirty="0"/>
              <a:t>Értékelés:</a:t>
            </a:r>
            <a:r>
              <a:rPr lang="hu-HU" sz="2000" dirty="0"/>
              <a:t> 4 bíráló, továbbjutás, ha 3 bíráló GO minősítést ad mindhárom értékelési szempontra</a:t>
            </a:r>
          </a:p>
          <a:p>
            <a:pPr algn="just"/>
            <a:r>
              <a:rPr lang="hu-HU" sz="2000" u="sng" dirty="0"/>
              <a:t>Eredményhirdetés: </a:t>
            </a:r>
            <a:r>
              <a:rPr lang="hu-HU" sz="2000" dirty="0"/>
              <a:t>4 héttel a beadás után</a:t>
            </a:r>
          </a:p>
          <a:p>
            <a:pPr algn="just"/>
            <a:r>
              <a:rPr lang="hu-HU" sz="2000" dirty="0"/>
              <a:t>Egy újra beadási lehetőség, második elutasítás után 12 hónapig nem pályázhat. </a:t>
            </a:r>
          </a:p>
          <a:p>
            <a:pPr algn="just"/>
            <a:endParaRPr lang="hu-HU" sz="2000" dirty="0"/>
          </a:p>
        </p:txBody>
      </p:sp>
      <p:pic>
        <p:nvPicPr>
          <p:cNvPr id="6" name="Kép 5"/>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791325" y="1695450"/>
            <a:ext cx="5400675" cy="3700997"/>
          </a:xfrm>
          <a:prstGeom prst="rect">
            <a:avLst/>
          </a:prstGeom>
          <a:noFill/>
          <a:ln>
            <a:noFill/>
          </a:ln>
        </p:spPr>
      </p:pic>
    </p:spTree>
    <p:extLst>
      <p:ext uri="{BB962C8B-B14F-4D97-AF65-F5344CB8AC3E}">
        <p14:creationId xmlns:p14="http://schemas.microsoft.com/office/powerpoint/2010/main" val="387697498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1300" y="0"/>
            <a:ext cx="10515600" cy="1109663"/>
          </a:xfrm>
        </p:spPr>
        <p:txBody>
          <a:bodyPr/>
          <a:lstStyle/>
          <a:p>
            <a:r>
              <a:rPr lang="hu-HU" dirty="0"/>
              <a:t>A pályázás menete - Főpályázat</a:t>
            </a:r>
          </a:p>
        </p:txBody>
      </p:sp>
      <p:sp>
        <p:nvSpPr>
          <p:cNvPr id="4" name="Slide Number Placeholder 3"/>
          <p:cNvSpPr>
            <a:spLocks noGrp="1"/>
          </p:cNvSpPr>
          <p:nvPr>
            <p:ph type="sldNum" sz="quarter" idx="11"/>
          </p:nvPr>
        </p:nvSpPr>
        <p:spPr/>
        <p:txBody>
          <a:bodyPr/>
          <a:lstStyle/>
          <a:p>
            <a:fld id="{09B4C220-B40E-44B8-B679-CC34413D7B47}" type="slidenum">
              <a:rPr lang="hu-HU" smtClean="0"/>
              <a:pPr/>
              <a:t>13</a:t>
            </a:fld>
            <a:endParaRPr lang="hu-HU"/>
          </a:p>
        </p:txBody>
      </p:sp>
      <p:sp>
        <p:nvSpPr>
          <p:cNvPr id="2" name="Téglalap 1"/>
          <p:cNvSpPr/>
          <p:nvPr/>
        </p:nvSpPr>
        <p:spPr>
          <a:xfrm>
            <a:off x="2854325" y="893764"/>
            <a:ext cx="9096375" cy="5632311"/>
          </a:xfrm>
          <a:prstGeom prst="rect">
            <a:avLst/>
          </a:prstGeom>
        </p:spPr>
        <p:txBody>
          <a:bodyPr wrap="square">
            <a:spAutoFit/>
          </a:bodyPr>
          <a:lstStyle/>
          <a:p>
            <a:r>
              <a:rPr lang="hu-HU" sz="2000" u="sng" dirty="0"/>
              <a:t>Főpályázat: </a:t>
            </a:r>
            <a:r>
              <a:rPr lang="hu-HU" sz="2000" dirty="0"/>
              <a:t>üzleti terv, cég pénzügyi helyzete és struktúrája, mérföldkövek (WP</a:t>
            </a:r>
            <a:r>
              <a:rPr lang="en-US" sz="2000" dirty="0"/>
              <a:t> for technology development, market activities</a:t>
            </a:r>
            <a:r>
              <a:rPr lang="hu-HU" sz="2000" dirty="0"/>
              <a:t>,</a:t>
            </a:r>
            <a:r>
              <a:rPr lang="en-US" sz="2000" dirty="0"/>
              <a:t>  management</a:t>
            </a:r>
            <a:r>
              <a:rPr lang="hu-HU" sz="2000" dirty="0"/>
              <a:t>, </a:t>
            </a:r>
            <a:r>
              <a:rPr lang="hu-HU" sz="2000" dirty="0" err="1"/>
              <a:t>Tasks</a:t>
            </a:r>
            <a:r>
              <a:rPr lang="hu-HU" sz="2000" dirty="0"/>
              <a:t> - </a:t>
            </a:r>
            <a:r>
              <a:rPr lang="hu-HU" sz="2000" dirty="0" err="1"/>
              <a:t>Deliverables</a:t>
            </a:r>
            <a:r>
              <a:rPr lang="hu-HU" sz="2000" dirty="0"/>
              <a:t>)</a:t>
            </a:r>
            <a:r>
              <a:rPr lang="en-US" sz="2000" dirty="0"/>
              <a:t>.</a:t>
            </a:r>
          </a:p>
          <a:p>
            <a:pPr algn="just"/>
            <a:r>
              <a:rPr lang="hu-HU" sz="2000" u="sng" dirty="0" err="1"/>
              <a:t>Coaching</a:t>
            </a:r>
            <a:r>
              <a:rPr lang="hu-HU" sz="2000" u="sng" dirty="0"/>
              <a:t>:</a:t>
            </a:r>
            <a:r>
              <a:rPr lang="hu-HU" sz="2000" dirty="0"/>
              <a:t> Elkészítéséhez 3 napos </a:t>
            </a:r>
            <a:r>
              <a:rPr lang="hu-HU" sz="2000" dirty="0" err="1"/>
              <a:t>coaching</a:t>
            </a:r>
            <a:r>
              <a:rPr lang="hu-HU" sz="2000" dirty="0"/>
              <a:t> (adatbázisból választhat a cég 1 </a:t>
            </a:r>
            <a:r>
              <a:rPr lang="hu-HU" sz="2000" dirty="0" err="1"/>
              <a:t>coachot</a:t>
            </a:r>
            <a:r>
              <a:rPr lang="hu-HU" sz="2000" dirty="0"/>
              <a:t>)</a:t>
            </a:r>
          </a:p>
          <a:p>
            <a:pPr algn="just"/>
            <a:r>
              <a:rPr lang="hu-HU" sz="2000" u="sng" dirty="0"/>
              <a:t>Beadás:</a:t>
            </a:r>
            <a:r>
              <a:rPr lang="hu-HU" sz="2000" dirty="0"/>
              <a:t> </a:t>
            </a:r>
            <a:r>
              <a:rPr lang="hu-HU" sz="2000" dirty="0" smtClean="0">
                <a:solidFill>
                  <a:srgbClr val="FF0000"/>
                </a:solidFill>
              </a:rPr>
              <a:t>2024-ben 2 </a:t>
            </a:r>
            <a:r>
              <a:rPr lang="hu-HU" sz="2000" dirty="0">
                <a:solidFill>
                  <a:srgbClr val="FF0000"/>
                </a:solidFill>
              </a:rPr>
              <a:t>beadási határidő </a:t>
            </a:r>
            <a:r>
              <a:rPr lang="hu-HU" sz="2000" b="1" dirty="0">
                <a:solidFill>
                  <a:srgbClr val="FF0000"/>
                </a:solidFill>
              </a:rPr>
              <a:t>(2024. március 13</a:t>
            </a:r>
            <a:r>
              <a:rPr lang="hu-HU" sz="2000" b="1" dirty="0" smtClean="0">
                <a:solidFill>
                  <a:srgbClr val="FF0000"/>
                </a:solidFill>
              </a:rPr>
              <a:t>., </a:t>
            </a:r>
            <a:r>
              <a:rPr lang="hu-HU" sz="2000" b="1" dirty="0">
                <a:solidFill>
                  <a:srgbClr val="FF0000"/>
                </a:solidFill>
              </a:rPr>
              <a:t>október </a:t>
            </a:r>
            <a:r>
              <a:rPr lang="hu-HU" sz="2000" b="1">
                <a:solidFill>
                  <a:srgbClr val="FF0000"/>
                </a:solidFill>
              </a:rPr>
              <a:t>3</a:t>
            </a:r>
            <a:r>
              <a:rPr lang="hu-HU" sz="2000" b="1" smtClean="0">
                <a:solidFill>
                  <a:srgbClr val="FF0000"/>
                </a:solidFill>
              </a:rPr>
              <a:t>.) TBC!!</a:t>
            </a:r>
            <a:endParaRPr lang="hu-HU" sz="2000" b="1" dirty="0">
              <a:solidFill>
                <a:srgbClr val="FF0000"/>
              </a:solidFill>
            </a:endParaRPr>
          </a:p>
          <a:p>
            <a:pPr algn="just"/>
            <a:r>
              <a:rPr lang="hu-HU" sz="2000" u="sng" dirty="0"/>
              <a:t>Értékelési szempontok: </a:t>
            </a:r>
            <a:r>
              <a:rPr lang="hu-HU" sz="2000" dirty="0"/>
              <a:t>kiválóság, hatás, végrehajtás (kockázat mértéke)</a:t>
            </a:r>
          </a:p>
          <a:p>
            <a:pPr algn="just"/>
            <a:r>
              <a:rPr lang="hu-HU" sz="2000" u="sng" dirty="0"/>
              <a:t>Értékelés: </a:t>
            </a:r>
            <a:r>
              <a:rPr lang="hu-HU" sz="2000" dirty="0"/>
              <a:t>Továbbjutás, ha mindhárom külső szakértő mindhárom értékelési szempontra GO minősítést ad </a:t>
            </a:r>
            <a:r>
              <a:rPr lang="hu-HU" sz="2000" dirty="0">
                <a:solidFill>
                  <a:schemeClr val="accent5">
                    <a:lumMod val="75000"/>
                  </a:schemeClr>
                </a:solidFill>
              </a:rPr>
              <a:t>vagy második beadásánál, ha 2 értékelő mindhárom értékelési szempontra GO-t ad, a harmadik értékelő a kiválóságra GO-t, de a hatás vagy végrehajtás szempontra NOGO-t (tehát 9 helyett 8 GO-t kap a projekt), akkor negyedik értékelőt kérnek fel a NOGO-t kapott értékelési szempont újraértékelésére. Ha a negyedik értékelő GO-t ad, akkor a vállalkozást behívják a következő interjú körre (nem arra, amire a beadás alapján bejuthatott volna).</a:t>
            </a:r>
          </a:p>
          <a:p>
            <a:pPr algn="just"/>
            <a:r>
              <a:rPr lang="hu-HU" sz="2000" u="sng" dirty="0"/>
              <a:t>Eredményhirdetés</a:t>
            </a:r>
            <a:r>
              <a:rPr lang="hu-HU" sz="2000" dirty="0"/>
              <a:t>: beadási határidőtől számított 5-6 hét múlva</a:t>
            </a:r>
          </a:p>
          <a:p>
            <a:pPr algn="just"/>
            <a:r>
              <a:rPr lang="hu-HU" sz="2000" dirty="0"/>
              <a:t>Hozzájárulás, hogy az EIC Alap által </a:t>
            </a:r>
            <a:r>
              <a:rPr lang="hu-HU" sz="2000" dirty="0" err="1"/>
              <a:t>validált</a:t>
            </a:r>
            <a:r>
              <a:rPr lang="hu-HU" sz="2000" dirty="0"/>
              <a:t> befektetők információt kapjanak a cégről és a projektről</a:t>
            </a:r>
          </a:p>
          <a:p>
            <a:pPr algn="just"/>
            <a:r>
              <a:rPr lang="hu-HU" sz="2000" dirty="0"/>
              <a:t>Hozzájárulás, hogy </a:t>
            </a:r>
            <a:r>
              <a:rPr lang="hu-HU" sz="2000" dirty="0" err="1"/>
              <a:t>Seal</a:t>
            </a:r>
            <a:r>
              <a:rPr lang="hu-HU" sz="2000" dirty="0"/>
              <a:t> of Excellence (interjúra behívott, de nem nyertes cég) esetén az elérhetőségét átadják a saját országa finanszírozó szervezetének</a:t>
            </a:r>
          </a:p>
          <a:p>
            <a:pPr algn="just"/>
            <a:r>
              <a:rPr lang="hu-HU" sz="2000" dirty="0"/>
              <a:t>Egy újra beadási lehetőség, második elutasítás után 12 hónapig nem pályázhat. </a:t>
            </a:r>
            <a:endParaRPr lang="hu-HU" u="sng" dirty="0"/>
          </a:p>
        </p:txBody>
      </p:sp>
      <p:pic>
        <p:nvPicPr>
          <p:cNvPr id="7" name="Kép 6"/>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1725671"/>
            <a:ext cx="2771775" cy="1827147"/>
          </a:xfrm>
          <a:prstGeom prst="rect">
            <a:avLst/>
          </a:prstGeom>
          <a:noFill/>
          <a:ln>
            <a:noFill/>
          </a:ln>
        </p:spPr>
      </p:pic>
    </p:spTree>
    <p:extLst>
      <p:ext uri="{BB962C8B-B14F-4D97-AF65-F5344CB8AC3E}">
        <p14:creationId xmlns:p14="http://schemas.microsoft.com/office/powerpoint/2010/main" val="165625750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1300" y="0"/>
            <a:ext cx="10515600" cy="1109663"/>
          </a:xfrm>
        </p:spPr>
        <p:txBody>
          <a:bodyPr/>
          <a:lstStyle/>
          <a:p>
            <a:r>
              <a:rPr lang="hu-HU" dirty="0"/>
              <a:t>A pályázás menete - Interjú</a:t>
            </a:r>
          </a:p>
        </p:txBody>
      </p:sp>
      <p:sp>
        <p:nvSpPr>
          <p:cNvPr id="4" name="Slide Number Placeholder 3"/>
          <p:cNvSpPr>
            <a:spLocks noGrp="1"/>
          </p:cNvSpPr>
          <p:nvPr>
            <p:ph type="sldNum" sz="quarter" idx="11"/>
          </p:nvPr>
        </p:nvSpPr>
        <p:spPr/>
        <p:txBody>
          <a:bodyPr/>
          <a:lstStyle/>
          <a:p>
            <a:fld id="{09B4C220-B40E-44B8-B679-CC34413D7B47}" type="slidenum">
              <a:rPr lang="hu-HU" smtClean="0"/>
              <a:pPr/>
              <a:t>14</a:t>
            </a:fld>
            <a:endParaRPr lang="hu-HU"/>
          </a:p>
        </p:txBody>
      </p:sp>
      <p:sp>
        <p:nvSpPr>
          <p:cNvPr id="2" name="Téglalap 1"/>
          <p:cNvSpPr/>
          <p:nvPr/>
        </p:nvSpPr>
        <p:spPr>
          <a:xfrm>
            <a:off x="371475" y="1305342"/>
            <a:ext cx="6296025" cy="4708981"/>
          </a:xfrm>
          <a:prstGeom prst="rect">
            <a:avLst/>
          </a:prstGeom>
        </p:spPr>
        <p:txBody>
          <a:bodyPr wrap="square">
            <a:spAutoFit/>
          </a:bodyPr>
          <a:lstStyle/>
          <a:p>
            <a:r>
              <a:rPr lang="hu-HU" sz="2000" u="sng" dirty="0"/>
              <a:t>Interjúra behívás</a:t>
            </a:r>
            <a:r>
              <a:rPr lang="hu-HU" sz="2000" dirty="0"/>
              <a:t>: Beadási határidőtől számított 8-9 hét múlva. </a:t>
            </a:r>
          </a:p>
          <a:p>
            <a:r>
              <a:rPr lang="hu-HU" sz="2000" dirty="0"/>
              <a:t>Az interjúra minden megfelelt pályázatot behívnak. </a:t>
            </a:r>
          </a:p>
          <a:p>
            <a:r>
              <a:rPr lang="hu-HU" sz="2000" u="sng" dirty="0"/>
              <a:t>Eredményhirdetés</a:t>
            </a:r>
            <a:r>
              <a:rPr lang="hu-HU" sz="2000" dirty="0"/>
              <a:t>: az interjút követő 2-3 hét múlva.</a:t>
            </a:r>
          </a:p>
          <a:p>
            <a:r>
              <a:rPr lang="hu-HU" sz="2000" dirty="0"/>
              <a:t>Interjú zsűri: min. 6 zsűritag </a:t>
            </a:r>
          </a:p>
          <a:p>
            <a:r>
              <a:rPr lang="hu-HU" sz="2000" dirty="0"/>
              <a:t> </a:t>
            </a:r>
          </a:p>
          <a:p>
            <a:r>
              <a:rPr lang="hu-HU" sz="2000" dirty="0"/>
              <a:t>GO → támogatás</a:t>
            </a:r>
          </a:p>
          <a:p>
            <a:r>
              <a:rPr lang="hu-HU" sz="2000" dirty="0"/>
              <a:t>NO GO → de potenciálisan jó pályázat, az értékelés alapján javítani kell és egyszer újra behívható közvetlenül az interjúra</a:t>
            </a:r>
          </a:p>
          <a:p>
            <a:r>
              <a:rPr lang="hu-HU" sz="2000" dirty="0"/>
              <a:t>NO GO → első 2 kritériumnak megfelel, de a kockázat mértéke miatt nem → </a:t>
            </a:r>
            <a:r>
              <a:rPr lang="hu-HU" sz="2000" dirty="0" err="1"/>
              <a:t>Seal</a:t>
            </a:r>
            <a:r>
              <a:rPr lang="hu-HU" sz="2000" dirty="0"/>
              <a:t> of Excellence</a:t>
            </a:r>
          </a:p>
          <a:p>
            <a:r>
              <a:rPr lang="hu-HU" sz="2000" dirty="0"/>
              <a:t>NO GO → egyszer újra beadható a főpályázatra</a:t>
            </a:r>
          </a:p>
          <a:p>
            <a:r>
              <a:rPr lang="hu-HU" sz="2000" dirty="0"/>
              <a:t>Másodjára NO GO → 12 hónapig nem pályázhat, akkor az első lépcsőre adhat be másik projektjavaslatot</a:t>
            </a:r>
          </a:p>
        </p:txBody>
      </p:sp>
      <p:pic>
        <p:nvPicPr>
          <p:cNvPr id="6" name="Kép 5"/>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6591300" y="1476791"/>
            <a:ext cx="5600700" cy="4019133"/>
          </a:xfrm>
          <a:prstGeom prst="rect">
            <a:avLst/>
          </a:prstGeom>
          <a:noFill/>
          <a:ln>
            <a:noFill/>
          </a:ln>
        </p:spPr>
      </p:pic>
    </p:spTree>
    <p:extLst>
      <p:ext uri="{BB962C8B-B14F-4D97-AF65-F5344CB8AC3E}">
        <p14:creationId xmlns:p14="http://schemas.microsoft.com/office/powerpoint/2010/main" val="4087609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églalap 1"/>
          <p:cNvSpPr/>
          <p:nvPr/>
        </p:nvSpPr>
        <p:spPr>
          <a:xfrm>
            <a:off x="431769" y="1477388"/>
            <a:ext cx="4838330" cy="470517"/>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5 oldal + 10 diás prezentáció + 3 perces videó </a:t>
            </a:r>
          </a:p>
        </p:txBody>
      </p:sp>
      <p:sp>
        <p:nvSpPr>
          <p:cNvPr id="5" name="Title 4"/>
          <p:cNvSpPr>
            <a:spLocks noGrp="1"/>
          </p:cNvSpPr>
          <p:nvPr>
            <p:ph type="title"/>
          </p:nvPr>
        </p:nvSpPr>
        <p:spPr>
          <a:xfrm>
            <a:off x="368105" y="-39954"/>
            <a:ext cx="10515600" cy="798990"/>
          </a:xfrm>
        </p:spPr>
        <p:txBody>
          <a:bodyPr/>
          <a:lstStyle/>
          <a:p>
            <a:r>
              <a:rPr lang="hu-HU" dirty="0"/>
              <a:t>Pályázatírás és értékelés</a:t>
            </a:r>
          </a:p>
        </p:txBody>
      </p:sp>
      <p:sp>
        <p:nvSpPr>
          <p:cNvPr id="4" name="Slide Number Placeholder 3"/>
          <p:cNvSpPr>
            <a:spLocks noGrp="1"/>
          </p:cNvSpPr>
          <p:nvPr>
            <p:ph type="sldNum" sz="quarter" idx="11"/>
          </p:nvPr>
        </p:nvSpPr>
        <p:spPr/>
        <p:txBody>
          <a:bodyPr/>
          <a:lstStyle/>
          <a:p>
            <a:fld id="{09B4C220-B40E-44B8-B679-CC34413D7B47}" type="slidenum">
              <a:rPr lang="hu-HU" smtClean="0"/>
              <a:pPr/>
              <a:t>15</a:t>
            </a:fld>
            <a:endParaRPr lang="hu-HU"/>
          </a:p>
        </p:txBody>
      </p:sp>
      <p:sp>
        <p:nvSpPr>
          <p:cNvPr id="3" name="Lekerekített téglalap 2"/>
          <p:cNvSpPr/>
          <p:nvPr/>
        </p:nvSpPr>
        <p:spPr>
          <a:xfrm>
            <a:off x="1291793" y="949908"/>
            <a:ext cx="3118282" cy="52748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t>1. lépcső: rövid pályázat (folyamatos beadás)</a:t>
            </a:r>
          </a:p>
        </p:txBody>
      </p:sp>
      <p:sp>
        <p:nvSpPr>
          <p:cNvPr id="7" name="Lekerekített téglalap 6"/>
          <p:cNvSpPr/>
          <p:nvPr/>
        </p:nvSpPr>
        <p:spPr>
          <a:xfrm>
            <a:off x="1291793" y="2464281"/>
            <a:ext cx="3118282" cy="39061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t>2. lépcső: főpályázat </a:t>
            </a:r>
          </a:p>
        </p:txBody>
      </p:sp>
      <p:cxnSp>
        <p:nvCxnSpPr>
          <p:cNvPr id="9" name="Egyenes összekötő nyíllal 8"/>
          <p:cNvCxnSpPr/>
          <p:nvPr/>
        </p:nvCxnSpPr>
        <p:spPr>
          <a:xfrm flipH="1">
            <a:off x="2845570" y="1947905"/>
            <a:ext cx="10728" cy="516376"/>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2" name="Téglalap 21"/>
          <p:cNvSpPr/>
          <p:nvPr/>
        </p:nvSpPr>
        <p:spPr>
          <a:xfrm>
            <a:off x="431769" y="2854898"/>
            <a:ext cx="4838330" cy="470517"/>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Mesterséges intelligenciával és </a:t>
            </a:r>
            <a:r>
              <a:rPr lang="hu-HU" b="1" dirty="0" err="1">
                <a:solidFill>
                  <a:schemeClr val="tx1"/>
                </a:solidFill>
              </a:rPr>
              <a:t>coachinggal</a:t>
            </a:r>
            <a:r>
              <a:rPr lang="hu-HU" b="1" dirty="0">
                <a:solidFill>
                  <a:schemeClr val="tx1"/>
                </a:solidFill>
              </a:rPr>
              <a:t> segített pályázatírás</a:t>
            </a:r>
          </a:p>
        </p:txBody>
      </p:sp>
      <p:cxnSp>
        <p:nvCxnSpPr>
          <p:cNvPr id="23" name="Egyenes összekötő nyíllal 22"/>
          <p:cNvCxnSpPr/>
          <p:nvPr/>
        </p:nvCxnSpPr>
        <p:spPr>
          <a:xfrm flipH="1">
            <a:off x="2848252" y="3325415"/>
            <a:ext cx="5364" cy="512673"/>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Lekerekített téglalap 24"/>
          <p:cNvSpPr/>
          <p:nvPr/>
        </p:nvSpPr>
        <p:spPr>
          <a:xfrm>
            <a:off x="1291793" y="3838088"/>
            <a:ext cx="3118282" cy="39061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t>3. lépcső: interjú </a:t>
            </a:r>
          </a:p>
        </p:txBody>
      </p:sp>
      <p:sp>
        <p:nvSpPr>
          <p:cNvPr id="26" name="Téglalap 25"/>
          <p:cNvSpPr/>
          <p:nvPr/>
        </p:nvSpPr>
        <p:spPr>
          <a:xfrm>
            <a:off x="431769" y="4228705"/>
            <a:ext cx="4838330" cy="470517"/>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prezentáció + kérdés-válasz</a:t>
            </a:r>
          </a:p>
        </p:txBody>
      </p:sp>
      <p:cxnSp>
        <p:nvCxnSpPr>
          <p:cNvPr id="27" name="Egyenes összekötő nyíllal 26"/>
          <p:cNvCxnSpPr/>
          <p:nvPr/>
        </p:nvCxnSpPr>
        <p:spPr>
          <a:xfrm flipH="1">
            <a:off x="2845570" y="4734005"/>
            <a:ext cx="5364" cy="4790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Lekerekített téglalap 27"/>
          <p:cNvSpPr/>
          <p:nvPr/>
        </p:nvSpPr>
        <p:spPr>
          <a:xfrm>
            <a:off x="1286429" y="5242858"/>
            <a:ext cx="3118282" cy="390617"/>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t>4. lépcső: szerződéskötés </a:t>
            </a:r>
          </a:p>
        </p:txBody>
      </p:sp>
      <p:sp>
        <p:nvSpPr>
          <p:cNvPr id="29" name="Lekerekített téglalap 28"/>
          <p:cNvSpPr/>
          <p:nvPr/>
        </p:nvSpPr>
        <p:spPr>
          <a:xfrm>
            <a:off x="1286429" y="5876357"/>
            <a:ext cx="3118282" cy="583720"/>
          </a:xfrm>
          <a:prstGeom prst="roundRect">
            <a:avLst>
              <a:gd name="adj"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t>5. lépcső: átvilágítás, befektetési megállapodás </a:t>
            </a:r>
          </a:p>
        </p:txBody>
      </p:sp>
      <p:cxnSp>
        <p:nvCxnSpPr>
          <p:cNvPr id="30" name="Egyenes összekötő nyíllal 29"/>
          <p:cNvCxnSpPr/>
          <p:nvPr/>
        </p:nvCxnSpPr>
        <p:spPr>
          <a:xfrm>
            <a:off x="2845570" y="5657282"/>
            <a:ext cx="0" cy="26633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34" name="Téglalap 33"/>
          <p:cNvSpPr/>
          <p:nvPr/>
        </p:nvSpPr>
        <p:spPr>
          <a:xfrm>
            <a:off x="5312823" y="1802621"/>
            <a:ext cx="1892798" cy="5149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Távértékelés </a:t>
            </a:r>
          </a:p>
          <a:p>
            <a:pPr algn="ctr"/>
            <a:r>
              <a:rPr lang="hu-HU" b="1" dirty="0">
                <a:solidFill>
                  <a:schemeClr val="tx1"/>
                </a:solidFill>
              </a:rPr>
              <a:t>(4 bíráló)</a:t>
            </a:r>
          </a:p>
        </p:txBody>
      </p:sp>
      <p:grpSp>
        <p:nvGrpSpPr>
          <p:cNvPr id="46" name="Csoportba foglalás 45"/>
          <p:cNvGrpSpPr/>
          <p:nvPr/>
        </p:nvGrpSpPr>
        <p:grpSpPr>
          <a:xfrm>
            <a:off x="5312823" y="1518447"/>
            <a:ext cx="898870" cy="274841"/>
            <a:chOff x="8576387" y="1202547"/>
            <a:chExt cx="1205519" cy="381744"/>
          </a:xfrm>
        </p:grpSpPr>
        <p:cxnSp>
          <p:nvCxnSpPr>
            <p:cNvPr id="47" name="Egyenes összekötő nyíllal 46"/>
            <p:cNvCxnSpPr/>
            <p:nvPr/>
          </p:nvCxnSpPr>
          <p:spPr>
            <a:xfrm>
              <a:off x="8576387" y="1202549"/>
              <a:ext cx="1205519" cy="0"/>
            </a:xfrm>
            <a:prstGeom prst="straightConnector1">
              <a:avLst/>
            </a:prstGeom>
            <a:ln w="38100" cap="rnd">
              <a:round/>
              <a:tailEnd type="none"/>
            </a:ln>
          </p:spPr>
          <p:style>
            <a:lnRef idx="1">
              <a:schemeClr val="accent1"/>
            </a:lnRef>
            <a:fillRef idx="0">
              <a:schemeClr val="accent1"/>
            </a:fillRef>
            <a:effectRef idx="0">
              <a:schemeClr val="accent1"/>
            </a:effectRef>
            <a:fontRef idx="minor">
              <a:schemeClr val="tx1"/>
            </a:fontRef>
          </p:style>
        </p:cxnSp>
        <p:cxnSp>
          <p:nvCxnSpPr>
            <p:cNvPr id="48" name="Egyenes összekötő nyíllal 47"/>
            <p:cNvCxnSpPr/>
            <p:nvPr/>
          </p:nvCxnSpPr>
          <p:spPr>
            <a:xfrm flipV="1">
              <a:off x="9781905" y="1202547"/>
              <a:ext cx="1" cy="381744"/>
            </a:xfrm>
            <a:prstGeom prst="straightConnector1">
              <a:avLst/>
            </a:prstGeom>
            <a:ln w="38100" cap="rnd">
              <a:round/>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49" name="Lekerekített téglalap 48"/>
          <p:cNvSpPr/>
          <p:nvPr/>
        </p:nvSpPr>
        <p:spPr>
          <a:xfrm>
            <a:off x="5625905" y="2514020"/>
            <a:ext cx="1171575" cy="42548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min. </a:t>
            </a:r>
            <a:r>
              <a:rPr lang="hu-HU" b="1" dirty="0">
                <a:solidFill>
                  <a:srgbClr val="FF0000"/>
                </a:solidFill>
              </a:rPr>
              <a:t>3</a:t>
            </a:r>
            <a:r>
              <a:rPr lang="hu-HU" b="1" dirty="0">
                <a:solidFill>
                  <a:schemeClr val="tx1"/>
                </a:solidFill>
              </a:rPr>
              <a:t> GO</a:t>
            </a:r>
          </a:p>
        </p:txBody>
      </p:sp>
      <p:cxnSp>
        <p:nvCxnSpPr>
          <p:cNvPr id="50" name="Egyenes összekötő nyíllal 49"/>
          <p:cNvCxnSpPr/>
          <p:nvPr/>
        </p:nvCxnSpPr>
        <p:spPr>
          <a:xfrm flipH="1">
            <a:off x="4410075" y="2726760"/>
            <a:ext cx="1209675"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5" name="Egyenes összekötő nyíllal 54"/>
          <p:cNvCxnSpPr/>
          <p:nvPr/>
        </p:nvCxnSpPr>
        <p:spPr>
          <a:xfrm>
            <a:off x="6211692" y="2308194"/>
            <a:ext cx="0" cy="2127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2" name="Lekerekített téglalap 61"/>
          <p:cNvSpPr/>
          <p:nvPr/>
        </p:nvSpPr>
        <p:spPr>
          <a:xfrm>
            <a:off x="7512732" y="1805294"/>
            <a:ext cx="1171575" cy="51490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3x, 4x NOGO</a:t>
            </a:r>
          </a:p>
        </p:txBody>
      </p:sp>
      <p:cxnSp>
        <p:nvCxnSpPr>
          <p:cNvPr id="63" name="Egyenes összekötő nyíllal 62"/>
          <p:cNvCxnSpPr/>
          <p:nvPr/>
        </p:nvCxnSpPr>
        <p:spPr>
          <a:xfrm rot="16200000">
            <a:off x="7364029" y="1902038"/>
            <a:ext cx="0" cy="2974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4" name="Egyenes összekötő nyíllal 63"/>
          <p:cNvCxnSpPr/>
          <p:nvPr/>
        </p:nvCxnSpPr>
        <p:spPr>
          <a:xfrm rot="16200000">
            <a:off x="8833009" y="1916909"/>
            <a:ext cx="0" cy="2974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65" name="Téglalap 64"/>
          <p:cNvSpPr/>
          <p:nvPr/>
        </p:nvSpPr>
        <p:spPr>
          <a:xfrm>
            <a:off x="8981712" y="1687030"/>
            <a:ext cx="2734038" cy="80841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Elutasítás </a:t>
            </a:r>
          </a:p>
          <a:p>
            <a:pPr algn="ctr"/>
            <a:r>
              <a:rPr lang="hu-HU" b="1" dirty="0">
                <a:solidFill>
                  <a:schemeClr val="tx1"/>
                </a:solidFill>
              </a:rPr>
              <a:t>1 újra beadási lehetőség az rövid pályázatra</a:t>
            </a:r>
          </a:p>
        </p:txBody>
      </p:sp>
      <p:sp>
        <p:nvSpPr>
          <p:cNvPr id="67" name="Téglalap 66"/>
          <p:cNvSpPr/>
          <p:nvPr/>
        </p:nvSpPr>
        <p:spPr>
          <a:xfrm>
            <a:off x="5322528" y="3066846"/>
            <a:ext cx="1892798" cy="5149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Távértékelés </a:t>
            </a:r>
          </a:p>
          <a:p>
            <a:pPr algn="ctr"/>
            <a:r>
              <a:rPr lang="hu-HU" b="1" dirty="0">
                <a:solidFill>
                  <a:schemeClr val="tx1"/>
                </a:solidFill>
              </a:rPr>
              <a:t>(3 bíráló)</a:t>
            </a:r>
          </a:p>
        </p:txBody>
      </p:sp>
      <p:sp>
        <p:nvSpPr>
          <p:cNvPr id="68" name="Lekerekített téglalap 67"/>
          <p:cNvSpPr/>
          <p:nvPr/>
        </p:nvSpPr>
        <p:spPr>
          <a:xfrm>
            <a:off x="5619750" y="3785808"/>
            <a:ext cx="1171575" cy="42548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3x3 GO</a:t>
            </a:r>
          </a:p>
        </p:txBody>
      </p:sp>
      <p:cxnSp>
        <p:nvCxnSpPr>
          <p:cNvPr id="69" name="Egyenes összekötő nyíllal 68"/>
          <p:cNvCxnSpPr/>
          <p:nvPr/>
        </p:nvCxnSpPr>
        <p:spPr>
          <a:xfrm>
            <a:off x="6205537" y="3581751"/>
            <a:ext cx="0" cy="2127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0" name="Egyenes összekötő nyíllal 69"/>
          <p:cNvCxnSpPr/>
          <p:nvPr/>
        </p:nvCxnSpPr>
        <p:spPr>
          <a:xfrm flipH="1">
            <a:off x="4410075" y="4007431"/>
            <a:ext cx="1126184"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71" name="Csoportba foglalás 70"/>
          <p:cNvGrpSpPr/>
          <p:nvPr/>
        </p:nvGrpSpPr>
        <p:grpSpPr>
          <a:xfrm>
            <a:off x="5298404" y="2909203"/>
            <a:ext cx="237855" cy="165444"/>
            <a:chOff x="8576387" y="1202547"/>
            <a:chExt cx="1205519" cy="381744"/>
          </a:xfrm>
        </p:grpSpPr>
        <p:cxnSp>
          <p:nvCxnSpPr>
            <p:cNvPr id="72" name="Egyenes összekötő nyíllal 71"/>
            <p:cNvCxnSpPr/>
            <p:nvPr/>
          </p:nvCxnSpPr>
          <p:spPr>
            <a:xfrm>
              <a:off x="8576387" y="1202549"/>
              <a:ext cx="1205519" cy="0"/>
            </a:xfrm>
            <a:prstGeom prst="straightConnector1">
              <a:avLst/>
            </a:prstGeom>
            <a:ln w="38100" cap="rnd">
              <a:round/>
              <a:tailEnd type="none"/>
            </a:ln>
          </p:spPr>
          <p:style>
            <a:lnRef idx="1">
              <a:schemeClr val="accent1"/>
            </a:lnRef>
            <a:fillRef idx="0">
              <a:schemeClr val="accent1"/>
            </a:fillRef>
            <a:effectRef idx="0">
              <a:schemeClr val="accent1"/>
            </a:effectRef>
            <a:fontRef idx="minor">
              <a:schemeClr val="tx1"/>
            </a:fontRef>
          </p:style>
        </p:cxnSp>
        <p:cxnSp>
          <p:nvCxnSpPr>
            <p:cNvPr id="73" name="Egyenes összekötő nyíllal 72"/>
            <p:cNvCxnSpPr/>
            <p:nvPr/>
          </p:nvCxnSpPr>
          <p:spPr>
            <a:xfrm flipV="1">
              <a:off x="9781905" y="1202547"/>
              <a:ext cx="1" cy="381744"/>
            </a:xfrm>
            <a:prstGeom prst="straightConnector1">
              <a:avLst/>
            </a:prstGeom>
            <a:ln w="38100" cap="rnd">
              <a:round/>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74" name="Lekerekített téglalap 73"/>
          <p:cNvSpPr/>
          <p:nvPr/>
        </p:nvSpPr>
        <p:spPr>
          <a:xfrm>
            <a:off x="7512732" y="3066845"/>
            <a:ext cx="1171575" cy="51490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legalább 1 NOGO</a:t>
            </a:r>
          </a:p>
        </p:txBody>
      </p:sp>
      <p:cxnSp>
        <p:nvCxnSpPr>
          <p:cNvPr id="75" name="Egyenes összekötő nyíllal 74"/>
          <p:cNvCxnSpPr/>
          <p:nvPr/>
        </p:nvCxnSpPr>
        <p:spPr>
          <a:xfrm rot="16200000">
            <a:off x="7367726" y="3176712"/>
            <a:ext cx="0" cy="2974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6" name="Téglalap 75"/>
          <p:cNvSpPr/>
          <p:nvPr/>
        </p:nvSpPr>
        <p:spPr>
          <a:xfrm>
            <a:off x="8981712" y="2894038"/>
            <a:ext cx="2734038" cy="80841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Elutasítás </a:t>
            </a:r>
          </a:p>
          <a:p>
            <a:pPr algn="ctr"/>
            <a:r>
              <a:rPr lang="hu-HU" b="1" dirty="0">
                <a:solidFill>
                  <a:schemeClr val="tx1"/>
                </a:solidFill>
              </a:rPr>
              <a:t>1 újra beadási lehetőség az főpályázatra</a:t>
            </a:r>
          </a:p>
        </p:txBody>
      </p:sp>
      <p:cxnSp>
        <p:nvCxnSpPr>
          <p:cNvPr id="77" name="Egyenes összekötő nyíllal 76"/>
          <p:cNvCxnSpPr/>
          <p:nvPr/>
        </p:nvCxnSpPr>
        <p:spPr>
          <a:xfrm rot="16200000">
            <a:off x="8836706" y="3149541"/>
            <a:ext cx="0" cy="2974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78" name="Lekerekített téglalap 77"/>
          <p:cNvSpPr/>
          <p:nvPr/>
        </p:nvSpPr>
        <p:spPr>
          <a:xfrm>
            <a:off x="5619748" y="5231801"/>
            <a:ext cx="1171575" cy="425481"/>
          </a:xfrm>
          <a:prstGeom prst="roundRect">
            <a:avLst/>
          </a:prstGeom>
          <a:solidFill>
            <a:schemeClr val="accent6">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GO</a:t>
            </a:r>
          </a:p>
        </p:txBody>
      </p:sp>
      <p:cxnSp>
        <p:nvCxnSpPr>
          <p:cNvPr id="79" name="Egyenes összekötő nyíllal 78"/>
          <p:cNvCxnSpPr/>
          <p:nvPr/>
        </p:nvCxnSpPr>
        <p:spPr>
          <a:xfrm flipH="1">
            <a:off x="4404711" y="5438167"/>
            <a:ext cx="112618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82" name="Téglalap 81"/>
          <p:cNvSpPr/>
          <p:nvPr/>
        </p:nvSpPr>
        <p:spPr>
          <a:xfrm>
            <a:off x="5349996" y="4417670"/>
            <a:ext cx="1892798" cy="514905"/>
          </a:xfrm>
          <a:prstGeom prst="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Interjú panel </a:t>
            </a:r>
          </a:p>
          <a:p>
            <a:pPr algn="ctr"/>
            <a:r>
              <a:rPr lang="hu-HU" b="1" dirty="0">
                <a:solidFill>
                  <a:schemeClr val="tx1"/>
                </a:solidFill>
              </a:rPr>
              <a:t>(5 tag)</a:t>
            </a:r>
          </a:p>
        </p:txBody>
      </p:sp>
      <p:cxnSp>
        <p:nvCxnSpPr>
          <p:cNvPr id="83" name="Egyenes összekötő nyíllal 82"/>
          <p:cNvCxnSpPr/>
          <p:nvPr/>
        </p:nvCxnSpPr>
        <p:spPr>
          <a:xfrm>
            <a:off x="6205536" y="5000335"/>
            <a:ext cx="0" cy="21274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nvGrpSpPr>
          <p:cNvPr id="86" name="Csoportba foglalás 85"/>
          <p:cNvGrpSpPr/>
          <p:nvPr/>
        </p:nvGrpSpPr>
        <p:grpSpPr>
          <a:xfrm>
            <a:off x="5309502" y="4279200"/>
            <a:ext cx="237855" cy="165444"/>
            <a:chOff x="8576387" y="1202547"/>
            <a:chExt cx="1205519" cy="381744"/>
          </a:xfrm>
        </p:grpSpPr>
        <p:cxnSp>
          <p:nvCxnSpPr>
            <p:cNvPr id="87" name="Egyenes összekötő nyíllal 86"/>
            <p:cNvCxnSpPr/>
            <p:nvPr/>
          </p:nvCxnSpPr>
          <p:spPr>
            <a:xfrm>
              <a:off x="8576387" y="1202549"/>
              <a:ext cx="1205519" cy="0"/>
            </a:xfrm>
            <a:prstGeom prst="straightConnector1">
              <a:avLst/>
            </a:prstGeom>
            <a:ln w="38100" cap="rnd">
              <a:round/>
              <a:tailEnd type="none"/>
            </a:ln>
          </p:spPr>
          <p:style>
            <a:lnRef idx="1">
              <a:schemeClr val="accent1"/>
            </a:lnRef>
            <a:fillRef idx="0">
              <a:schemeClr val="accent1"/>
            </a:fillRef>
            <a:effectRef idx="0">
              <a:schemeClr val="accent1"/>
            </a:effectRef>
            <a:fontRef idx="minor">
              <a:schemeClr val="tx1"/>
            </a:fontRef>
          </p:style>
        </p:cxnSp>
        <p:cxnSp>
          <p:nvCxnSpPr>
            <p:cNvPr id="88" name="Egyenes összekötő nyíllal 87"/>
            <p:cNvCxnSpPr/>
            <p:nvPr/>
          </p:nvCxnSpPr>
          <p:spPr>
            <a:xfrm flipV="1">
              <a:off x="9781905" y="1202547"/>
              <a:ext cx="1" cy="381744"/>
            </a:xfrm>
            <a:prstGeom prst="straightConnector1">
              <a:avLst/>
            </a:prstGeom>
            <a:ln w="38100" cap="rnd">
              <a:round/>
              <a:headEnd type="triangle"/>
              <a:tailEnd type="none"/>
            </a:ln>
          </p:spPr>
          <p:style>
            <a:lnRef idx="1">
              <a:schemeClr val="accent1"/>
            </a:lnRef>
            <a:fillRef idx="0">
              <a:schemeClr val="accent1"/>
            </a:fillRef>
            <a:effectRef idx="0">
              <a:schemeClr val="accent1"/>
            </a:effectRef>
            <a:fontRef idx="minor">
              <a:schemeClr val="tx1"/>
            </a:fontRef>
          </p:style>
        </p:cxnSp>
      </p:grpSp>
      <p:sp>
        <p:nvSpPr>
          <p:cNvPr id="90" name="Lekerekített téglalap 89"/>
          <p:cNvSpPr/>
          <p:nvPr/>
        </p:nvSpPr>
        <p:spPr>
          <a:xfrm>
            <a:off x="7501635" y="4494417"/>
            <a:ext cx="1171575" cy="514905"/>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legalább 1 NOGO</a:t>
            </a:r>
          </a:p>
        </p:txBody>
      </p:sp>
      <p:sp>
        <p:nvSpPr>
          <p:cNvPr id="91" name="Téglalap 90"/>
          <p:cNvSpPr/>
          <p:nvPr/>
        </p:nvSpPr>
        <p:spPr>
          <a:xfrm>
            <a:off x="8985409" y="3823094"/>
            <a:ext cx="2734038" cy="80841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Elutasítás </a:t>
            </a:r>
          </a:p>
          <a:p>
            <a:pPr algn="ctr"/>
            <a:r>
              <a:rPr lang="hu-HU" b="1" dirty="0">
                <a:solidFill>
                  <a:schemeClr val="tx1"/>
                </a:solidFill>
              </a:rPr>
              <a:t>1 újra beadási lehetőség a főpályázatra</a:t>
            </a:r>
          </a:p>
        </p:txBody>
      </p:sp>
      <p:sp>
        <p:nvSpPr>
          <p:cNvPr id="92" name="Téglalap 91"/>
          <p:cNvSpPr/>
          <p:nvPr/>
        </p:nvSpPr>
        <p:spPr>
          <a:xfrm>
            <a:off x="8985409" y="4734005"/>
            <a:ext cx="2734038" cy="80841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Elutasítás - </a:t>
            </a:r>
            <a:r>
              <a:rPr lang="hu-HU" b="1" dirty="0" err="1">
                <a:solidFill>
                  <a:schemeClr val="tx1"/>
                </a:solidFill>
              </a:rPr>
              <a:t>SoE</a:t>
            </a:r>
            <a:endParaRPr lang="hu-HU" b="1" dirty="0">
              <a:solidFill>
                <a:schemeClr val="tx1"/>
              </a:solidFill>
            </a:endParaRPr>
          </a:p>
          <a:p>
            <a:pPr algn="ctr"/>
            <a:r>
              <a:rPr lang="hu-HU" b="1" dirty="0">
                <a:solidFill>
                  <a:schemeClr val="tx1"/>
                </a:solidFill>
              </a:rPr>
              <a:t>1 újra beadási lehetőség a főpályázatra</a:t>
            </a:r>
          </a:p>
        </p:txBody>
      </p:sp>
      <p:sp>
        <p:nvSpPr>
          <p:cNvPr id="93" name="Téglalap 92"/>
          <p:cNvSpPr/>
          <p:nvPr/>
        </p:nvSpPr>
        <p:spPr>
          <a:xfrm>
            <a:off x="8981712" y="5651374"/>
            <a:ext cx="2734038" cy="808413"/>
          </a:xfrm>
          <a:prstGeom prst="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b="1" dirty="0">
                <a:solidFill>
                  <a:schemeClr val="tx1"/>
                </a:solidFill>
              </a:rPr>
              <a:t>Elutasítás </a:t>
            </a:r>
          </a:p>
          <a:p>
            <a:pPr algn="ctr"/>
            <a:r>
              <a:rPr lang="hu-HU" b="1" dirty="0">
                <a:solidFill>
                  <a:schemeClr val="tx1"/>
                </a:solidFill>
              </a:rPr>
              <a:t>1 újra beadási lehetőség az interjúra</a:t>
            </a:r>
          </a:p>
        </p:txBody>
      </p:sp>
      <p:cxnSp>
        <p:nvCxnSpPr>
          <p:cNvPr id="94" name="Egyenes összekötő nyíllal 93"/>
          <p:cNvCxnSpPr/>
          <p:nvPr/>
        </p:nvCxnSpPr>
        <p:spPr>
          <a:xfrm rot="16200000">
            <a:off x="7391497" y="4550519"/>
            <a:ext cx="0" cy="29740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5" name="Egyenes összekötő nyíllal 94"/>
          <p:cNvCxnSpPr>
            <a:endCxn id="91" idx="1"/>
          </p:cNvCxnSpPr>
          <p:nvPr/>
        </p:nvCxnSpPr>
        <p:spPr>
          <a:xfrm flipV="1">
            <a:off x="8688004" y="4227301"/>
            <a:ext cx="297405" cy="28856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7" name="Egyenes összekötő nyíllal 96"/>
          <p:cNvCxnSpPr>
            <a:endCxn id="92" idx="1"/>
          </p:cNvCxnSpPr>
          <p:nvPr/>
        </p:nvCxnSpPr>
        <p:spPr>
          <a:xfrm>
            <a:off x="8688004" y="4845495"/>
            <a:ext cx="297405" cy="292717"/>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9" name="Egyenes összekötő nyíllal 98"/>
          <p:cNvCxnSpPr/>
          <p:nvPr/>
        </p:nvCxnSpPr>
        <p:spPr>
          <a:xfrm>
            <a:off x="8098519" y="6055580"/>
            <a:ext cx="886890"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9" name="Egyenes összekötő nyíllal 108"/>
          <p:cNvCxnSpPr/>
          <p:nvPr/>
        </p:nvCxnSpPr>
        <p:spPr>
          <a:xfrm>
            <a:off x="8098519" y="4973540"/>
            <a:ext cx="0" cy="1082040"/>
          </a:xfrm>
          <a:prstGeom prst="straightConnector1">
            <a:avLst/>
          </a:prstGeom>
          <a:ln w="38100">
            <a:tailEnd type="none"/>
          </a:ln>
        </p:spPr>
        <p:style>
          <a:lnRef idx="1">
            <a:schemeClr val="accent1"/>
          </a:lnRef>
          <a:fillRef idx="0">
            <a:schemeClr val="accent1"/>
          </a:fillRef>
          <a:effectRef idx="0">
            <a:schemeClr val="accent1"/>
          </a:effectRef>
          <a:fontRef idx="minor">
            <a:schemeClr val="tx1"/>
          </a:fontRef>
        </p:style>
      </p:cxnSp>
      <p:sp>
        <p:nvSpPr>
          <p:cNvPr id="54" name="Lekerekített téglalap 73">
            <a:extLst>
              <a:ext uri="{FF2B5EF4-FFF2-40B4-BE49-F238E27FC236}">
                <a16:creationId xmlns="" xmlns:a16="http://schemas.microsoft.com/office/drawing/2014/main" id="{DB7C514D-AA51-4ABB-B55F-C57A0BDC06B9}"/>
              </a:ext>
            </a:extLst>
          </p:cNvPr>
          <p:cNvSpPr/>
          <p:nvPr/>
        </p:nvSpPr>
        <p:spPr>
          <a:xfrm>
            <a:off x="7483658" y="3764295"/>
            <a:ext cx="1171575" cy="607378"/>
          </a:xfrm>
          <a:prstGeom prst="roundRect">
            <a:avLst/>
          </a:prstGeom>
          <a:solidFill>
            <a:schemeClr val="accent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sz="1200" b="1" dirty="0">
                <a:solidFill>
                  <a:schemeClr val="tx1"/>
                </a:solidFill>
              </a:rPr>
              <a:t>4. Bíráló </a:t>
            </a:r>
          </a:p>
          <a:p>
            <a:pPr algn="ctr"/>
            <a:r>
              <a:rPr lang="hu-HU" sz="1200" b="1" dirty="0">
                <a:solidFill>
                  <a:schemeClr val="tx1"/>
                </a:solidFill>
              </a:rPr>
              <a:t>1 NOGO újraértékelés</a:t>
            </a:r>
          </a:p>
        </p:txBody>
      </p:sp>
      <p:cxnSp>
        <p:nvCxnSpPr>
          <p:cNvPr id="56" name="Egyenes összekötő nyíllal 55">
            <a:extLst>
              <a:ext uri="{FF2B5EF4-FFF2-40B4-BE49-F238E27FC236}">
                <a16:creationId xmlns="" xmlns:a16="http://schemas.microsoft.com/office/drawing/2014/main" id="{E9EA3A25-57F9-4BD7-A89A-AA0316EC4BEA}"/>
              </a:ext>
            </a:extLst>
          </p:cNvPr>
          <p:cNvCxnSpPr>
            <a:cxnSpLocks/>
          </p:cNvCxnSpPr>
          <p:nvPr/>
        </p:nvCxnSpPr>
        <p:spPr>
          <a:xfrm flipH="1">
            <a:off x="6861733" y="4033396"/>
            <a:ext cx="502296"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57" name="Egyenes összekötő nyíllal 56">
            <a:extLst>
              <a:ext uri="{FF2B5EF4-FFF2-40B4-BE49-F238E27FC236}">
                <a16:creationId xmlns="" xmlns:a16="http://schemas.microsoft.com/office/drawing/2014/main" id="{C8BC9569-42E2-44DF-BA5E-BE7C2D8D1F82}"/>
              </a:ext>
            </a:extLst>
          </p:cNvPr>
          <p:cNvCxnSpPr>
            <a:cxnSpLocks/>
            <a:stCxn id="74" idx="2"/>
            <a:endCxn id="54" idx="0"/>
          </p:cNvCxnSpPr>
          <p:nvPr/>
        </p:nvCxnSpPr>
        <p:spPr>
          <a:xfrm flipH="1">
            <a:off x="8069446" y="3581750"/>
            <a:ext cx="29074" cy="182545"/>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58426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47700" y="0"/>
            <a:ext cx="10109200" cy="1109663"/>
          </a:xfrm>
        </p:spPr>
        <p:txBody>
          <a:bodyPr/>
          <a:lstStyle/>
          <a:p>
            <a:r>
              <a:rPr lang="hu-HU" dirty="0" err="1"/>
              <a:t>Accelerator</a:t>
            </a:r>
            <a:r>
              <a:rPr lang="hu-HU" dirty="0"/>
              <a:t> pályázat</a:t>
            </a:r>
          </a:p>
        </p:txBody>
      </p:sp>
      <p:sp>
        <p:nvSpPr>
          <p:cNvPr id="4" name="Slide Number Placeholder 3"/>
          <p:cNvSpPr>
            <a:spLocks noGrp="1"/>
          </p:cNvSpPr>
          <p:nvPr>
            <p:ph type="sldNum" sz="quarter" idx="11"/>
          </p:nvPr>
        </p:nvSpPr>
        <p:spPr/>
        <p:txBody>
          <a:bodyPr/>
          <a:lstStyle/>
          <a:p>
            <a:fld id="{09B4C220-B40E-44B8-B679-CC34413D7B47}" type="slidenum">
              <a:rPr lang="hu-HU" smtClean="0"/>
              <a:pPr/>
              <a:t>16</a:t>
            </a:fld>
            <a:endParaRPr lang="hu-HU"/>
          </a:p>
        </p:txBody>
      </p:sp>
      <p:sp>
        <p:nvSpPr>
          <p:cNvPr id="2" name="Téglalap 1"/>
          <p:cNvSpPr/>
          <p:nvPr/>
        </p:nvSpPr>
        <p:spPr>
          <a:xfrm>
            <a:off x="647700" y="1092678"/>
            <a:ext cx="10706100" cy="523220"/>
          </a:xfrm>
          <a:prstGeom prst="rect">
            <a:avLst/>
          </a:prstGeom>
        </p:spPr>
        <p:txBody>
          <a:bodyPr wrap="square">
            <a:spAutoFit/>
          </a:bodyPr>
          <a:lstStyle/>
          <a:p>
            <a:r>
              <a:rPr lang="hu-HU" sz="2800" b="1" dirty="0"/>
              <a:t>Pályázható témák, határidők és információs napok 2024-ben</a:t>
            </a:r>
            <a:endParaRPr lang="hu-HU" sz="2800" dirty="0"/>
          </a:p>
        </p:txBody>
      </p:sp>
      <p:sp>
        <p:nvSpPr>
          <p:cNvPr id="8" name="Szövegdoboz 7">
            <a:extLst>
              <a:ext uri="{FF2B5EF4-FFF2-40B4-BE49-F238E27FC236}">
                <a16:creationId xmlns="" xmlns:a16="http://schemas.microsoft.com/office/drawing/2014/main" id="{1DEF9ABA-9903-BFC5-6AC4-E900D328D3CC}"/>
              </a:ext>
            </a:extLst>
          </p:cNvPr>
          <p:cNvSpPr txBox="1"/>
          <p:nvPr/>
        </p:nvSpPr>
        <p:spPr>
          <a:xfrm>
            <a:off x="476662" y="1615898"/>
            <a:ext cx="10451275" cy="5078313"/>
          </a:xfrm>
          <a:prstGeom prst="rect">
            <a:avLst/>
          </a:prstGeom>
          <a:noFill/>
        </p:spPr>
        <p:txBody>
          <a:bodyPr wrap="square" rtlCol="0">
            <a:spAutoFit/>
          </a:bodyPr>
          <a:lstStyle/>
          <a:p>
            <a:r>
              <a:rPr lang="hu-HU" dirty="0"/>
              <a:t>Információs Nap az Európai Bizottság szervezésében: </a:t>
            </a:r>
            <a:r>
              <a:rPr lang="hu-HU" dirty="0">
                <a:solidFill>
                  <a:srgbClr val="FF0000"/>
                </a:solidFill>
              </a:rPr>
              <a:t>2024. január 15</a:t>
            </a:r>
            <a:r>
              <a:rPr lang="hu-HU" dirty="0"/>
              <a:t>.: </a:t>
            </a:r>
          </a:p>
          <a:p>
            <a:r>
              <a:rPr lang="hu-HU" dirty="0">
                <a:hlinkClick r:id="rId2"/>
              </a:rPr>
              <a:t>https://eic.ec.europa.eu/events/save-date-european-innovation-council-online-info-day-work-programme-2024-15-january-2024-2024-01-15_en</a:t>
            </a:r>
            <a:endParaRPr lang="hu-HU" dirty="0"/>
          </a:p>
          <a:p>
            <a:endParaRPr lang="hu-HU" dirty="0"/>
          </a:p>
          <a:p>
            <a:r>
              <a:rPr lang="hu-HU" dirty="0"/>
              <a:t>Információs Nap az NKFI Hivatal szervezésében: </a:t>
            </a:r>
            <a:r>
              <a:rPr lang="hu-HU" dirty="0">
                <a:solidFill>
                  <a:srgbClr val="FF0000"/>
                </a:solidFill>
              </a:rPr>
              <a:t>2024. január 26. </a:t>
            </a:r>
            <a:r>
              <a:rPr lang="hu-HU" dirty="0"/>
              <a:t>(Péntek 10): tbc</a:t>
            </a:r>
          </a:p>
          <a:p>
            <a:endParaRPr lang="hu-HU" dirty="0"/>
          </a:p>
          <a:p>
            <a:r>
              <a:rPr lang="hu-HU" dirty="0">
                <a:solidFill>
                  <a:srgbClr val="FF0000"/>
                </a:solidFill>
              </a:rPr>
              <a:t>Beadási határidők: 2024. március 13., 2024. október 3. </a:t>
            </a:r>
            <a:r>
              <a:rPr lang="hu-HU" dirty="0" smtClean="0">
                <a:solidFill>
                  <a:srgbClr val="FF0000"/>
                </a:solidFill>
              </a:rPr>
              <a:t>(TBC)</a:t>
            </a:r>
            <a:endParaRPr lang="hu-HU" dirty="0">
              <a:solidFill>
                <a:srgbClr val="FF0000"/>
              </a:solidFill>
            </a:endParaRPr>
          </a:p>
          <a:p>
            <a:endParaRPr lang="hu-HU" dirty="0">
              <a:solidFill>
                <a:srgbClr val="FF0000"/>
              </a:solidFill>
            </a:endParaRPr>
          </a:p>
          <a:p>
            <a:r>
              <a:rPr lang="hu-HU" dirty="0">
                <a:solidFill>
                  <a:srgbClr val="FF0000"/>
                </a:solidFill>
              </a:rPr>
              <a:t>Költségvetés: 375 MEUR (Open), 300 MEUR (</a:t>
            </a:r>
            <a:r>
              <a:rPr lang="hu-HU" dirty="0" err="1">
                <a:solidFill>
                  <a:srgbClr val="FF0000"/>
                </a:solidFill>
              </a:rPr>
              <a:t>Challenges</a:t>
            </a:r>
            <a:r>
              <a:rPr lang="hu-HU" dirty="0">
                <a:solidFill>
                  <a:srgbClr val="FF0000"/>
                </a:solidFill>
              </a:rPr>
              <a:t>)</a:t>
            </a:r>
          </a:p>
          <a:p>
            <a:endParaRPr lang="hu-HU" dirty="0">
              <a:solidFill>
                <a:srgbClr val="FF0000"/>
              </a:solidFill>
            </a:endParaRPr>
          </a:p>
          <a:p>
            <a:r>
              <a:rPr lang="hu-HU" dirty="0">
                <a:solidFill>
                  <a:srgbClr val="FF0000"/>
                </a:solidFill>
              </a:rPr>
              <a:t>Pályázható témák (</a:t>
            </a:r>
            <a:r>
              <a:rPr lang="hu-HU" dirty="0" err="1">
                <a:solidFill>
                  <a:srgbClr val="FF0000"/>
                </a:solidFill>
              </a:rPr>
              <a:t>Challenges</a:t>
            </a:r>
            <a:r>
              <a:rPr lang="hu-HU" dirty="0">
                <a:solidFill>
                  <a:srgbClr val="FF0000"/>
                </a:solidFill>
              </a:rPr>
              <a:t>): </a:t>
            </a:r>
            <a:r>
              <a:rPr lang="en-GB" sz="18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Human Centric Generative AI made in Europe</a:t>
            </a:r>
            <a:r>
              <a:rPr lang="hu-HU" sz="18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t>
            </a:r>
            <a:r>
              <a:rPr lang="en-GB" sz="18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Enabling virtual worlds and augmented interaction in high-impact applications to support the realisation of Industry 5.0</a:t>
            </a:r>
            <a:r>
              <a:rPr lang="hu-HU" sz="18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t>
            </a:r>
            <a:r>
              <a:rPr lang="en-GB" sz="18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Enabling the smart edge and quantum technology components</a:t>
            </a:r>
            <a:r>
              <a:rPr lang="hu-HU" sz="18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t>
            </a:r>
            <a:r>
              <a:rPr lang="en-GB" sz="18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Food from precision fermentation and algae</a:t>
            </a:r>
            <a:r>
              <a:rPr lang="hu-HU" sz="1800" dirty="0">
                <a:solidFill>
                  <a:srgbClr val="000000"/>
                </a:solidFill>
                <a:effectLst/>
                <a:latin typeface="Segoe UI" panose="020B0502040204020203" pitchFamily="34" charset="0"/>
                <a:ea typeface="Calibri" panose="020F0502020204030204" pitchFamily="34" charset="0"/>
                <a:cs typeface="Times New Roman" panose="02020603050405020304" pitchFamily="18" charset="0"/>
              </a:rPr>
              <a:t>, </a:t>
            </a: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Monoclonal antibody-based therapeutics for new variants of emerging viruses</a:t>
            </a:r>
            <a:r>
              <a:rPr lang="hu-HU" sz="1800" dirty="0">
                <a:effectLst/>
                <a:latin typeface="Segoe UI" panose="020B0502040204020203" pitchFamily="34" charset="0"/>
                <a:ea typeface="Times New Roman" panose="02020603050405020304" pitchFamily="18" charset="0"/>
                <a:cs typeface="Times New Roman" panose="02020603050405020304" pitchFamily="18" charset="0"/>
              </a:rPr>
              <a:t>, </a:t>
            </a:r>
            <a:r>
              <a:rPr lang="en-US" sz="1800" dirty="0">
                <a:effectLst/>
                <a:latin typeface="Segoe UI" panose="020B0502040204020203" pitchFamily="34" charset="0"/>
                <a:ea typeface="Times New Roman" panose="02020603050405020304" pitchFamily="18" charset="0"/>
                <a:cs typeface="Times New Roman" panose="02020603050405020304" pitchFamily="18" charset="0"/>
              </a:rPr>
              <a:t>Renewable energy sources and their whole value chain including materials development and recycling of components</a:t>
            </a:r>
            <a:endParaRPr lang="hu-HU" sz="1800"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hu-HU" sz="1800"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hu-HU" dirty="0"/>
          </a:p>
        </p:txBody>
      </p:sp>
    </p:spTree>
    <p:extLst>
      <p:ext uri="{BB962C8B-B14F-4D97-AF65-F5344CB8AC3E}">
        <p14:creationId xmlns:p14="http://schemas.microsoft.com/office/powerpoint/2010/main" val="28982300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347966FB-C586-16E8-39DF-2353B980B1DE}"/>
              </a:ext>
            </a:extLst>
          </p:cNvPr>
          <p:cNvPicPr>
            <a:picLocks noChangeAspect="1"/>
          </p:cNvPicPr>
          <p:nvPr/>
        </p:nvPicPr>
        <p:blipFill>
          <a:blip r:embed="rId3"/>
          <a:stretch>
            <a:fillRect/>
          </a:stretch>
        </p:blipFill>
        <p:spPr>
          <a:xfrm>
            <a:off x="3259904" y="1316614"/>
            <a:ext cx="4536629" cy="564294"/>
          </a:xfrm>
          <a:prstGeom prst="rect">
            <a:avLst/>
          </a:prstGeom>
        </p:spPr>
      </p:pic>
      <p:pic>
        <p:nvPicPr>
          <p:cNvPr id="13" name="Picture 12">
            <a:extLst>
              <a:ext uri="{FF2B5EF4-FFF2-40B4-BE49-F238E27FC236}">
                <a16:creationId xmlns="" xmlns:a16="http://schemas.microsoft.com/office/drawing/2014/main" id="{C7C10811-AB61-0F96-2368-DA959D11F214}"/>
              </a:ext>
            </a:extLst>
          </p:cNvPr>
          <p:cNvPicPr>
            <a:picLocks noChangeAspect="1"/>
          </p:cNvPicPr>
          <p:nvPr/>
        </p:nvPicPr>
        <p:blipFill>
          <a:blip r:embed="rId4"/>
          <a:stretch>
            <a:fillRect/>
          </a:stretch>
        </p:blipFill>
        <p:spPr>
          <a:xfrm>
            <a:off x="8562" y="1316614"/>
            <a:ext cx="3219557" cy="2755702"/>
          </a:xfrm>
          <a:prstGeom prst="rect">
            <a:avLst/>
          </a:prstGeom>
        </p:spPr>
      </p:pic>
      <p:pic>
        <p:nvPicPr>
          <p:cNvPr id="15" name="Picture 14">
            <a:extLst>
              <a:ext uri="{FF2B5EF4-FFF2-40B4-BE49-F238E27FC236}">
                <a16:creationId xmlns="" xmlns:a16="http://schemas.microsoft.com/office/drawing/2014/main" id="{969632A4-AF2A-D956-A182-698771E0C8D2}"/>
              </a:ext>
            </a:extLst>
          </p:cNvPr>
          <p:cNvPicPr>
            <a:picLocks noChangeAspect="1"/>
          </p:cNvPicPr>
          <p:nvPr/>
        </p:nvPicPr>
        <p:blipFill>
          <a:blip r:embed="rId5"/>
          <a:stretch>
            <a:fillRect/>
          </a:stretch>
        </p:blipFill>
        <p:spPr>
          <a:xfrm>
            <a:off x="7820452" y="1310255"/>
            <a:ext cx="4448175" cy="2838450"/>
          </a:xfrm>
          <a:prstGeom prst="rect">
            <a:avLst/>
          </a:prstGeom>
          <a:solidFill>
            <a:srgbClr val="004494"/>
          </a:solidFill>
        </p:spPr>
      </p:pic>
      <p:pic>
        <p:nvPicPr>
          <p:cNvPr id="17" name="Picture 16">
            <a:extLst>
              <a:ext uri="{FF2B5EF4-FFF2-40B4-BE49-F238E27FC236}">
                <a16:creationId xmlns="" xmlns:a16="http://schemas.microsoft.com/office/drawing/2014/main" id="{1021B6F7-4DF2-5FAC-C6F1-A77140E9F967}"/>
              </a:ext>
            </a:extLst>
          </p:cNvPr>
          <p:cNvPicPr>
            <a:picLocks noChangeAspect="1"/>
          </p:cNvPicPr>
          <p:nvPr/>
        </p:nvPicPr>
        <p:blipFill>
          <a:blip r:embed="rId6"/>
          <a:stretch>
            <a:fillRect/>
          </a:stretch>
        </p:blipFill>
        <p:spPr>
          <a:xfrm>
            <a:off x="6463508" y="4163535"/>
            <a:ext cx="5805119" cy="2704297"/>
          </a:xfrm>
          <a:prstGeom prst="rect">
            <a:avLst/>
          </a:prstGeom>
        </p:spPr>
      </p:pic>
      <p:pic>
        <p:nvPicPr>
          <p:cNvPr id="19" name="Picture 18">
            <a:extLst>
              <a:ext uri="{FF2B5EF4-FFF2-40B4-BE49-F238E27FC236}">
                <a16:creationId xmlns="" xmlns:a16="http://schemas.microsoft.com/office/drawing/2014/main" id="{A6264279-F14D-FFA8-AD11-A55877FB1BC9}"/>
              </a:ext>
            </a:extLst>
          </p:cNvPr>
          <p:cNvPicPr>
            <a:picLocks noChangeAspect="1"/>
          </p:cNvPicPr>
          <p:nvPr/>
        </p:nvPicPr>
        <p:blipFill>
          <a:blip r:embed="rId7"/>
          <a:stretch>
            <a:fillRect/>
          </a:stretch>
        </p:blipFill>
        <p:spPr>
          <a:xfrm>
            <a:off x="8562" y="4163535"/>
            <a:ext cx="6454946" cy="2677987"/>
          </a:xfrm>
          <a:prstGeom prst="rect">
            <a:avLst/>
          </a:prstGeom>
        </p:spPr>
      </p:pic>
      <p:pic>
        <p:nvPicPr>
          <p:cNvPr id="21" name="Picture 20">
            <a:extLst>
              <a:ext uri="{FF2B5EF4-FFF2-40B4-BE49-F238E27FC236}">
                <a16:creationId xmlns="" xmlns:a16="http://schemas.microsoft.com/office/drawing/2014/main" id="{03271CF1-2B6A-0EF5-1BCB-834A09C3AF3D}"/>
              </a:ext>
            </a:extLst>
          </p:cNvPr>
          <p:cNvPicPr>
            <a:picLocks noChangeAspect="1"/>
          </p:cNvPicPr>
          <p:nvPr/>
        </p:nvPicPr>
        <p:blipFill>
          <a:blip r:embed="rId8"/>
          <a:stretch>
            <a:fillRect/>
          </a:stretch>
        </p:blipFill>
        <p:spPr>
          <a:xfrm>
            <a:off x="3304130" y="2004346"/>
            <a:ext cx="4448175" cy="2067969"/>
          </a:xfrm>
          <a:prstGeom prst="rect">
            <a:avLst/>
          </a:prstGeom>
        </p:spPr>
      </p:pic>
      <p:sp>
        <p:nvSpPr>
          <p:cNvPr id="22" name="Title 5">
            <a:extLst>
              <a:ext uri="{FF2B5EF4-FFF2-40B4-BE49-F238E27FC236}">
                <a16:creationId xmlns="" xmlns:a16="http://schemas.microsoft.com/office/drawing/2014/main" id="{2E10E48B-EFF0-2DD1-B245-0B8A9CB3F8FB}"/>
              </a:ext>
            </a:extLst>
          </p:cNvPr>
          <p:cNvSpPr>
            <a:spLocks noGrp="1"/>
          </p:cNvSpPr>
          <p:nvPr>
            <p:ph type="title"/>
          </p:nvPr>
        </p:nvSpPr>
        <p:spPr>
          <a:xfrm>
            <a:off x="0" y="123092"/>
            <a:ext cx="11301983" cy="1055077"/>
          </a:xfrm>
        </p:spPr>
        <p:txBody>
          <a:bodyPr>
            <a:normAutofit/>
          </a:bodyPr>
          <a:lstStyle/>
          <a:p>
            <a:r>
              <a:rPr lang="fr-FR" sz="2800">
                <a:solidFill>
                  <a:schemeClr val="bg1"/>
                </a:solidFill>
              </a:rPr>
              <a:t>EIC Accelerator Calls 2023 – June Cut Off</a:t>
            </a:r>
            <a:br>
              <a:rPr lang="fr-FR" sz="2800">
                <a:solidFill>
                  <a:schemeClr val="bg1"/>
                </a:solidFill>
              </a:rPr>
            </a:br>
            <a:r>
              <a:rPr lang="fr-FR" sz="2800">
                <a:solidFill>
                  <a:schemeClr val="bg1"/>
                </a:solidFill>
              </a:rPr>
              <a:t>Interviews - General </a:t>
            </a:r>
            <a:r>
              <a:rPr lang="fr-FR" sz="2800" err="1">
                <a:solidFill>
                  <a:schemeClr val="bg1"/>
                </a:solidFill>
              </a:rPr>
              <a:t>Overview</a:t>
            </a:r>
            <a:endParaRPr lang="en-US" sz="2000">
              <a:solidFill>
                <a:schemeClr val="bg1"/>
              </a:solidFill>
            </a:endParaRPr>
          </a:p>
        </p:txBody>
      </p:sp>
    </p:spTree>
    <p:extLst>
      <p:ext uri="{BB962C8B-B14F-4D97-AF65-F5344CB8AC3E}">
        <p14:creationId xmlns:p14="http://schemas.microsoft.com/office/powerpoint/2010/main" val="87978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 xmlns:a16="http://schemas.microsoft.com/office/drawing/2014/main" id="{48AB6517-2B68-4DD6-8F89-6E841CB3EAD8}"/>
              </a:ext>
            </a:extLst>
          </p:cNvPr>
          <p:cNvGraphicFramePr>
            <a:graphicFrameLocks/>
          </p:cNvGraphicFramePr>
          <p:nvPr/>
        </p:nvGraphicFramePr>
        <p:xfrm>
          <a:off x="0" y="1310641"/>
          <a:ext cx="12192000" cy="5547360"/>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5">
            <a:extLst>
              <a:ext uri="{FF2B5EF4-FFF2-40B4-BE49-F238E27FC236}">
                <a16:creationId xmlns="" xmlns:a16="http://schemas.microsoft.com/office/drawing/2014/main" id="{F69A6BAF-8357-C499-BFAE-90F0F86AA1BE}"/>
              </a:ext>
            </a:extLst>
          </p:cNvPr>
          <p:cNvSpPr>
            <a:spLocks noGrp="1"/>
          </p:cNvSpPr>
          <p:nvPr>
            <p:ph type="title"/>
          </p:nvPr>
        </p:nvSpPr>
        <p:spPr>
          <a:xfrm>
            <a:off x="0" y="123092"/>
            <a:ext cx="11301983" cy="1055077"/>
          </a:xfrm>
        </p:spPr>
        <p:txBody>
          <a:bodyPr>
            <a:normAutofit/>
          </a:bodyPr>
          <a:lstStyle/>
          <a:p>
            <a:r>
              <a:rPr lang="fr-FR" sz="2800">
                <a:solidFill>
                  <a:schemeClr val="bg1"/>
                </a:solidFill>
              </a:rPr>
              <a:t>EIC Accelerator Calls 2023 – June Cut Off</a:t>
            </a:r>
            <a:br>
              <a:rPr lang="fr-FR" sz="2800">
                <a:solidFill>
                  <a:schemeClr val="bg1"/>
                </a:solidFill>
              </a:rPr>
            </a:br>
            <a:r>
              <a:rPr lang="fr-FR" sz="2800">
                <a:solidFill>
                  <a:schemeClr val="bg1"/>
                </a:solidFill>
              </a:rPr>
              <a:t>Interviews - </a:t>
            </a:r>
            <a:r>
              <a:rPr lang="fr-FR" sz="2800" err="1">
                <a:solidFill>
                  <a:schemeClr val="bg1"/>
                </a:solidFill>
              </a:rPr>
              <a:t>Widening</a:t>
            </a:r>
            <a:r>
              <a:rPr lang="fr-FR" sz="2800">
                <a:solidFill>
                  <a:schemeClr val="bg1"/>
                </a:solidFill>
              </a:rPr>
              <a:t> Countries</a:t>
            </a:r>
            <a:endParaRPr lang="en-US" sz="2000">
              <a:solidFill>
                <a:schemeClr val="bg1"/>
              </a:solidFill>
            </a:endParaRPr>
          </a:p>
        </p:txBody>
      </p:sp>
      <p:sp>
        <p:nvSpPr>
          <p:cNvPr id="9" name="Rectangle: Rounded Corners 8">
            <a:extLst>
              <a:ext uri="{FF2B5EF4-FFF2-40B4-BE49-F238E27FC236}">
                <a16:creationId xmlns="" xmlns:a16="http://schemas.microsoft.com/office/drawing/2014/main" id="{5AE96A63-9744-8B3C-E5FC-C73D51F7E209}"/>
              </a:ext>
            </a:extLst>
          </p:cNvPr>
          <p:cNvSpPr/>
          <p:nvPr/>
        </p:nvSpPr>
        <p:spPr>
          <a:xfrm>
            <a:off x="3630809" y="1483226"/>
            <a:ext cx="4920356" cy="904240"/>
          </a:xfrm>
          <a:prstGeom prst="roundRect">
            <a:avLst/>
          </a:prstGeom>
          <a:solidFill>
            <a:srgbClr val="5439A2"/>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srgbClr val="FFFFFF"/>
                </a:solidFill>
                <a:effectLst/>
                <a:uLnTx/>
                <a:uFillTx/>
                <a:latin typeface="Segoe UI"/>
                <a:ea typeface="+mn-ea"/>
                <a:cs typeface="+mn-cs"/>
              </a:rPr>
              <a:t>8% 	Representation 	(12/140)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srgbClr val="FFFFFF"/>
                </a:solidFill>
                <a:effectLst/>
                <a:uLnTx/>
                <a:uFillTx/>
                <a:latin typeface="Segoe UI"/>
                <a:ea typeface="+mn-ea"/>
                <a:cs typeface="+mn-cs"/>
              </a:rPr>
              <a:t>13% 	GO Success 	(6/47)</a:t>
            </a:r>
            <a:endParaRPr kumimoji="0" lang="en-IE" sz="1800" b="0" i="0" u="none" strike="noStrike" kern="1200" cap="none" spc="0" normalizeH="0" baseline="0" noProof="0">
              <a:ln>
                <a:noFill/>
              </a:ln>
              <a:solidFill>
                <a:srgbClr val="FFFFFF"/>
              </a:solidFill>
              <a:effectLst/>
              <a:uLnTx/>
              <a:uFillTx/>
              <a:latin typeface="Segoe UI"/>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srgbClr val="FFFFFF"/>
                </a:solidFill>
                <a:effectLst/>
                <a:uLnTx/>
                <a:uFillTx/>
                <a:latin typeface="Segoe UI"/>
                <a:ea typeface="+mn-ea"/>
                <a:cs typeface="+mn-cs"/>
              </a:rPr>
              <a:t>15% 	Budget 		(€53.5m/€349m)</a:t>
            </a:r>
          </a:p>
        </p:txBody>
      </p:sp>
    </p:spTree>
    <p:extLst>
      <p:ext uri="{BB962C8B-B14F-4D97-AF65-F5344CB8AC3E}">
        <p14:creationId xmlns:p14="http://schemas.microsoft.com/office/powerpoint/2010/main" val="36465510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 y="123092"/>
            <a:ext cx="9882554" cy="1055077"/>
          </a:xfrm>
          <a:prstGeom prst="rect">
            <a:avLst/>
          </a:prstGeom>
        </p:spPr>
        <p:txBody>
          <a:bodyPr>
            <a:normAutofit/>
          </a:bodyPr>
          <a:lstStyle>
            <a:lvl1pPr algn="l" defTabSz="914400" rtl="0" eaLnBrk="1" latinLnBrk="0" hangingPunct="1">
              <a:lnSpc>
                <a:spcPct val="90000"/>
              </a:lnSpc>
              <a:spcBef>
                <a:spcPct val="0"/>
              </a:spcBef>
              <a:buNone/>
              <a:defRPr sz="3500" kern="1200">
                <a:solidFill>
                  <a:srgbClr val="5439A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0" i="0" u="none" strike="noStrike" kern="1200" cap="none" spc="0" normalizeH="0" baseline="0" noProof="0">
                <a:ln>
                  <a:noFill/>
                </a:ln>
                <a:solidFill>
                  <a:srgbClr val="FFFFFF"/>
                </a:solidFill>
                <a:effectLst/>
                <a:uLnTx/>
                <a:uFillTx/>
                <a:latin typeface="Segoe UI Semibold" panose="020B0702040204020203" pitchFamily="34" charset="0"/>
                <a:ea typeface="+mj-ea"/>
                <a:cs typeface="Segoe UI Semibold" panose="020B0702040204020203" pitchFamily="34" charset="0"/>
              </a:rPr>
              <a:t>EIC Accelerator Calls 2023 – Trends</a:t>
            </a:r>
            <a:endParaRPr kumimoji="0" lang="en-US" sz="2400" b="0" i="0" u="none" strike="noStrike" kern="1200" cap="none" spc="0" normalizeH="0" baseline="0" noProof="0">
              <a:ln>
                <a:noFill/>
              </a:ln>
              <a:solidFill>
                <a:srgbClr val="FFFFFF"/>
              </a:solidFill>
              <a:effectLst/>
              <a:uLnTx/>
              <a:uFillTx/>
              <a:latin typeface="Segoe UI Semibold" panose="020B0702040204020203" pitchFamily="34" charset="0"/>
              <a:ea typeface="+mj-ea"/>
              <a:cs typeface="Segoe UI Semibold" panose="020B0702040204020203" pitchFamily="34" charset="0"/>
            </a:endParaRPr>
          </a:p>
        </p:txBody>
      </p:sp>
      <p:pic>
        <p:nvPicPr>
          <p:cNvPr id="21" name="Picture 20">
            <a:extLst>
              <a:ext uri="{FF2B5EF4-FFF2-40B4-BE49-F238E27FC236}">
                <a16:creationId xmlns="" xmlns:a16="http://schemas.microsoft.com/office/drawing/2014/main" id="{ED5474B5-1B3F-E6CD-D68D-541F87F79E46}"/>
              </a:ext>
            </a:extLst>
          </p:cNvPr>
          <p:cNvPicPr>
            <a:picLocks noChangeAspect="1"/>
          </p:cNvPicPr>
          <p:nvPr/>
        </p:nvPicPr>
        <p:blipFill>
          <a:blip r:embed="rId3"/>
          <a:stretch>
            <a:fillRect/>
          </a:stretch>
        </p:blipFill>
        <p:spPr>
          <a:xfrm>
            <a:off x="636186" y="5940365"/>
            <a:ext cx="5028116" cy="895350"/>
          </a:xfrm>
          <a:prstGeom prst="rect">
            <a:avLst/>
          </a:prstGeom>
        </p:spPr>
      </p:pic>
      <p:pic>
        <p:nvPicPr>
          <p:cNvPr id="23" name="Picture 22">
            <a:extLst>
              <a:ext uri="{FF2B5EF4-FFF2-40B4-BE49-F238E27FC236}">
                <a16:creationId xmlns="" xmlns:a16="http://schemas.microsoft.com/office/drawing/2014/main" id="{C3ED47AF-F1CA-749C-E383-BFB6F0A7B636}"/>
              </a:ext>
            </a:extLst>
          </p:cNvPr>
          <p:cNvPicPr>
            <a:picLocks noChangeAspect="1"/>
          </p:cNvPicPr>
          <p:nvPr/>
        </p:nvPicPr>
        <p:blipFill>
          <a:blip r:embed="rId4"/>
          <a:stretch>
            <a:fillRect/>
          </a:stretch>
        </p:blipFill>
        <p:spPr>
          <a:xfrm>
            <a:off x="591699" y="3246600"/>
            <a:ext cx="4994290" cy="1819275"/>
          </a:xfrm>
          <a:prstGeom prst="rect">
            <a:avLst/>
          </a:prstGeom>
        </p:spPr>
      </p:pic>
      <p:pic>
        <p:nvPicPr>
          <p:cNvPr id="25" name="Picture 24">
            <a:extLst>
              <a:ext uri="{FF2B5EF4-FFF2-40B4-BE49-F238E27FC236}">
                <a16:creationId xmlns="" xmlns:a16="http://schemas.microsoft.com/office/drawing/2014/main" id="{98BE6CE6-5FFD-98C0-E9D9-AB2894B33D70}"/>
              </a:ext>
            </a:extLst>
          </p:cNvPr>
          <p:cNvPicPr>
            <a:picLocks noChangeAspect="1"/>
          </p:cNvPicPr>
          <p:nvPr/>
        </p:nvPicPr>
        <p:blipFill>
          <a:blip r:embed="rId5"/>
          <a:stretch>
            <a:fillRect/>
          </a:stretch>
        </p:blipFill>
        <p:spPr>
          <a:xfrm>
            <a:off x="606528" y="5167970"/>
            <a:ext cx="5057774" cy="771525"/>
          </a:xfrm>
          <a:prstGeom prst="rect">
            <a:avLst/>
          </a:prstGeom>
        </p:spPr>
      </p:pic>
      <p:sp>
        <p:nvSpPr>
          <p:cNvPr id="26" name="Rectangle: Rounded Corners 25">
            <a:extLst>
              <a:ext uri="{FF2B5EF4-FFF2-40B4-BE49-F238E27FC236}">
                <a16:creationId xmlns="" xmlns:a16="http://schemas.microsoft.com/office/drawing/2014/main" id="{33138E25-DD91-7D57-F8D0-51A7B25C0B8B}"/>
              </a:ext>
            </a:extLst>
          </p:cNvPr>
          <p:cNvSpPr/>
          <p:nvPr/>
        </p:nvSpPr>
        <p:spPr>
          <a:xfrm>
            <a:off x="5977850" y="4822698"/>
            <a:ext cx="5954335" cy="1055077"/>
          </a:xfrm>
          <a:prstGeom prst="roundRect">
            <a:avLst/>
          </a:prstGeom>
          <a:solidFill>
            <a:srgbClr val="B7A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The trend from the June 2023 cut off signals a move towards more Blended Finance proposals. This composition means the investment component of the funding mix is proportionally higher now than in 2022 where Grant First/Grant Only proposals were more prevalent. If this trend (e.g. ~65% investment) would continue in the October cut off it should match or even surpass the 2021 ratio.</a:t>
            </a:r>
          </a:p>
        </p:txBody>
      </p:sp>
      <p:sp>
        <p:nvSpPr>
          <p:cNvPr id="27" name="TextBox 26">
            <a:extLst>
              <a:ext uri="{FF2B5EF4-FFF2-40B4-BE49-F238E27FC236}">
                <a16:creationId xmlns="" xmlns:a16="http://schemas.microsoft.com/office/drawing/2014/main" id="{B9469CE2-D50B-13A4-3F13-4CFAC143B7FC}"/>
              </a:ext>
            </a:extLst>
          </p:cNvPr>
          <p:cNvSpPr txBox="1"/>
          <p:nvPr/>
        </p:nvSpPr>
        <p:spPr>
          <a:xfrm>
            <a:off x="23515" y="4497100"/>
            <a:ext cx="890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srgbClr val="2C2C2C"/>
                </a:solidFill>
                <a:effectLst/>
                <a:uLnTx/>
                <a:uFillTx/>
                <a:latin typeface="Segoe UI"/>
                <a:ea typeface="+mn-ea"/>
                <a:cs typeface="+mn-cs"/>
              </a:rPr>
              <a:t>2021</a:t>
            </a:r>
          </a:p>
        </p:txBody>
      </p:sp>
      <p:sp>
        <p:nvSpPr>
          <p:cNvPr id="28" name="TextBox 27">
            <a:extLst>
              <a:ext uri="{FF2B5EF4-FFF2-40B4-BE49-F238E27FC236}">
                <a16:creationId xmlns="" xmlns:a16="http://schemas.microsoft.com/office/drawing/2014/main" id="{03CC402A-BC46-754F-92FE-481944CE258C}"/>
              </a:ext>
            </a:extLst>
          </p:cNvPr>
          <p:cNvSpPr txBox="1"/>
          <p:nvPr/>
        </p:nvSpPr>
        <p:spPr>
          <a:xfrm>
            <a:off x="10097" y="5350237"/>
            <a:ext cx="890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srgbClr val="2C2C2C"/>
                </a:solidFill>
                <a:effectLst/>
                <a:uLnTx/>
                <a:uFillTx/>
                <a:latin typeface="Segoe UI"/>
                <a:ea typeface="+mn-ea"/>
                <a:cs typeface="+mn-cs"/>
              </a:rPr>
              <a:t>2022</a:t>
            </a:r>
          </a:p>
        </p:txBody>
      </p:sp>
      <p:sp>
        <p:nvSpPr>
          <p:cNvPr id="29" name="TextBox 28">
            <a:extLst>
              <a:ext uri="{FF2B5EF4-FFF2-40B4-BE49-F238E27FC236}">
                <a16:creationId xmlns="" xmlns:a16="http://schemas.microsoft.com/office/drawing/2014/main" id="{1EF026BC-8258-B0AA-02D9-86C9AA6D2918}"/>
              </a:ext>
            </a:extLst>
          </p:cNvPr>
          <p:cNvSpPr txBox="1"/>
          <p:nvPr/>
        </p:nvSpPr>
        <p:spPr>
          <a:xfrm>
            <a:off x="-1" y="6203374"/>
            <a:ext cx="890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E" sz="1800" b="0" i="0" u="none" strike="noStrike" kern="1200" cap="none" spc="0" normalizeH="0" baseline="0" noProof="0">
                <a:ln>
                  <a:noFill/>
                </a:ln>
                <a:solidFill>
                  <a:srgbClr val="2C2C2C"/>
                </a:solidFill>
                <a:effectLst/>
                <a:uLnTx/>
                <a:uFillTx/>
                <a:latin typeface="Segoe UI"/>
                <a:ea typeface="+mn-ea"/>
                <a:cs typeface="+mn-cs"/>
              </a:rPr>
              <a:t>2023</a:t>
            </a:r>
          </a:p>
        </p:txBody>
      </p:sp>
      <p:graphicFrame>
        <p:nvGraphicFramePr>
          <p:cNvPr id="2" name="Chart 1">
            <a:extLst>
              <a:ext uri="{FF2B5EF4-FFF2-40B4-BE49-F238E27FC236}">
                <a16:creationId xmlns="" xmlns:a16="http://schemas.microsoft.com/office/drawing/2014/main" id="{72C00EAB-709D-8522-B11D-BC9E03C4800C}"/>
              </a:ext>
            </a:extLst>
          </p:cNvPr>
          <p:cNvGraphicFramePr>
            <a:graphicFrameLocks/>
          </p:cNvGraphicFramePr>
          <p:nvPr/>
        </p:nvGraphicFramePr>
        <p:xfrm>
          <a:off x="6337426" y="1402407"/>
          <a:ext cx="5548186" cy="2749550"/>
        </p:xfrm>
        <a:graphic>
          <a:graphicData uri="http://schemas.openxmlformats.org/drawingml/2006/chart">
            <c:chart xmlns:c="http://schemas.openxmlformats.org/drawingml/2006/chart" xmlns:r="http://schemas.openxmlformats.org/officeDocument/2006/relationships" r:id="rId6"/>
          </a:graphicData>
        </a:graphic>
      </p:graphicFrame>
      <p:sp>
        <p:nvSpPr>
          <p:cNvPr id="3" name="Rectangle: Rounded Corners 2">
            <a:extLst>
              <a:ext uri="{FF2B5EF4-FFF2-40B4-BE49-F238E27FC236}">
                <a16:creationId xmlns="" xmlns:a16="http://schemas.microsoft.com/office/drawing/2014/main" id="{ABE22845-3671-F06F-A4B8-D53765942456}"/>
              </a:ext>
            </a:extLst>
          </p:cNvPr>
          <p:cNvSpPr/>
          <p:nvPr/>
        </p:nvSpPr>
        <p:spPr>
          <a:xfrm>
            <a:off x="141665" y="1402407"/>
            <a:ext cx="5954335" cy="1055077"/>
          </a:xfrm>
          <a:prstGeom prst="roundRect">
            <a:avLst/>
          </a:prstGeom>
          <a:solidFill>
            <a:srgbClr val="B7A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The overall number of full proposal submissions in 2023 is expected to be lower compared to 2022, with the projected final number (~2,300 proposals) equating to approximately 65% of the previous year’s total. Despite this, the success rate at the remote stage is higher in 2023 (24% v 21%). </a:t>
            </a:r>
          </a:p>
        </p:txBody>
      </p:sp>
    </p:spTree>
    <p:extLst>
      <p:ext uri="{BB962C8B-B14F-4D97-AF65-F5344CB8AC3E}">
        <p14:creationId xmlns:p14="http://schemas.microsoft.com/office/powerpoint/2010/main" val="36531185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11095" y="0"/>
            <a:ext cx="10645805" cy="1109663"/>
          </a:xfrm>
        </p:spPr>
        <p:txBody>
          <a:bodyPr>
            <a:normAutofit/>
          </a:bodyPr>
          <a:lstStyle/>
          <a:p>
            <a:r>
              <a:rPr lang="hu-HU" sz="3600" dirty="0"/>
              <a:t>Horizont Európa program 3. pillér – Innovatív Európa</a:t>
            </a:r>
          </a:p>
        </p:txBody>
      </p:sp>
      <p:sp>
        <p:nvSpPr>
          <p:cNvPr id="4" name="Slide Number Placeholder 3"/>
          <p:cNvSpPr>
            <a:spLocks noGrp="1"/>
          </p:cNvSpPr>
          <p:nvPr>
            <p:ph type="sldNum" sz="quarter" idx="11"/>
          </p:nvPr>
        </p:nvSpPr>
        <p:spPr/>
        <p:txBody>
          <a:bodyPr/>
          <a:lstStyle/>
          <a:p>
            <a:fld id="{09B4C220-B40E-44B8-B679-CC34413D7B47}" type="slidenum">
              <a:rPr lang="hu-HU" smtClean="0"/>
              <a:pPr/>
              <a:t>2</a:t>
            </a:fld>
            <a:endParaRPr lang="hu-HU"/>
          </a:p>
        </p:txBody>
      </p:sp>
      <p:pic>
        <p:nvPicPr>
          <p:cNvPr id="6" name="Picture 2" descr="Image describing the preliminary structure of Horizon Europe. 3 pillars - Excellent science, global challenges and industrial competitiveness and innovative europe. "/>
          <p:cNvPicPr/>
          <p:nvPr/>
        </p:nvPicPr>
        <p:blipFill>
          <a:blip r:embed="rId2">
            <a:extLst>
              <a:ext uri="{28A0092B-C50C-407E-A947-70E740481C1C}">
                <a14:useLocalDpi xmlns:a14="http://schemas.microsoft.com/office/drawing/2010/main" val="0"/>
              </a:ext>
            </a:extLst>
          </a:blip>
          <a:srcRect/>
          <a:stretch>
            <a:fillRect/>
          </a:stretch>
        </p:blipFill>
        <p:spPr bwMode="auto">
          <a:xfrm>
            <a:off x="0" y="1027916"/>
            <a:ext cx="10582275" cy="5200650"/>
          </a:xfrm>
          <a:prstGeom prst="rect">
            <a:avLst/>
          </a:prstGeom>
          <a:noFill/>
        </p:spPr>
      </p:pic>
      <p:sp>
        <p:nvSpPr>
          <p:cNvPr id="3" name="Balra nyíl 2"/>
          <p:cNvSpPr/>
          <p:nvPr/>
        </p:nvSpPr>
        <p:spPr>
          <a:xfrm>
            <a:off x="10582275" y="2474801"/>
            <a:ext cx="762000" cy="24601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7486034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p:cNvSpPr txBox="1">
            <a:spLocks/>
          </p:cNvSpPr>
          <p:nvPr/>
        </p:nvSpPr>
        <p:spPr>
          <a:xfrm>
            <a:off x="1" y="123092"/>
            <a:ext cx="9882554" cy="1055077"/>
          </a:xfrm>
          <a:prstGeom prst="rect">
            <a:avLst/>
          </a:prstGeom>
        </p:spPr>
        <p:txBody>
          <a:bodyPr>
            <a:normAutofit/>
          </a:bodyPr>
          <a:lstStyle>
            <a:lvl1pPr algn="l" defTabSz="914400" rtl="0" eaLnBrk="1" latinLnBrk="0" hangingPunct="1">
              <a:lnSpc>
                <a:spcPct val="90000"/>
              </a:lnSpc>
              <a:spcBef>
                <a:spcPct val="0"/>
              </a:spcBef>
              <a:buNone/>
              <a:defRPr sz="3500" kern="1200">
                <a:solidFill>
                  <a:srgbClr val="5439A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3200" b="0" i="0" u="none" strike="noStrike" kern="1200" cap="none" spc="0" normalizeH="0" baseline="0" noProof="0">
                <a:ln>
                  <a:noFill/>
                </a:ln>
                <a:solidFill>
                  <a:srgbClr val="FFFFFF"/>
                </a:solidFill>
                <a:effectLst/>
                <a:uLnTx/>
                <a:uFillTx/>
                <a:latin typeface="Segoe UI Semibold" panose="020B0702040204020203" pitchFamily="34" charset="0"/>
                <a:ea typeface="+mj-ea"/>
                <a:cs typeface="Segoe UI Semibold" panose="020B0702040204020203" pitchFamily="34" charset="0"/>
              </a:rPr>
              <a:t>EIC Accelerator Calls 2023 – Trends</a:t>
            </a:r>
            <a:endParaRPr kumimoji="0" lang="en-US" sz="2400" b="0" i="0" u="none" strike="noStrike" kern="1200" cap="none" spc="0" normalizeH="0" baseline="0" noProof="0">
              <a:ln>
                <a:noFill/>
              </a:ln>
              <a:solidFill>
                <a:srgbClr val="FFFFFF"/>
              </a:solidFill>
              <a:effectLst/>
              <a:uLnTx/>
              <a:uFillTx/>
              <a:latin typeface="Segoe UI Semibold" panose="020B0702040204020203" pitchFamily="34" charset="0"/>
              <a:ea typeface="+mj-ea"/>
              <a:cs typeface="Segoe UI Semibold" panose="020B0702040204020203" pitchFamily="34" charset="0"/>
            </a:endParaRPr>
          </a:p>
        </p:txBody>
      </p:sp>
      <p:graphicFrame>
        <p:nvGraphicFramePr>
          <p:cNvPr id="5" name="Chart 4">
            <a:extLst>
              <a:ext uri="{FF2B5EF4-FFF2-40B4-BE49-F238E27FC236}">
                <a16:creationId xmlns="" xmlns:a16="http://schemas.microsoft.com/office/drawing/2014/main" id="{052531A8-0738-DEBB-A4EA-7709A41CD58D}"/>
              </a:ext>
            </a:extLst>
          </p:cNvPr>
          <p:cNvGraphicFramePr>
            <a:graphicFrameLocks/>
          </p:cNvGraphicFramePr>
          <p:nvPr/>
        </p:nvGraphicFramePr>
        <p:xfrm>
          <a:off x="0" y="2876763"/>
          <a:ext cx="7007225" cy="3520075"/>
        </p:xfrm>
        <a:graphic>
          <a:graphicData uri="http://schemas.openxmlformats.org/drawingml/2006/chart">
            <c:chart xmlns:c="http://schemas.openxmlformats.org/drawingml/2006/chart" xmlns:r="http://schemas.openxmlformats.org/officeDocument/2006/relationships" r:id="rId3"/>
          </a:graphicData>
        </a:graphic>
      </p:graphicFrame>
      <p:pic>
        <p:nvPicPr>
          <p:cNvPr id="7" name="Picture 1" descr="#Proposals by Country &amp; Outcome">
            <a:extLst>
              <a:ext uri="{FF2B5EF4-FFF2-40B4-BE49-F238E27FC236}">
                <a16:creationId xmlns="" xmlns:a16="http://schemas.microsoft.com/office/drawing/2014/main" id="{2B77BE02-7D04-287B-037B-CDB33A9AB3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1116" y="1332536"/>
            <a:ext cx="6010884" cy="259930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8">
            <a:extLst>
              <a:ext uri="{FF2B5EF4-FFF2-40B4-BE49-F238E27FC236}">
                <a16:creationId xmlns="" xmlns:a16="http://schemas.microsoft.com/office/drawing/2014/main" id="{C14AD578-1A3B-B10B-6634-3CF1DCDF144F}"/>
              </a:ext>
            </a:extLst>
          </p:cNvPr>
          <p:cNvSpPr/>
          <p:nvPr/>
        </p:nvSpPr>
        <p:spPr>
          <a:xfrm>
            <a:off x="141665" y="1402407"/>
            <a:ext cx="5954335" cy="1055077"/>
          </a:xfrm>
          <a:prstGeom prst="roundRect">
            <a:avLst/>
          </a:prstGeom>
          <a:solidFill>
            <a:srgbClr val="B7A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The top 3 performing applicants by country since 2021 have generally come from France, Netherlands and Germany however, in terms of outcome vs participation at interviews, the best performing companies in 2023 (with more than 5 participations) are from Portugal, Belgium and Estonia. All have success rates of 50% or greater. </a:t>
            </a:r>
          </a:p>
        </p:txBody>
      </p:sp>
      <p:sp>
        <p:nvSpPr>
          <p:cNvPr id="11" name="Rectangle: Rounded Corners 10">
            <a:extLst>
              <a:ext uri="{FF2B5EF4-FFF2-40B4-BE49-F238E27FC236}">
                <a16:creationId xmlns="" xmlns:a16="http://schemas.microsoft.com/office/drawing/2014/main" id="{EF92417B-68F6-F009-939F-ED269448276C}"/>
              </a:ext>
            </a:extLst>
          </p:cNvPr>
          <p:cNvSpPr/>
          <p:nvPr/>
        </p:nvSpPr>
        <p:spPr>
          <a:xfrm>
            <a:off x="5977850" y="4822698"/>
            <a:ext cx="5954335" cy="1055077"/>
          </a:xfrm>
          <a:prstGeom prst="roundRect">
            <a:avLst/>
          </a:prstGeom>
          <a:solidFill>
            <a:srgbClr val="B7A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Segoe UI"/>
                <a:ea typeface="+mn-ea"/>
                <a:cs typeface="+mn-cs"/>
              </a:rPr>
              <a:t>Thematically, health related proposals have been most successful in the Accelerator however when we drill into the most popular primary keywords there is a more nuanced picture. In this graph, we see the 10 most popular proposal keywords for successful companies. The presence of strategic technologies (semiconductors, AI) balances the dominance of health proposals.  </a:t>
            </a:r>
          </a:p>
        </p:txBody>
      </p:sp>
    </p:spTree>
    <p:extLst>
      <p:ext uri="{BB962C8B-B14F-4D97-AF65-F5344CB8AC3E}">
        <p14:creationId xmlns:p14="http://schemas.microsoft.com/office/powerpoint/2010/main" val="496843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 xmlns:a16="http://schemas.microsoft.com/office/drawing/2014/main" id="{855AB4A4-62CB-88D7-DE05-4736FCE8FF8C}"/>
              </a:ext>
            </a:extLst>
          </p:cNvPr>
          <p:cNvSpPr>
            <a:spLocks noGrp="1"/>
          </p:cNvSpPr>
          <p:nvPr>
            <p:ph type="title"/>
          </p:nvPr>
        </p:nvSpPr>
        <p:spPr>
          <a:xfrm>
            <a:off x="0" y="123092"/>
            <a:ext cx="11301983" cy="1055077"/>
          </a:xfrm>
        </p:spPr>
        <p:txBody>
          <a:bodyPr>
            <a:normAutofit/>
          </a:bodyPr>
          <a:lstStyle/>
          <a:p>
            <a:r>
              <a:rPr lang="fr-FR" sz="2800">
                <a:solidFill>
                  <a:schemeClr val="bg1"/>
                </a:solidFill>
              </a:rPr>
              <a:t>EIC Accelerator Calls 2023 – </a:t>
            </a:r>
            <a:r>
              <a:rPr lang="fr-FR" sz="2800" err="1">
                <a:solidFill>
                  <a:schemeClr val="bg1"/>
                </a:solidFill>
              </a:rPr>
              <a:t>January</a:t>
            </a:r>
            <a:r>
              <a:rPr lang="fr-FR" sz="2800">
                <a:solidFill>
                  <a:schemeClr val="bg1"/>
                </a:solidFill>
              </a:rPr>
              <a:t>, March &amp; June Cut </a:t>
            </a:r>
            <a:r>
              <a:rPr lang="fr-FR" sz="2800" err="1">
                <a:solidFill>
                  <a:schemeClr val="bg1"/>
                </a:solidFill>
              </a:rPr>
              <a:t>Offs</a:t>
            </a:r>
            <a:r>
              <a:rPr lang="fr-FR" sz="2800">
                <a:solidFill>
                  <a:schemeClr val="bg1"/>
                </a:solidFill>
              </a:rPr>
              <a:t/>
            </a:r>
            <a:br>
              <a:rPr lang="fr-FR" sz="2800">
                <a:solidFill>
                  <a:schemeClr val="bg1"/>
                </a:solidFill>
              </a:rPr>
            </a:br>
            <a:r>
              <a:rPr lang="fr-FR" sz="2800">
                <a:solidFill>
                  <a:schemeClr val="bg1"/>
                </a:solidFill>
              </a:rPr>
              <a:t>All Countries – </a:t>
            </a:r>
            <a:r>
              <a:rPr lang="fr-FR" sz="2800" err="1">
                <a:solidFill>
                  <a:schemeClr val="bg1"/>
                </a:solidFill>
              </a:rPr>
              <a:t>Funded</a:t>
            </a:r>
            <a:r>
              <a:rPr lang="fr-FR" sz="2800">
                <a:solidFill>
                  <a:schemeClr val="bg1"/>
                </a:solidFill>
              </a:rPr>
              <a:t> </a:t>
            </a:r>
            <a:r>
              <a:rPr lang="fr-FR" sz="2800" err="1">
                <a:solidFill>
                  <a:schemeClr val="bg1"/>
                </a:solidFill>
              </a:rPr>
              <a:t>Companies</a:t>
            </a:r>
            <a:r>
              <a:rPr lang="fr-FR" sz="2800">
                <a:solidFill>
                  <a:schemeClr val="bg1"/>
                </a:solidFill>
              </a:rPr>
              <a:t> v Total </a:t>
            </a:r>
            <a:r>
              <a:rPr lang="fr-FR" sz="2800" err="1">
                <a:solidFill>
                  <a:schemeClr val="bg1"/>
                </a:solidFill>
              </a:rPr>
              <a:t>Submissions</a:t>
            </a:r>
            <a:endParaRPr lang="en-US" sz="2000">
              <a:solidFill>
                <a:schemeClr val="bg1"/>
              </a:solidFill>
            </a:endParaRPr>
          </a:p>
        </p:txBody>
      </p:sp>
      <p:graphicFrame>
        <p:nvGraphicFramePr>
          <p:cNvPr id="3" name="Chart 2">
            <a:extLst>
              <a:ext uri="{FF2B5EF4-FFF2-40B4-BE49-F238E27FC236}">
                <a16:creationId xmlns="" xmlns:a16="http://schemas.microsoft.com/office/drawing/2014/main" id="{37650277-09AD-7369-2C17-6D084292E183}"/>
              </a:ext>
            </a:extLst>
          </p:cNvPr>
          <p:cNvGraphicFramePr>
            <a:graphicFrameLocks/>
          </p:cNvGraphicFramePr>
          <p:nvPr/>
        </p:nvGraphicFramePr>
        <p:xfrm>
          <a:off x="0" y="1289305"/>
          <a:ext cx="12192000" cy="5568696"/>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 xmlns:a16="http://schemas.microsoft.com/office/drawing/2014/main" id="{8D5612A7-668B-672C-770B-ACA95E01940A}"/>
              </a:ext>
            </a:extLst>
          </p:cNvPr>
          <p:cNvPicPr>
            <a:picLocks noChangeAspect="1"/>
          </p:cNvPicPr>
          <p:nvPr/>
        </p:nvPicPr>
        <p:blipFill>
          <a:blip r:embed="rId4"/>
          <a:stretch>
            <a:fillRect/>
          </a:stretch>
        </p:blipFill>
        <p:spPr>
          <a:xfrm>
            <a:off x="7708899" y="6553933"/>
            <a:ext cx="2288541" cy="233092"/>
          </a:xfrm>
          <a:prstGeom prst="rect">
            <a:avLst/>
          </a:prstGeom>
        </p:spPr>
      </p:pic>
      <p:sp>
        <p:nvSpPr>
          <p:cNvPr id="4" name="Nyíl: lefelé mutató 3">
            <a:extLst>
              <a:ext uri="{FF2B5EF4-FFF2-40B4-BE49-F238E27FC236}">
                <a16:creationId xmlns="" xmlns:a16="http://schemas.microsoft.com/office/drawing/2014/main" id="{1FEC7997-3DD3-0947-5C4C-29D2DD57136C}"/>
              </a:ext>
            </a:extLst>
          </p:cNvPr>
          <p:cNvSpPr/>
          <p:nvPr/>
        </p:nvSpPr>
        <p:spPr>
          <a:xfrm>
            <a:off x="6096000" y="4184248"/>
            <a:ext cx="293225" cy="10995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5371889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5">
            <a:extLst>
              <a:ext uri="{FF2B5EF4-FFF2-40B4-BE49-F238E27FC236}">
                <a16:creationId xmlns="" xmlns:a16="http://schemas.microsoft.com/office/drawing/2014/main" id="{0FB17216-F64E-A7BB-C221-A13DAC08D79E}"/>
              </a:ext>
            </a:extLst>
          </p:cNvPr>
          <p:cNvSpPr txBox="1">
            <a:spLocks/>
          </p:cNvSpPr>
          <p:nvPr/>
        </p:nvSpPr>
        <p:spPr>
          <a:xfrm>
            <a:off x="0" y="123092"/>
            <a:ext cx="11301983" cy="1055077"/>
          </a:xfrm>
          <a:prstGeom prst="rect">
            <a:avLst/>
          </a:prstGeom>
        </p:spPr>
        <p:txBody>
          <a:bodyPr>
            <a:normAutofit/>
          </a:bodyPr>
          <a:lstStyle>
            <a:lvl1pPr algn="l" defTabSz="914400" rtl="0" eaLnBrk="1" latinLnBrk="0" hangingPunct="1">
              <a:lnSpc>
                <a:spcPct val="90000"/>
              </a:lnSpc>
              <a:spcBef>
                <a:spcPct val="0"/>
              </a:spcBef>
              <a:buNone/>
              <a:defRPr sz="3500" kern="1200">
                <a:solidFill>
                  <a:srgbClr val="5439A1"/>
                </a:solidFill>
                <a:latin typeface="Segoe UI Semibold" panose="020B0702040204020203" pitchFamily="34" charset="0"/>
                <a:ea typeface="+mj-ea"/>
                <a:cs typeface="Segoe UI Semibold" panose="020B0702040204020203"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r-FR" sz="2800" b="0" i="0" u="none" strike="noStrike" kern="1200" cap="none" spc="0" normalizeH="0" baseline="0" noProof="0">
                <a:ln>
                  <a:noFill/>
                </a:ln>
                <a:solidFill>
                  <a:srgbClr val="FFFFFF"/>
                </a:solidFill>
                <a:effectLst/>
                <a:uLnTx/>
                <a:uFillTx/>
                <a:latin typeface="Segoe UI Semibold" panose="020B0702040204020203" pitchFamily="34" charset="0"/>
                <a:ea typeface="+mj-ea"/>
                <a:cs typeface="Segoe UI Semibold" panose="020B0702040204020203" pitchFamily="34" charset="0"/>
              </a:rPr>
              <a:t>EIC Accelerator Calls 2023 – </a:t>
            </a:r>
            <a:r>
              <a:rPr kumimoji="0" lang="fr-FR" sz="2800" b="0" i="0" u="none" strike="noStrike" kern="1200" cap="none" spc="0" normalizeH="0" baseline="0" noProof="0" err="1">
                <a:ln>
                  <a:noFill/>
                </a:ln>
                <a:solidFill>
                  <a:srgbClr val="FFFFFF"/>
                </a:solidFill>
                <a:effectLst/>
                <a:uLnTx/>
                <a:uFillTx/>
                <a:latin typeface="Segoe UI Semibold" panose="020B0702040204020203" pitchFamily="34" charset="0"/>
                <a:ea typeface="+mj-ea"/>
                <a:cs typeface="Segoe UI Semibold" panose="020B0702040204020203" pitchFamily="34" charset="0"/>
              </a:rPr>
              <a:t>January</a:t>
            </a:r>
            <a:r>
              <a:rPr kumimoji="0" lang="fr-FR" sz="2800" b="0" i="0" u="none" strike="noStrike" kern="1200" cap="none" spc="0" normalizeH="0" baseline="0" noProof="0">
                <a:ln>
                  <a:noFill/>
                </a:ln>
                <a:solidFill>
                  <a:srgbClr val="FFFFFF"/>
                </a:solidFill>
                <a:effectLst/>
                <a:uLnTx/>
                <a:uFillTx/>
                <a:latin typeface="Segoe UI Semibold" panose="020B0702040204020203" pitchFamily="34" charset="0"/>
                <a:ea typeface="+mj-ea"/>
                <a:cs typeface="Segoe UI Semibold" panose="020B0702040204020203" pitchFamily="34" charset="0"/>
              </a:rPr>
              <a:t>, March &amp; June Cut </a:t>
            </a:r>
            <a:r>
              <a:rPr kumimoji="0" lang="fr-FR" sz="2800" b="0" i="0" u="none" strike="noStrike" kern="1200" cap="none" spc="0" normalizeH="0" baseline="0" noProof="0" err="1">
                <a:ln>
                  <a:noFill/>
                </a:ln>
                <a:solidFill>
                  <a:srgbClr val="FFFFFF"/>
                </a:solidFill>
                <a:effectLst/>
                <a:uLnTx/>
                <a:uFillTx/>
                <a:latin typeface="Segoe UI Semibold" panose="020B0702040204020203" pitchFamily="34" charset="0"/>
                <a:ea typeface="+mj-ea"/>
                <a:cs typeface="Segoe UI Semibold" panose="020B0702040204020203" pitchFamily="34" charset="0"/>
              </a:rPr>
              <a:t>Offs</a:t>
            </a:r>
            <a:r>
              <a:rPr kumimoji="0" lang="fr-FR" sz="2800" b="0" i="0" u="none" strike="noStrike" kern="1200" cap="none" spc="0" normalizeH="0" baseline="0" noProof="0">
                <a:ln>
                  <a:noFill/>
                </a:ln>
                <a:solidFill>
                  <a:srgbClr val="FFFFFF"/>
                </a:solidFill>
                <a:effectLst/>
                <a:uLnTx/>
                <a:uFillTx/>
                <a:latin typeface="Segoe UI Semibold" panose="020B0702040204020203" pitchFamily="34" charset="0"/>
                <a:ea typeface="+mj-ea"/>
                <a:cs typeface="Segoe UI Semibold" panose="020B0702040204020203" pitchFamily="34" charset="0"/>
              </a:rPr>
              <a:t/>
            </a:r>
            <a:br>
              <a:rPr kumimoji="0" lang="fr-FR" sz="2800" b="0" i="0" u="none" strike="noStrike" kern="1200" cap="none" spc="0" normalizeH="0" baseline="0" noProof="0">
                <a:ln>
                  <a:noFill/>
                </a:ln>
                <a:solidFill>
                  <a:srgbClr val="FFFFFF"/>
                </a:solidFill>
                <a:effectLst/>
                <a:uLnTx/>
                <a:uFillTx/>
                <a:latin typeface="Segoe UI Semibold" panose="020B0702040204020203" pitchFamily="34" charset="0"/>
                <a:ea typeface="+mj-ea"/>
                <a:cs typeface="Segoe UI Semibold" panose="020B0702040204020203" pitchFamily="34" charset="0"/>
              </a:rPr>
            </a:br>
            <a:r>
              <a:rPr kumimoji="0" lang="fr-FR" sz="2800" b="0" i="0" u="none" strike="noStrike" kern="1200" cap="none" spc="0" normalizeH="0" baseline="0" noProof="0" err="1">
                <a:ln>
                  <a:noFill/>
                </a:ln>
                <a:solidFill>
                  <a:srgbClr val="FFFFFF"/>
                </a:solidFill>
                <a:effectLst/>
                <a:uLnTx/>
                <a:uFillTx/>
                <a:latin typeface="Segoe UI Semibold" panose="020B0702040204020203" pitchFamily="34" charset="0"/>
                <a:ea typeface="+mj-ea"/>
                <a:cs typeface="Segoe UI Semibold" panose="020B0702040204020203" pitchFamily="34" charset="0"/>
              </a:rPr>
              <a:t>Widening</a:t>
            </a:r>
            <a:r>
              <a:rPr kumimoji="0" lang="fr-FR" sz="2800" b="0" i="0" u="none" strike="noStrike" kern="1200" cap="none" spc="0" normalizeH="0" baseline="0" noProof="0">
                <a:ln>
                  <a:noFill/>
                </a:ln>
                <a:solidFill>
                  <a:srgbClr val="FFFFFF"/>
                </a:solidFill>
                <a:effectLst/>
                <a:uLnTx/>
                <a:uFillTx/>
                <a:latin typeface="Segoe UI Semibold" panose="020B0702040204020203" pitchFamily="34" charset="0"/>
                <a:ea typeface="+mj-ea"/>
                <a:cs typeface="Segoe UI Semibold" panose="020B0702040204020203" pitchFamily="34" charset="0"/>
              </a:rPr>
              <a:t> Countries – </a:t>
            </a:r>
            <a:r>
              <a:rPr kumimoji="0" lang="fr-FR" sz="2800" b="0" i="0" u="none" strike="noStrike" kern="1200" cap="none" spc="0" normalizeH="0" baseline="0" noProof="0" err="1">
                <a:ln>
                  <a:noFill/>
                </a:ln>
                <a:solidFill>
                  <a:srgbClr val="FFFFFF"/>
                </a:solidFill>
                <a:effectLst/>
                <a:uLnTx/>
                <a:uFillTx/>
                <a:latin typeface="Segoe UI Semibold" panose="020B0702040204020203" pitchFamily="34" charset="0"/>
                <a:ea typeface="+mj-ea"/>
                <a:cs typeface="Segoe UI Semibold" panose="020B0702040204020203" pitchFamily="34" charset="0"/>
              </a:rPr>
              <a:t>Funded</a:t>
            </a:r>
            <a:r>
              <a:rPr kumimoji="0" lang="fr-FR" sz="2800" b="0" i="0" u="none" strike="noStrike" kern="1200" cap="none" spc="0" normalizeH="0" baseline="0" noProof="0">
                <a:ln>
                  <a:noFill/>
                </a:ln>
                <a:solidFill>
                  <a:srgbClr val="FFFFFF"/>
                </a:solidFill>
                <a:effectLst/>
                <a:uLnTx/>
                <a:uFillTx/>
                <a:latin typeface="Segoe UI Semibold" panose="020B0702040204020203" pitchFamily="34" charset="0"/>
                <a:ea typeface="+mj-ea"/>
                <a:cs typeface="Segoe UI Semibold" panose="020B0702040204020203" pitchFamily="34" charset="0"/>
              </a:rPr>
              <a:t> </a:t>
            </a:r>
            <a:r>
              <a:rPr kumimoji="0" lang="fr-FR" sz="2800" b="0" i="0" u="none" strike="noStrike" kern="1200" cap="none" spc="0" normalizeH="0" baseline="0" noProof="0" err="1">
                <a:ln>
                  <a:noFill/>
                </a:ln>
                <a:solidFill>
                  <a:srgbClr val="FFFFFF"/>
                </a:solidFill>
                <a:effectLst/>
                <a:uLnTx/>
                <a:uFillTx/>
                <a:latin typeface="Segoe UI Semibold" panose="020B0702040204020203" pitchFamily="34" charset="0"/>
                <a:ea typeface="+mj-ea"/>
                <a:cs typeface="Segoe UI Semibold" panose="020B0702040204020203" pitchFamily="34" charset="0"/>
              </a:rPr>
              <a:t>Companies</a:t>
            </a:r>
            <a:r>
              <a:rPr kumimoji="0" lang="fr-FR" sz="2800" b="0" i="0" u="none" strike="noStrike" kern="1200" cap="none" spc="0" normalizeH="0" baseline="0" noProof="0">
                <a:ln>
                  <a:noFill/>
                </a:ln>
                <a:solidFill>
                  <a:srgbClr val="FFFFFF"/>
                </a:solidFill>
                <a:effectLst/>
                <a:uLnTx/>
                <a:uFillTx/>
                <a:latin typeface="Segoe UI Semibold" panose="020B0702040204020203" pitchFamily="34" charset="0"/>
                <a:ea typeface="+mj-ea"/>
                <a:cs typeface="Segoe UI Semibold" panose="020B0702040204020203" pitchFamily="34" charset="0"/>
              </a:rPr>
              <a:t> v Total </a:t>
            </a:r>
            <a:r>
              <a:rPr kumimoji="0" lang="fr-FR" sz="2800" b="0" i="0" u="none" strike="noStrike" kern="1200" cap="none" spc="0" normalizeH="0" baseline="0" noProof="0" err="1">
                <a:ln>
                  <a:noFill/>
                </a:ln>
                <a:solidFill>
                  <a:srgbClr val="FFFFFF"/>
                </a:solidFill>
                <a:effectLst/>
                <a:uLnTx/>
                <a:uFillTx/>
                <a:latin typeface="Segoe UI Semibold" panose="020B0702040204020203" pitchFamily="34" charset="0"/>
                <a:ea typeface="+mj-ea"/>
                <a:cs typeface="Segoe UI Semibold" panose="020B0702040204020203" pitchFamily="34" charset="0"/>
              </a:rPr>
              <a:t>Submissions</a:t>
            </a:r>
            <a:endParaRPr kumimoji="0" lang="en-US" sz="2000" b="0" i="0" u="none" strike="noStrike" kern="1200" cap="none" spc="0" normalizeH="0" baseline="0" noProof="0">
              <a:ln>
                <a:noFill/>
              </a:ln>
              <a:solidFill>
                <a:srgbClr val="FFFFFF"/>
              </a:solidFill>
              <a:effectLst/>
              <a:uLnTx/>
              <a:uFillTx/>
              <a:latin typeface="Segoe UI Semibold" panose="020B0702040204020203" pitchFamily="34" charset="0"/>
              <a:ea typeface="+mj-ea"/>
              <a:cs typeface="Segoe UI Semibold" panose="020B0702040204020203" pitchFamily="34" charset="0"/>
            </a:endParaRPr>
          </a:p>
        </p:txBody>
      </p:sp>
      <p:graphicFrame>
        <p:nvGraphicFramePr>
          <p:cNvPr id="5" name="Chart 4">
            <a:extLst>
              <a:ext uri="{FF2B5EF4-FFF2-40B4-BE49-F238E27FC236}">
                <a16:creationId xmlns="" xmlns:a16="http://schemas.microsoft.com/office/drawing/2014/main" id="{DCB195DE-97F5-4B9D-9F04-1E2B21B82BB0}"/>
              </a:ext>
            </a:extLst>
          </p:cNvPr>
          <p:cNvGraphicFramePr>
            <a:graphicFrameLocks/>
          </p:cNvGraphicFramePr>
          <p:nvPr/>
        </p:nvGraphicFramePr>
        <p:xfrm>
          <a:off x="0" y="1271017"/>
          <a:ext cx="12192000" cy="5586984"/>
        </p:xfrm>
        <a:graphic>
          <a:graphicData uri="http://schemas.openxmlformats.org/drawingml/2006/chart">
            <c:chart xmlns:c="http://schemas.openxmlformats.org/drawingml/2006/chart" xmlns:r="http://schemas.openxmlformats.org/officeDocument/2006/relationships" r:id="rId3"/>
          </a:graphicData>
        </a:graphic>
      </p:graphicFrame>
      <p:pic>
        <p:nvPicPr>
          <p:cNvPr id="2" name="Picture 1">
            <a:extLst>
              <a:ext uri="{FF2B5EF4-FFF2-40B4-BE49-F238E27FC236}">
                <a16:creationId xmlns="" xmlns:a16="http://schemas.microsoft.com/office/drawing/2014/main" id="{764B9D7F-FF92-4778-3775-472BEBE1555F}"/>
              </a:ext>
            </a:extLst>
          </p:cNvPr>
          <p:cNvPicPr>
            <a:picLocks noChangeAspect="1"/>
          </p:cNvPicPr>
          <p:nvPr/>
        </p:nvPicPr>
        <p:blipFill>
          <a:blip r:embed="rId4"/>
          <a:stretch>
            <a:fillRect/>
          </a:stretch>
        </p:blipFill>
        <p:spPr>
          <a:xfrm>
            <a:off x="7708900" y="6543773"/>
            <a:ext cx="2057400" cy="209550"/>
          </a:xfrm>
          <a:prstGeom prst="rect">
            <a:avLst/>
          </a:prstGeom>
        </p:spPr>
      </p:pic>
    </p:spTree>
    <p:extLst>
      <p:ext uri="{BB962C8B-B14F-4D97-AF65-F5344CB8AC3E}">
        <p14:creationId xmlns:p14="http://schemas.microsoft.com/office/powerpoint/2010/main" val="1390329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5">
            <a:extLst>
              <a:ext uri="{FF2B5EF4-FFF2-40B4-BE49-F238E27FC236}">
                <a16:creationId xmlns="" xmlns:a16="http://schemas.microsoft.com/office/drawing/2014/main" id="{855AB4A4-62CB-88D7-DE05-4736FCE8FF8C}"/>
              </a:ext>
            </a:extLst>
          </p:cNvPr>
          <p:cNvSpPr>
            <a:spLocks noGrp="1"/>
          </p:cNvSpPr>
          <p:nvPr>
            <p:ph type="title"/>
          </p:nvPr>
        </p:nvSpPr>
        <p:spPr>
          <a:xfrm>
            <a:off x="1" y="123092"/>
            <a:ext cx="9882554" cy="1055077"/>
          </a:xfrm>
        </p:spPr>
        <p:txBody>
          <a:bodyPr>
            <a:normAutofit/>
          </a:bodyPr>
          <a:lstStyle/>
          <a:p>
            <a:r>
              <a:rPr lang="fr-FR" sz="2800">
                <a:solidFill>
                  <a:schemeClr val="bg1"/>
                </a:solidFill>
              </a:rPr>
              <a:t>EIC Accelerator Calls 2023 – March &amp; June Cut </a:t>
            </a:r>
            <a:r>
              <a:rPr lang="fr-FR" sz="2800" err="1">
                <a:solidFill>
                  <a:schemeClr val="bg1"/>
                </a:solidFill>
              </a:rPr>
              <a:t>Offs</a:t>
            </a:r>
            <a:r>
              <a:rPr lang="fr-FR" sz="2800">
                <a:solidFill>
                  <a:schemeClr val="bg1"/>
                </a:solidFill>
              </a:rPr>
              <a:t/>
            </a:r>
            <a:br>
              <a:rPr lang="fr-FR" sz="2800">
                <a:solidFill>
                  <a:schemeClr val="bg1"/>
                </a:solidFill>
              </a:rPr>
            </a:br>
            <a:r>
              <a:rPr lang="fr-FR" sz="2800">
                <a:solidFill>
                  <a:schemeClr val="bg1"/>
                </a:solidFill>
              </a:rPr>
              <a:t>Challenges per Topic and </a:t>
            </a:r>
            <a:r>
              <a:rPr lang="fr-FR" sz="2800" err="1">
                <a:solidFill>
                  <a:schemeClr val="bg1"/>
                </a:solidFill>
              </a:rPr>
              <a:t>Applicant</a:t>
            </a:r>
            <a:r>
              <a:rPr lang="fr-FR" sz="2800">
                <a:solidFill>
                  <a:schemeClr val="bg1"/>
                </a:solidFill>
              </a:rPr>
              <a:t> Country </a:t>
            </a:r>
            <a:endParaRPr lang="en-US" sz="2000">
              <a:solidFill>
                <a:schemeClr val="bg1"/>
              </a:solidFill>
            </a:endParaRPr>
          </a:p>
        </p:txBody>
      </p:sp>
      <p:graphicFrame>
        <p:nvGraphicFramePr>
          <p:cNvPr id="2" name="Chart 1">
            <a:extLst>
              <a:ext uri="{FF2B5EF4-FFF2-40B4-BE49-F238E27FC236}">
                <a16:creationId xmlns="" xmlns:a16="http://schemas.microsoft.com/office/drawing/2014/main" id="{D6FF4BE6-EE06-461A-994A-EF584A8FBBDC}"/>
              </a:ext>
            </a:extLst>
          </p:cNvPr>
          <p:cNvGraphicFramePr>
            <a:graphicFrameLocks/>
          </p:cNvGraphicFramePr>
          <p:nvPr/>
        </p:nvGraphicFramePr>
        <p:xfrm>
          <a:off x="-54430" y="1178169"/>
          <a:ext cx="12300858" cy="247028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Chart 2">
            <a:extLst>
              <a:ext uri="{FF2B5EF4-FFF2-40B4-BE49-F238E27FC236}">
                <a16:creationId xmlns="" xmlns:a16="http://schemas.microsoft.com/office/drawing/2014/main" id="{CB51597E-C070-432C-BC73-12D78A8B4D24}"/>
              </a:ext>
            </a:extLst>
          </p:cNvPr>
          <p:cNvGraphicFramePr>
            <a:graphicFrameLocks/>
          </p:cNvGraphicFramePr>
          <p:nvPr/>
        </p:nvGraphicFramePr>
        <p:xfrm>
          <a:off x="1" y="3648456"/>
          <a:ext cx="12191999" cy="3086452"/>
        </p:xfrm>
        <a:graphic>
          <a:graphicData uri="http://schemas.openxmlformats.org/drawingml/2006/chart">
            <c:chart xmlns:c="http://schemas.openxmlformats.org/drawingml/2006/chart" xmlns:r="http://schemas.openxmlformats.org/officeDocument/2006/relationships" r:id="rId4"/>
          </a:graphicData>
        </a:graphic>
      </p:graphicFrame>
      <p:pic>
        <p:nvPicPr>
          <p:cNvPr id="6" name="Picture 5">
            <a:extLst>
              <a:ext uri="{FF2B5EF4-FFF2-40B4-BE49-F238E27FC236}">
                <a16:creationId xmlns="" xmlns:a16="http://schemas.microsoft.com/office/drawing/2014/main" id="{D8E17C3F-9C8E-5675-E69F-B4A2469F379A}"/>
              </a:ext>
            </a:extLst>
          </p:cNvPr>
          <p:cNvPicPr>
            <a:picLocks noChangeAspect="1"/>
          </p:cNvPicPr>
          <p:nvPr/>
        </p:nvPicPr>
        <p:blipFill>
          <a:blip r:embed="rId5"/>
          <a:stretch>
            <a:fillRect/>
          </a:stretch>
        </p:blipFill>
        <p:spPr>
          <a:xfrm>
            <a:off x="7708900" y="6433185"/>
            <a:ext cx="2057400" cy="209550"/>
          </a:xfrm>
          <a:prstGeom prst="rect">
            <a:avLst/>
          </a:prstGeom>
        </p:spPr>
      </p:pic>
      <p:sp>
        <p:nvSpPr>
          <p:cNvPr id="4" name="Nyíl: lefelé mutató 3">
            <a:extLst>
              <a:ext uri="{FF2B5EF4-FFF2-40B4-BE49-F238E27FC236}">
                <a16:creationId xmlns="" xmlns:a16="http://schemas.microsoft.com/office/drawing/2014/main" id="{A7F97DD8-D21A-DBA8-037B-32F8108B9C1C}"/>
              </a:ext>
            </a:extLst>
          </p:cNvPr>
          <p:cNvSpPr/>
          <p:nvPr/>
        </p:nvSpPr>
        <p:spPr>
          <a:xfrm>
            <a:off x="10891777" y="4155311"/>
            <a:ext cx="418020" cy="1261641"/>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41377201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 xmlns:a16="http://schemas.microsoft.com/office/drawing/2014/main" id="{EC808856-BFE8-9E43-00B4-743810061B17}"/>
              </a:ext>
            </a:extLst>
          </p:cNvPr>
          <p:cNvGraphicFramePr>
            <a:graphicFrameLocks/>
          </p:cNvGraphicFramePr>
          <p:nvPr/>
        </p:nvGraphicFramePr>
        <p:xfrm>
          <a:off x="475129" y="1314460"/>
          <a:ext cx="11716871" cy="5468833"/>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 xmlns:a16="http://schemas.microsoft.com/office/drawing/2014/main" id="{4E712A4B-8460-75C3-FFF5-4151D55DED39}"/>
              </a:ext>
            </a:extLst>
          </p:cNvPr>
          <p:cNvPicPr>
            <a:picLocks noChangeAspect="1"/>
          </p:cNvPicPr>
          <p:nvPr/>
        </p:nvPicPr>
        <p:blipFill>
          <a:blip r:embed="rId4"/>
          <a:stretch>
            <a:fillRect/>
          </a:stretch>
        </p:blipFill>
        <p:spPr>
          <a:xfrm>
            <a:off x="136980" y="1314461"/>
            <a:ext cx="2028179" cy="1277827"/>
          </a:xfrm>
          <a:prstGeom prst="rect">
            <a:avLst/>
          </a:prstGeom>
        </p:spPr>
      </p:pic>
      <p:graphicFrame>
        <p:nvGraphicFramePr>
          <p:cNvPr id="7" name="Table 6">
            <a:extLst>
              <a:ext uri="{FF2B5EF4-FFF2-40B4-BE49-F238E27FC236}">
                <a16:creationId xmlns="" xmlns:a16="http://schemas.microsoft.com/office/drawing/2014/main" id="{E15C88DE-D6F2-3CCB-2C5B-A54990C6C139}"/>
              </a:ext>
            </a:extLst>
          </p:cNvPr>
          <p:cNvGraphicFramePr>
            <a:graphicFrameLocks noGrp="1"/>
          </p:cNvGraphicFramePr>
          <p:nvPr/>
        </p:nvGraphicFramePr>
        <p:xfrm>
          <a:off x="136980" y="2728579"/>
          <a:ext cx="2302140" cy="708660"/>
        </p:xfrm>
        <a:graphic>
          <a:graphicData uri="http://schemas.openxmlformats.org/drawingml/2006/table">
            <a:tbl>
              <a:tblPr firstRow="1">
                <a:tableStyleId>{93296810-A885-4BE3-A3E7-6D5BEEA58F35}</a:tableStyleId>
              </a:tblPr>
              <a:tblGrid>
                <a:gridCol w="731256">
                  <a:extLst>
                    <a:ext uri="{9D8B030D-6E8A-4147-A177-3AD203B41FA5}">
                      <a16:colId xmlns="" xmlns:a16="http://schemas.microsoft.com/office/drawing/2014/main" val="3800878202"/>
                    </a:ext>
                  </a:extLst>
                </a:gridCol>
                <a:gridCol w="770850">
                  <a:extLst>
                    <a:ext uri="{9D8B030D-6E8A-4147-A177-3AD203B41FA5}">
                      <a16:colId xmlns="" xmlns:a16="http://schemas.microsoft.com/office/drawing/2014/main" val="447337290"/>
                    </a:ext>
                  </a:extLst>
                </a:gridCol>
                <a:gridCol w="800034">
                  <a:extLst>
                    <a:ext uri="{9D8B030D-6E8A-4147-A177-3AD203B41FA5}">
                      <a16:colId xmlns="" xmlns:a16="http://schemas.microsoft.com/office/drawing/2014/main" val="28393572"/>
                    </a:ext>
                  </a:extLst>
                </a:gridCol>
              </a:tblGrid>
              <a:tr h="155013">
                <a:tc gridSpan="3">
                  <a:txBody>
                    <a:bodyPr/>
                    <a:lstStyle/>
                    <a:p>
                      <a:pPr algn="ctr" fontAlgn="b"/>
                      <a:r>
                        <a:rPr lang="en-IE" sz="1100" b="1" i="0" u="none" strike="noStrike">
                          <a:solidFill>
                            <a:srgbClr val="000000"/>
                          </a:solidFill>
                          <a:effectLst/>
                          <a:latin typeface="Calibri" panose="020F0502020204030204" pitchFamily="34" charset="0"/>
                        </a:rPr>
                        <a:t>CEO Only</a:t>
                      </a:r>
                    </a:p>
                  </a:txBody>
                  <a:tcPr marL="9525" marR="9525" marT="9525" marB="0" anchor="b"/>
                </a:tc>
                <a:tc hMerge="1">
                  <a:txBody>
                    <a:bodyPr/>
                    <a:lstStyle/>
                    <a:p>
                      <a:pPr algn="ctr" fontAlgn="b"/>
                      <a:r>
                        <a:rPr lang="en-IE" sz="1100" b="0" i="0" u="none" strike="noStrike">
                          <a:solidFill>
                            <a:srgbClr val="000000"/>
                          </a:solidFill>
                          <a:effectLst/>
                          <a:latin typeface="Calibri" panose="020F0502020204030204" pitchFamily="34" charset="0"/>
                        </a:rPr>
                        <a:t>CEO Only</a:t>
                      </a:r>
                    </a:p>
                  </a:txBody>
                  <a:tcPr marL="9525" marR="9525" marT="9525" marB="0" anchor="b"/>
                </a:tc>
                <a:tc hMerge="1">
                  <a:txBody>
                    <a:bodyPr/>
                    <a:lstStyle/>
                    <a:p>
                      <a:pPr algn="ctr" fontAlgn="b"/>
                      <a:endParaRPr lang="en-I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283436248"/>
                  </a:ext>
                </a:extLst>
              </a:tr>
              <a:tr h="155013">
                <a:tc>
                  <a:txBody>
                    <a:bodyPr/>
                    <a:lstStyle/>
                    <a:p>
                      <a:pPr algn="ctr" fontAlgn="b"/>
                      <a:r>
                        <a:rPr lang="en-IE" sz="1100" b="1" u="none" strike="noStrike">
                          <a:effectLst/>
                        </a:rPr>
                        <a:t>Male</a:t>
                      </a:r>
                      <a:endParaRPr lang="en-IE"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E" sz="1100" b="1" u="none" strike="noStrike">
                          <a:effectLst/>
                        </a:rPr>
                        <a:t>Female</a:t>
                      </a:r>
                      <a:endParaRPr lang="en-IE" sz="1100" b="1"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E" sz="1100" b="1" u="none" strike="noStrike">
                          <a:effectLst/>
                        </a:rPr>
                        <a:t>Undeclared</a:t>
                      </a:r>
                      <a:endParaRPr lang="en-IE" sz="1100" b="1"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691885352"/>
                  </a:ext>
                </a:extLst>
              </a:tr>
              <a:tr h="155013">
                <a:tc>
                  <a:txBody>
                    <a:bodyPr/>
                    <a:lstStyle/>
                    <a:p>
                      <a:pPr algn="ctr" fontAlgn="b"/>
                      <a:r>
                        <a:rPr lang="en-IE" sz="1100" u="none" strike="noStrike">
                          <a:effectLst/>
                        </a:rPr>
                        <a:t>109 (84%</a:t>
                      </a:r>
                      <a:endParaRPr lang="en-IE"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E" sz="1100" u="none" strike="noStrike">
                          <a:effectLst/>
                        </a:rPr>
                        <a:t>20 (15.5%)</a:t>
                      </a:r>
                      <a:endParaRPr lang="en-IE"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E" sz="1100" u="none" strike="noStrike">
                          <a:effectLst/>
                        </a:rPr>
                        <a:t>1</a:t>
                      </a:r>
                      <a:endParaRPr lang="en-I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676753602"/>
                  </a:ext>
                </a:extLst>
              </a:tr>
              <a:tr h="155013">
                <a:tc>
                  <a:txBody>
                    <a:bodyPr/>
                    <a:lstStyle/>
                    <a:p>
                      <a:pPr algn="ctr" fontAlgn="b"/>
                      <a:r>
                        <a:rPr lang="en-IE" sz="1100" u="none" strike="noStrike">
                          <a:effectLst/>
                        </a:rPr>
                        <a:t> 691.6 M</a:t>
                      </a:r>
                      <a:endParaRPr lang="en-IE"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E" sz="1100" u="none" strike="noStrike">
                          <a:effectLst/>
                        </a:rPr>
                        <a:t> 108.9 M</a:t>
                      </a:r>
                      <a:endParaRPr lang="en-IE" sz="11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n-IE" sz="1100" u="none" strike="noStrike">
                          <a:effectLst/>
                        </a:rPr>
                        <a:t> 5.1 M</a:t>
                      </a:r>
                      <a:endParaRPr lang="en-IE"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 xmlns:a16="http://schemas.microsoft.com/office/drawing/2014/main" val="1544458969"/>
                  </a:ext>
                </a:extLst>
              </a:tr>
            </a:tbl>
          </a:graphicData>
        </a:graphic>
      </p:graphicFrame>
      <p:sp>
        <p:nvSpPr>
          <p:cNvPr id="9" name="Title 5">
            <a:extLst>
              <a:ext uri="{FF2B5EF4-FFF2-40B4-BE49-F238E27FC236}">
                <a16:creationId xmlns="" xmlns:a16="http://schemas.microsoft.com/office/drawing/2014/main" id="{A436590B-B95F-27A3-174A-204AA2363FB2}"/>
              </a:ext>
            </a:extLst>
          </p:cNvPr>
          <p:cNvSpPr>
            <a:spLocks noGrp="1"/>
          </p:cNvSpPr>
          <p:nvPr>
            <p:ph type="title"/>
          </p:nvPr>
        </p:nvSpPr>
        <p:spPr>
          <a:xfrm>
            <a:off x="1" y="123092"/>
            <a:ext cx="9882554" cy="1055077"/>
          </a:xfrm>
        </p:spPr>
        <p:txBody>
          <a:bodyPr>
            <a:noAutofit/>
          </a:bodyPr>
          <a:lstStyle/>
          <a:p>
            <a:r>
              <a:rPr lang="fr-FR" sz="2800">
                <a:solidFill>
                  <a:schemeClr val="bg1"/>
                </a:solidFill>
              </a:rPr>
              <a:t>EIC Accelerator Calls 2023 – </a:t>
            </a:r>
            <a:r>
              <a:rPr lang="fr-FR" sz="2800" err="1">
                <a:solidFill>
                  <a:schemeClr val="bg1"/>
                </a:solidFill>
              </a:rPr>
              <a:t>January</a:t>
            </a:r>
            <a:r>
              <a:rPr lang="fr-FR" sz="2800">
                <a:solidFill>
                  <a:schemeClr val="bg1"/>
                </a:solidFill>
              </a:rPr>
              <a:t>, March &amp; June Cut </a:t>
            </a:r>
            <a:r>
              <a:rPr lang="fr-FR" sz="2800" err="1">
                <a:solidFill>
                  <a:schemeClr val="bg1"/>
                </a:solidFill>
              </a:rPr>
              <a:t>Offs</a:t>
            </a:r>
            <a:r>
              <a:rPr lang="fr-FR" sz="2800">
                <a:solidFill>
                  <a:schemeClr val="bg1"/>
                </a:solidFill>
              </a:rPr>
              <a:t/>
            </a:r>
            <a:br>
              <a:rPr lang="fr-FR" sz="2800">
                <a:solidFill>
                  <a:schemeClr val="bg1"/>
                </a:solidFill>
              </a:rPr>
            </a:br>
            <a:r>
              <a:rPr lang="fr-FR" sz="2800" err="1">
                <a:solidFill>
                  <a:schemeClr val="bg1"/>
                </a:solidFill>
              </a:rPr>
              <a:t>Gender</a:t>
            </a:r>
            <a:r>
              <a:rPr lang="fr-FR" sz="2800">
                <a:solidFill>
                  <a:schemeClr val="bg1"/>
                </a:solidFill>
              </a:rPr>
              <a:t> Balance </a:t>
            </a:r>
            <a:r>
              <a:rPr lang="fr-FR" sz="2800" err="1">
                <a:solidFill>
                  <a:schemeClr val="bg1"/>
                </a:solidFill>
              </a:rPr>
              <a:t>Outcome</a:t>
            </a:r>
            <a:r>
              <a:rPr lang="fr-FR" sz="2800">
                <a:solidFill>
                  <a:schemeClr val="bg1"/>
                </a:solidFill>
              </a:rPr>
              <a:t> and </a:t>
            </a:r>
            <a:r>
              <a:rPr lang="fr-FR" sz="2800" err="1">
                <a:solidFill>
                  <a:schemeClr val="bg1"/>
                </a:solidFill>
              </a:rPr>
              <a:t>Sector</a:t>
            </a:r>
            <a:endParaRPr lang="en-US" sz="2000">
              <a:solidFill>
                <a:schemeClr val="bg1"/>
              </a:solidFill>
            </a:endParaRPr>
          </a:p>
        </p:txBody>
      </p:sp>
    </p:spTree>
    <p:extLst>
      <p:ext uri="{BB962C8B-B14F-4D97-AF65-F5344CB8AC3E}">
        <p14:creationId xmlns:p14="http://schemas.microsoft.com/office/powerpoint/2010/main" val="2507675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123092"/>
            <a:ext cx="9882554" cy="1055077"/>
          </a:xfrm>
        </p:spPr>
        <p:txBody>
          <a:bodyPr>
            <a:normAutofit/>
          </a:bodyPr>
          <a:lstStyle/>
          <a:p>
            <a:r>
              <a:rPr lang="fr-FR" sz="3200">
                <a:solidFill>
                  <a:schemeClr val="bg1"/>
                </a:solidFill>
              </a:rPr>
              <a:t>EIC Accelerator Calls 2023 – Fast Track </a:t>
            </a:r>
            <a:r>
              <a:rPr lang="fr-FR" sz="3200" err="1">
                <a:solidFill>
                  <a:schemeClr val="bg1"/>
                </a:solidFill>
              </a:rPr>
              <a:t>Proposals</a:t>
            </a:r>
            <a:r>
              <a:rPr lang="fr-FR" sz="3200">
                <a:solidFill>
                  <a:schemeClr val="bg1"/>
                </a:solidFill>
              </a:rPr>
              <a:t/>
            </a:r>
            <a:br>
              <a:rPr lang="fr-FR" sz="3200">
                <a:solidFill>
                  <a:schemeClr val="bg1"/>
                </a:solidFill>
              </a:rPr>
            </a:br>
            <a:r>
              <a:rPr lang="fr-FR" sz="3200">
                <a:solidFill>
                  <a:schemeClr val="bg1"/>
                </a:solidFill>
              </a:rPr>
              <a:t>All 2023 Cut-</a:t>
            </a:r>
            <a:r>
              <a:rPr lang="fr-FR" sz="3200" err="1">
                <a:solidFill>
                  <a:schemeClr val="bg1"/>
                </a:solidFill>
              </a:rPr>
              <a:t>offs</a:t>
            </a:r>
            <a:endParaRPr lang="en-US" sz="3200">
              <a:solidFill>
                <a:schemeClr val="bg1"/>
              </a:solidFill>
            </a:endParaRPr>
          </a:p>
        </p:txBody>
      </p:sp>
      <p:sp>
        <p:nvSpPr>
          <p:cNvPr id="9" name="Content Placeholder 2"/>
          <p:cNvSpPr>
            <a:spLocks noGrp="1"/>
          </p:cNvSpPr>
          <p:nvPr>
            <p:ph idx="1"/>
          </p:nvPr>
        </p:nvSpPr>
        <p:spPr>
          <a:xfrm>
            <a:off x="213645" y="1410055"/>
            <a:ext cx="11382998" cy="5033441"/>
          </a:xfrm>
          <a:solidFill>
            <a:schemeClr val="bg1"/>
          </a:solidFill>
        </p:spPr>
        <p:txBody>
          <a:bodyPr/>
          <a:lstStyle/>
          <a:p>
            <a:pPr marL="0" indent="-46038">
              <a:buNone/>
            </a:pPr>
            <a:r>
              <a:rPr lang="fr-FR" sz="2000"/>
              <a:t>Full </a:t>
            </a:r>
            <a:r>
              <a:rPr lang="fr-FR" sz="2000" err="1"/>
              <a:t>Proposals</a:t>
            </a:r>
            <a:r>
              <a:rPr lang="fr-FR" sz="2000"/>
              <a:t>:</a:t>
            </a:r>
            <a:r>
              <a:rPr lang="fr-FR" sz="2400" b="1">
                <a:solidFill>
                  <a:schemeClr val="accent2"/>
                </a:solidFill>
              </a:rPr>
              <a:t>			</a:t>
            </a:r>
            <a:r>
              <a:rPr lang="fr-FR" sz="2000" b="1">
                <a:solidFill>
                  <a:schemeClr val="accent2"/>
                </a:solidFill>
              </a:rPr>
              <a:t>25 </a:t>
            </a:r>
          </a:p>
          <a:p>
            <a:pPr marL="0" indent="-46038">
              <a:buNone/>
            </a:pPr>
            <a:r>
              <a:rPr lang="fr-FR" sz="2000"/>
              <a:t>Total </a:t>
            </a:r>
            <a:r>
              <a:rPr lang="fr-FR" sz="2000" err="1"/>
              <a:t>Requested</a:t>
            </a:r>
            <a:r>
              <a:rPr lang="fr-FR" sz="2000"/>
              <a:t> Budget: 	</a:t>
            </a:r>
            <a:r>
              <a:rPr lang="fr-FR" sz="2000" b="1">
                <a:solidFill>
                  <a:schemeClr val="accent2"/>
                </a:solidFill>
              </a:rPr>
              <a:t>€51,601,532	</a:t>
            </a:r>
            <a:r>
              <a:rPr lang="fr-FR" sz="2000" b="1">
                <a:solidFill>
                  <a:schemeClr val="tx2"/>
                </a:solidFill>
              </a:rPr>
              <a:t>	</a:t>
            </a:r>
            <a:r>
              <a:rPr lang="fr-FR" sz="2000"/>
              <a:t>Grant Component							</a:t>
            </a:r>
            <a:r>
              <a:rPr lang="fr-FR" sz="2000" b="1">
                <a:solidFill>
                  <a:schemeClr val="accent2"/>
                </a:solidFill>
              </a:rPr>
              <a:t>€86,587,918	</a:t>
            </a:r>
            <a:r>
              <a:rPr lang="fr-FR" sz="2000" b="1">
                <a:solidFill>
                  <a:schemeClr val="tx2"/>
                </a:solidFill>
              </a:rPr>
              <a:t>	</a:t>
            </a:r>
            <a:r>
              <a:rPr lang="en-US" sz="2000"/>
              <a:t>Investment</a:t>
            </a:r>
            <a:r>
              <a:rPr lang="fr-FR" sz="2000"/>
              <a:t> Component</a:t>
            </a:r>
          </a:p>
          <a:p>
            <a:pPr marL="0" indent="-46038">
              <a:buNone/>
            </a:pPr>
            <a:r>
              <a:rPr lang="fr-FR" sz="2000"/>
              <a:t>Blended Finance:	</a:t>
            </a:r>
            <a:r>
              <a:rPr lang="fr-FR" sz="2000" b="1">
                <a:solidFill>
                  <a:schemeClr val="tx2"/>
                </a:solidFill>
              </a:rPr>
              <a:t>16 </a:t>
            </a:r>
            <a:r>
              <a:rPr lang="fr-FR" sz="2000" err="1"/>
              <a:t>proposals</a:t>
            </a:r>
            <a:r>
              <a:rPr lang="fr-FR" sz="2000"/>
              <a:t>,   </a:t>
            </a:r>
            <a:r>
              <a:rPr lang="fr-FR" sz="2000" b="1">
                <a:solidFill>
                  <a:schemeClr val="tx2"/>
                </a:solidFill>
              </a:rPr>
              <a:t>€118,015,552 	</a:t>
            </a:r>
            <a:r>
              <a:rPr lang="fr-FR" sz="2000" err="1"/>
              <a:t>requested</a:t>
            </a:r>
            <a:r>
              <a:rPr lang="fr-FR" sz="2000"/>
              <a:t>, 	64 % of applications</a:t>
            </a:r>
          </a:p>
          <a:p>
            <a:pPr marL="0" indent="-46038">
              <a:buNone/>
            </a:pPr>
            <a:r>
              <a:rPr lang="fr-FR" sz="2000" err="1"/>
              <a:t>Equity</a:t>
            </a:r>
            <a:r>
              <a:rPr lang="fr-FR" sz="2000"/>
              <a:t> </a:t>
            </a:r>
            <a:r>
              <a:rPr lang="fr-FR" sz="2000" err="1"/>
              <a:t>Only</a:t>
            </a:r>
            <a:r>
              <a:rPr lang="fr-FR" sz="2000"/>
              <a:t>:		</a:t>
            </a:r>
            <a:r>
              <a:rPr lang="fr-FR" sz="2000" b="1">
                <a:solidFill>
                  <a:schemeClr val="tx2"/>
                </a:solidFill>
              </a:rPr>
              <a:t>0 </a:t>
            </a:r>
            <a:r>
              <a:rPr lang="fr-FR" sz="2000" err="1"/>
              <a:t>proposals</a:t>
            </a:r>
            <a:r>
              <a:rPr lang="fr-FR" sz="2000"/>
              <a:t>, 	      </a:t>
            </a:r>
            <a:r>
              <a:rPr lang="fr-FR" sz="2000" b="1">
                <a:solidFill>
                  <a:schemeClr val="tx2"/>
                </a:solidFill>
              </a:rPr>
              <a:t>€0		</a:t>
            </a:r>
            <a:r>
              <a:rPr lang="fr-FR" sz="2000" err="1"/>
              <a:t>requested</a:t>
            </a:r>
            <a:r>
              <a:rPr lang="fr-FR" sz="2000"/>
              <a:t>, 	0 % of applications</a:t>
            </a:r>
          </a:p>
          <a:p>
            <a:pPr marL="0" indent="-46038">
              <a:buNone/>
            </a:pPr>
            <a:r>
              <a:rPr lang="fr-FR" sz="2000"/>
              <a:t>Grant First: 		</a:t>
            </a:r>
            <a:r>
              <a:rPr lang="fr-FR" sz="2000" b="1">
                <a:solidFill>
                  <a:schemeClr val="tx2"/>
                </a:solidFill>
              </a:rPr>
              <a:t>6 </a:t>
            </a:r>
            <a:r>
              <a:rPr lang="fr-FR" sz="2000" err="1"/>
              <a:t>proposals</a:t>
            </a:r>
            <a:r>
              <a:rPr lang="fr-FR" sz="2000"/>
              <a:t>, 	</a:t>
            </a:r>
            <a:r>
              <a:rPr lang="fr-FR" sz="2000" b="1">
                <a:solidFill>
                  <a:schemeClr val="tx2"/>
                </a:solidFill>
              </a:rPr>
              <a:t>€15,042,292 	</a:t>
            </a:r>
            <a:r>
              <a:rPr lang="fr-FR" sz="2000" err="1"/>
              <a:t>requested</a:t>
            </a:r>
            <a:r>
              <a:rPr lang="fr-FR" sz="2000"/>
              <a:t>, 	13 % of applications</a:t>
            </a:r>
          </a:p>
          <a:p>
            <a:pPr marL="0" indent="-46038">
              <a:buNone/>
            </a:pPr>
            <a:r>
              <a:rPr lang="fr-FR" sz="2000"/>
              <a:t>Grant </a:t>
            </a:r>
            <a:r>
              <a:rPr lang="fr-FR" sz="2000" err="1"/>
              <a:t>Only</a:t>
            </a:r>
            <a:r>
              <a:rPr lang="fr-FR" sz="2000"/>
              <a:t>:		</a:t>
            </a:r>
            <a:r>
              <a:rPr lang="fr-FR" sz="2000" b="1">
                <a:solidFill>
                  <a:schemeClr val="tx2"/>
                </a:solidFill>
              </a:rPr>
              <a:t>3</a:t>
            </a:r>
            <a:r>
              <a:rPr lang="fr-FR" sz="2000"/>
              <a:t> </a:t>
            </a:r>
            <a:r>
              <a:rPr lang="fr-FR" sz="2000" err="1"/>
              <a:t>proposals</a:t>
            </a:r>
            <a:r>
              <a:rPr lang="fr-FR" sz="2000"/>
              <a:t>, 	 </a:t>
            </a:r>
            <a:r>
              <a:rPr lang="fr-FR" sz="2000" b="1">
                <a:solidFill>
                  <a:schemeClr val="tx2"/>
                </a:solidFill>
              </a:rPr>
              <a:t>€5,131,605	</a:t>
            </a:r>
            <a:r>
              <a:rPr lang="fr-FR" sz="2000" err="1"/>
              <a:t>requested</a:t>
            </a:r>
            <a:r>
              <a:rPr lang="fr-FR" sz="2000"/>
              <a:t>, 	12 % of applications</a:t>
            </a:r>
          </a:p>
          <a:p>
            <a:pPr marL="0" indent="0">
              <a:buNone/>
            </a:pPr>
            <a:endParaRPr lang="fr-FR" sz="2000"/>
          </a:p>
          <a:p>
            <a:pPr marL="0" indent="0">
              <a:buNone/>
            </a:pPr>
            <a:r>
              <a:rPr lang="fr-FR" sz="2000"/>
              <a:t>Countries:	13	(4 </a:t>
            </a:r>
            <a:r>
              <a:rPr lang="fr-FR" sz="2000" err="1"/>
              <a:t>Widening</a:t>
            </a:r>
            <a:r>
              <a:rPr lang="fr-FR" sz="2000"/>
              <a:t> Countries)		</a:t>
            </a:r>
            <a:r>
              <a:rPr lang="fr-FR" sz="2000" err="1"/>
              <a:t>Success</a:t>
            </a:r>
            <a:r>
              <a:rPr lang="fr-FR" sz="2000"/>
              <a:t> Rate</a:t>
            </a:r>
          </a:p>
          <a:p>
            <a:pPr marL="0" indent="0">
              <a:buNone/>
            </a:pPr>
            <a:r>
              <a:rPr lang="fr-FR" sz="2000"/>
              <a:t>		</a:t>
            </a:r>
            <a:r>
              <a:rPr lang="fr-FR" sz="2000" err="1"/>
              <a:t>Female</a:t>
            </a:r>
            <a:r>
              <a:rPr lang="fr-FR" sz="2000"/>
              <a:t> </a:t>
            </a:r>
            <a:r>
              <a:rPr lang="fr-FR" sz="2000" err="1"/>
              <a:t>CEOs</a:t>
            </a:r>
            <a:r>
              <a:rPr lang="fr-FR" sz="2000"/>
              <a:t>: 		2   (8%)  	Full </a:t>
            </a:r>
            <a:r>
              <a:rPr lang="fr-FR" sz="2000" err="1"/>
              <a:t>Proposal</a:t>
            </a:r>
            <a:r>
              <a:rPr lang="fr-FR" sz="2000"/>
              <a:t>: 	9 (36%)</a:t>
            </a:r>
          </a:p>
          <a:p>
            <a:pPr marL="0" indent="0">
              <a:buNone/>
            </a:pPr>
            <a:r>
              <a:rPr lang="fr-FR" sz="2000"/>
              <a:t>		Male </a:t>
            </a:r>
            <a:r>
              <a:rPr lang="fr-FR" sz="2000" err="1"/>
              <a:t>CEOs</a:t>
            </a:r>
            <a:r>
              <a:rPr lang="fr-FR" sz="2000"/>
              <a:t>:		22 (88%)	Interview: 	3 (12%)</a:t>
            </a:r>
          </a:p>
          <a:p>
            <a:pPr marL="0" indent="0">
              <a:buNone/>
            </a:pPr>
            <a:r>
              <a:rPr lang="fr-FR" sz="2000"/>
              <a:t>		Not </a:t>
            </a:r>
            <a:r>
              <a:rPr lang="fr-FR" sz="2000" err="1"/>
              <a:t>Declared</a:t>
            </a:r>
            <a:r>
              <a:rPr lang="fr-FR" sz="2000"/>
              <a:t>:		1   (4%)		</a:t>
            </a:r>
          </a:p>
        </p:txBody>
      </p:sp>
    </p:spTree>
    <p:extLst>
      <p:ext uri="{BB962C8B-B14F-4D97-AF65-F5344CB8AC3E}">
        <p14:creationId xmlns:p14="http://schemas.microsoft.com/office/powerpoint/2010/main" val="774665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 xmlns:a16="http://schemas.microsoft.com/office/drawing/2014/main" id="{0915465D-9681-1BA1-68C5-01CB159A0575}"/>
              </a:ext>
            </a:extLst>
          </p:cNvPr>
          <p:cNvSpPr>
            <a:spLocks noGrp="1"/>
          </p:cNvSpPr>
          <p:nvPr>
            <p:ph type="title"/>
          </p:nvPr>
        </p:nvSpPr>
        <p:spPr>
          <a:xfrm>
            <a:off x="1" y="123092"/>
            <a:ext cx="9882554" cy="1055077"/>
          </a:xfrm>
        </p:spPr>
        <p:txBody>
          <a:bodyPr>
            <a:normAutofit/>
          </a:bodyPr>
          <a:lstStyle/>
          <a:p>
            <a:r>
              <a:rPr lang="fr-FR" sz="3200">
                <a:solidFill>
                  <a:schemeClr val="bg1"/>
                </a:solidFill>
              </a:rPr>
              <a:t>EIC Accelerator Calls 2023 – Fast Track </a:t>
            </a:r>
            <a:r>
              <a:rPr lang="fr-FR" sz="3200" err="1">
                <a:solidFill>
                  <a:schemeClr val="bg1"/>
                </a:solidFill>
              </a:rPr>
              <a:t>Proposals</a:t>
            </a:r>
            <a:r>
              <a:rPr lang="fr-FR" sz="3200">
                <a:solidFill>
                  <a:schemeClr val="bg1"/>
                </a:solidFill>
              </a:rPr>
              <a:t/>
            </a:r>
            <a:br>
              <a:rPr lang="fr-FR" sz="3200">
                <a:solidFill>
                  <a:schemeClr val="bg1"/>
                </a:solidFill>
              </a:rPr>
            </a:br>
            <a:r>
              <a:rPr lang="fr-FR" sz="3200">
                <a:solidFill>
                  <a:schemeClr val="bg1"/>
                </a:solidFill>
              </a:rPr>
              <a:t>Per Programme</a:t>
            </a:r>
            <a:endParaRPr lang="en-US" sz="2400">
              <a:solidFill>
                <a:schemeClr val="bg1"/>
              </a:solidFill>
            </a:endParaRPr>
          </a:p>
        </p:txBody>
      </p:sp>
      <p:graphicFrame>
        <p:nvGraphicFramePr>
          <p:cNvPr id="5" name="Chart 4">
            <a:extLst>
              <a:ext uri="{FF2B5EF4-FFF2-40B4-BE49-F238E27FC236}">
                <a16:creationId xmlns="" xmlns:a16="http://schemas.microsoft.com/office/drawing/2014/main" id="{822C7D96-EC65-4A9C-83A1-0AB876D5C9CE}"/>
              </a:ext>
            </a:extLst>
          </p:cNvPr>
          <p:cNvGraphicFramePr>
            <a:graphicFrameLocks/>
          </p:cNvGraphicFramePr>
          <p:nvPr/>
        </p:nvGraphicFramePr>
        <p:xfrm>
          <a:off x="-1" y="1309687"/>
          <a:ext cx="12192001" cy="25180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a:extLst>
              <a:ext uri="{FF2B5EF4-FFF2-40B4-BE49-F238E27FC236}">
                <a16:creationId xmlns="" xmlns:a16="http://schemas.microsoft.com/office/drawing/2014/main" id="{C6B209E4-34BE-42EA-ACC9-7A394A64D7A7}"/>
              </a:ext>
            </a:extLst>
          </p:cNvPr>
          <p:cNvGraphicFramePr>
            <a:graphicFrameLocks/>
          </p:cNvGraphicFramePr>
          <p:nvPr/>
        </p:nvGraphicFramePr>
        <p:xfrm>
          <a:off x="1" y="3827721"/>
          <a:ext cx="12191999" cy="30302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025968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5">
            <a:extLst>
              <a:ext uri="{FF2B5EF4-FFF2-40B4-BE49-F238E27FC236}">
                <a16:creationId xmlns="" xmlns:a16="http://schemas.microsoft.com/office/drawing/2014/main" id="{0915465D-9681-1BA1-68C5-01CB159A0575}"/>
              </a:ext>
            </a:extLst>
          </p:cNvPr>
          <p:cNvSpPr>
            <a:spLocks noGrp="1"/>
          </p:cNvSpPr>
          <p:nvPr>
            <p:ph type="title"/>
          </p:nvPr>
        </p:nvSpPr>
        <p:spPr>
          <a:xfrm>
            <a:off x="1" y="123092"/>
            <a:ext cx="9882554" cy="1055077"/>
          </a:xfrm>
        </p:spPr>
        <p:txBody>
          <a:bodyPr>
            <a:normAutofit/>
          </a:bodyPr>
          <a:lstStyle/>
          <a:p>
            <a:r>
              <a:rPr lang="fr-FR" sz="3200">
                <a:solidFill>
                  <a:schemeClr val="bg1"/>
                </a:solidFill>
              </a:rPr>
              <a:t>EIC Accelerator Calls 2023 – Fast Track </a:t>
            </a:r>
            <a:r>
              <a:rPr lang="fr-FR" sz="3200" err="1">
                <a:solidFill>
                  <a:schemeClr val="bg1"/>
                </a:solidFill>
              </a:rPr>
              <a:t>Proposals</a:t>
            </a:r>
            <a:r>
              <a:rPr lang="fr-FR" sz="3200">
                <a:solidFill>
                  <a:schemeClr val="bg1"/>
                </a:solidFill>
              </a:rPr>
              <a:t/>
            </a:r>
            <a:br>
              <a:rPr lang="fr-FR" sz="3200">
                <a:solidFill>
                  <a:schemeClr val="bg1"/>
                </a:solidFill>
              </a:rPr>
            </a:br>
            <a:r>
              <a:rPr lang="fr-FR" sz="3200">
                <a:solidFill>
                  <a:schemeClr val="bg1"/>
                </a:solidFill>
              </a:rPr>
              <a:t>Per Country</a:t>
            </a:r>
            <a:endParaRPr lang="en-US" sz="2400">
              <a:solidFill>
                <a:schemeClr val="bg1"/>
              </a:solidFill>
            </a:endParaRPr>
          </a:p>
        </p:txBody>
      </p:sp>
      <p:graphicFrame>
        <p:nvGraphicFramePr>
          <p:cNvPr id="4" name="Chart 3">
            <a:extLst>
              <a:ext uri="{FF2B5EF4-FFF2-40B4-BE49-F238E27FC236}">
                <a16:creationId xmlns="" xmlns:a16="http://schemas.microsoft.com/office/drawing/2014/main" id="{C0F6E7A5-0C09-47DC-9454-D77197DDCC0A}"/>
              </a:ext>
            </a:extLst>
          </p:cNvPr>
          <p:cNvGraphicFramePr>
            <a:graphicFrameLocks/>
          </p:cNvGraphicFramePr>
          <p:nvPr/>
        </p:nvGraphicFramePr>
        <p:xfrm>
          <a:off x="1" y="1265274"/>
          <a:ext cx="12191999" cy="282516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 xmlns:a16="http://schemas.microsoft.com/office/drawing/2014/main" id="{0FF68DFB-A12A-4328-85D4-A51D9A041BE3}"/>
              </a:ext>
            </a:extLst>
          </p:cNvPr>
          <p:cNvGraphicFramePr>
            <a:graphicFrameLocks/>
          </p:cNvGraphicFramePr>
          <p:nvPr/>
        </p:nvGraphicFramePr>
        <p:xfrm>
          <a:off x="1" y="3955312"/>
          <a:ext cx="12191998" cy="29026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00743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 y="123092"/>
            <a:ext cx="9882554" cy="1055077"/>
          </a:xfrm>
        </p:spPr>
        <p:txBody>
          <a:bodyPr>
            <a:normAutofit/>
          </a:bodyPr>
          <a:lstStyle/>
          <a:p>
            <a:r>
              <a:rPr lang="fr-FR" sz="3200">
                <a:solidFill>
                  <a:schemeClr val="bg1"/>
                </a:solidFill>
              </a:rPr>
              <a:t>EIC Accelerator Calls 2023 – Plug-In </a:t>
            </a:r>
            <a:r>
              <a:rPr lang="fr-FR" sz="3200" err="1">
                <a:solidFill>
                  <a:schemeClr val="bg1"/>
                </a:solidFill>
              </a:rPr>
              <a:t>Proposals</a:t>
            </a:r>
            <a:r>
              <a:rPr lang="fr-FR" sz="3200">
                <a:solidFill>
                  <a:schemeClr val="bg1"/>
                </a:solidFill>
              </a:rPr>
              <a:t/>
            </a:r>
            <a:br>
              <a:rPr lang="fr-FR" sz="3200">
                <a:solidFill>
                  <a:schemeClr val="bg1"/>
                </a:solidFill>
              </a:rPr>
            </a:br>
            <a:r>
              <a:rPr lang="fr-FR" sz="3200">
                <a:solidFill>
                  <a:schemeClr val="bg1"/>
                </a:solidFill>
              </a:rPr>
              <a:t>All 2023 Cut-</a:t>
            </a:r>
            <a:r>
              <a:rPr lang="fr-FR" sz="3200" err="1">
                <a:solidFill>
                  <a:schemeClr val="bg1"/>
                </a:solidFill>
              </a:rPr>
              <a:t>offs</a:t>
            </a:r>
            <a:endParaRPr lang="en-US" sz="2400">
              <a:solidFill>
                <a:schemeClr val="bg1"/>
              </a:solidFill>
            </a:endParaRPr>
          </a:p>
        </p:txBody>
      </p:sp>
      <p:sp>
        <p:nvSpPr>
          <p:cNvPr id="9" name="Content Placeholder 2"/>
          <p:cNvSpPr>
            <a:spLocks noGrp="1"/>
          </p:cNvSpPr>
          <p:nvPr>
            <p:ph idx="1"/>
          </p:nvPr>
        </p:nvSpPr>
        <p:spPr>
          <a:xfrm>
            <a:off x="213645" y="1410055"/>
            <a:ext cx="11382998" cy="5033441"/>
          </a:xfrm>
          <a:solidFill>
            <a:schemeClr val="bg1"/>
          </a:solidFill>
        </p:spPr>
        <p:txBody>
          <a:bodyPr/>
          <a:lstStyle/>
          <a:p>
            <a:pPr marL="0" indent="-46038">
              <a:buNone/>
            </a:pPr>
            <a:r>
              <a:rPr lang="fr-FR" sz="2000"/>
              <a:t>Full </a:t>
            </a:r>
            <a:r>
              <a:rPr lang="fr-FR" sz="2000" err="1"/>
              <a:t>Proposals</a:t>
            </a:r>
            <a:r>
              <a:rPr lang="fr-FR" sz="2000"/>
              <a:t>:</a:t>
            </a:r>
            <a:r>
              <a:rPr lang="fr-FR" sz="2400" b="1">
                <a:solidFill>
                  <a:schemeClr val="accent2"/>
                </a:solidFill>
              </a:rPr>
              <a:t>			</a:t>
            </a:r>
            <a:r>
              <a:rPr lang="fr-FR" sz="2000" b="1">
                <a:solidFill>
                  <a:schemeClr val="accent2"/>
                </a:solidFill>
              </a:rPr>
              <a:t>23 </a:t>
            </a:r>
          </a:p>
          <a:p>
            <a:pPr marL="0" indent="-46038">
              <a:buNone/>
            </a:pPr>
            <a:r>
              <a:rPr lang="fr-FR" sz="2000"/>
              <a:t>Total </a:t>
            </a:r>
            <a:r>
              <a:rPr lang="fr-FR" sz="2000" err="1"/>
              <a:t>Requested</a:t>
            </a:r>
            <a:r>
              <a:rPr lang="fr-FR" sz="2000"/>
              <a:t> Budget: 	</a:t>
            </a:r>
            <a:r>
              <a:rPr lang="fr-FR" sz="2000" b="1">
                <a:solidFill>
                  <a:schemeClr val="accent2"/>
                </a:solidFill>
              </a:rPr>
              <a:t>€52,642,433	</a:t>
            </a:r>
            <a:r>
              <a:rPr lang="fr-FR" sz="2000" b="1">
                <a:solidFill>
                  <a:schemeClr val="tx2"/>
                </a:solidFill>
              </a:rPr>
              <a:t>	</a:t>
            </a:r>
            <a:r>
              <a:rPr lang="fr-FR" sz="2000"/>
              <a:t>Grant Component							</a:t>
            </a:r>
            <a:r>
              <a:rPr lang="fr-FR" sz="2000" b="1">
                <a:solidFill>
                  <a:schemeClr val="accent2"/>
                </a:solidFill>
              </a:rPr>
              <a:t>€104,483,321	</a:t>
            </a:r>
            <a:r>
              <a:rPr lang="fr-FR" sz="2000" b="1">
                <a:solidFill>
                  <a:schemeClr val="tx2"/>
                </a:solidFill>
              </a:rPr>
              <a:t>	</a:t>
            </a:r>
            <a:r>
              <a:rPr lang="en-US" sz="2000"/>
              <a:t>Investment</a:t>
            </a:r>
            <a:r>
              <a:rPr lang="fr-FR" sz="2000"/>
              <a:t> Component</a:t>
            </a:r>
          </a:p>
          <a:p>
            <a:pPr marL="0" indent="-46038">
              <a:buNone/>
            </a:pPr>
            <a:r>
              <a:rPr lang="fr-FR" sz="2000"/>
              <a:t>Blended Finance:	</a:t>
            </a:r>
            <a:r>
              <a:rPr lang="fr-FR" sz="2000" b="1">
                <a:solidFill>
                  <a:schemeClr val="tx2"/>
                </a:solidFill>
              </a:rPr>
              <a:t>15 </a:t>
            </a:r>
            <a:r>
              <a:rPr lang="fr-FR" sz="2000" err="1"/>
              <a:t>proposals</a:t>
            </a:r>
            <a:r>
              <a:rPr lang="fr-FR" sz="2000"/>
              <a:t>,   </a:t>
            </a:r>
            <a:r>
              <a:rPr lang="fr-FR" sz="2000" b="1">
                <a:solidFill>
                  <a:schemeClr val="tx2"/>
                </a:solidFill>
              </a:rPr>
              <a:t>€124,763,410	</a:t>
            </a:r>
            <a:r>
              <a:rPr lang="fr-FR" sz="2000" err="1"/>
              <a:t>requested</a:t>
            </a:r>
            <a:r>
              <a:rPr lang="fr-FR" sz="2000"/>
              <a:t>, 	65 % of applications</a:t>
            </a:r>
          </a:p>
          <a:p>
            <a:pPr marL="0" indent="-46038">
              <a:buNone/>
            </a:pPr>
            <a:r>
              <a:rPr lang="fr-FR" sz="2000" err="1"/>
              <a:t>Equity</a:t>
            </a:r>
            <a:r>
              <a:rPr lang="fr-FR" sz="2000"/>
              <a:t> </a:t>
            </a:r>
            <a:r>
              <a:rPr lang="fr-FR" sz="2000" err="1"/>
              <a:t>Only</a:t>
            </a:r>
            <a:r>
              <a:rPr lang="fr-FR" sz="2000"/>
              <a:t>:		</a:t>
            </a:r>
            <a:r>
              <a:rPr lang="fr-FR" sz="2000" b="1">
                <a:solidFill>
                  <a:schemeClr val="tx2"/>
                </a:solidFill>
              </a:rPr>
              <a:t>1 </a:t>
            </a:r>
            <a:r>
              <a:rPr lang="fr-FR" sz="2000" err="1"/>
              <a:t>proposals</a:t>
            </a:r>
            <a:r>
              <a:rPr lang="fr-FR" sz="2000"/>
              <a:t>, 	</a:t>
            </a:r>
            <a:r>
              <a:rPr lang="fr-FR" sz="2000" b="1">
                <a:solidFill>
                  <a:schemeClr val="tx2"/>
                </a:solidFill>
              </a:rPr>
              <a:t>€15,000,000	</a:t>
            </a:r>
            <a:r>
              <a:rPr lang="fr-FR" sz="2000" err="1"/>
              <a:t>requested</a:t>
            </a:r>
            <a:r>
              <a:rPr lang="fr-FR" sz="2000"/>
              <a:t>, 	5 % of applications</a:t>
            </a:r>
          </a:p>
          <a:p>
            <a:pPr marL="0" indent="-46038">
              <a:buNone/>
            </a:pPr>
            <a:r>
              <a:rPr lang="fr-FR" sz="2000"/>
              <a:t>Grant First: 		</a:t>
            </a:r>
            <a:r>
              <a:rPr lang="fr-FR" sz="2000" b="1">
                <a:solidFill>
                  <a:schemeClr val="tx2"/>
                </a:solidFill>
              </a:rPr>
              <a:t>3 </a:t>
            </a:r>
            <a:r>
              <a:rPr lang="fr-FR" sz="2000" err="1"/>
              <a:t>proposals</a:t>
            </a:r>
            <a:r>
              <a:rPr lang="fr-FR" sz="2000"/>
              <a:t>, 	 </a:t>
            </a:r>
            <a:r>
              <a:rPr lang="fr-FR" sz="2000" b="1">
                <a:solidFill>
                  <a:schemeClr val="tx2"/>
                </a:solidFill>
              </a:rPr>
              <a:t>€7,499,999	</a:t>
            </a:r>
            <a:r>
              <a:rPr lang="fr-FR" sz="2000" err="1"/>
              <a:t>requested</a:t>
            </a:r>
            <a:r>
              <a:rPr lang="fr-FR" sz="2000"/>
              <a:t>, 	13 % of applications</a:t>
            </a:r>
          </a:p>
          <a:p>
            <a:pPr marL="0" indent="-46038">
              <a:buNone/>
            </a:pPr>
            <a:r>
              <a:rPr lang="fr-FR" sz="2000"/>
              <a:t>Grant </a:t>
            </a:r>
            <a:r>
              <a:rPr lang="fr-FR" sz="2000" err="1"/>
              <a:t>Only</a:t>
            </a:r>
            <a:r>
              <a:rPr lang="fr-FR" sz="2000"/>
              <a:t>:		</a:t>
            </a:r>
            <a:r>
              <a:rPr lang="fr-FR" sz="2000" b="1">
                <a:solidFill>
                  <a:schemeClr val="tx2"/>
                </a:solidFill>
              </a:rPr>
              <a:t>4</a:t>
            </a:r>
            <a:r>
              <a:rPr lang="fr-FR" sz="2000"/>
              <a:t> </a:t>
            </a:r>
            <a:r>
              <a:rPr lang="fr-FR" sz="2000" err="1"/>
              <a:t>proposals</a:t>
            </a:r>
            <a:r>
              <a:rPr lang="fr-FR" sz="2000"/>
              <a:t>, 	</a:t>
            </a:r>
            <a:r>
              <a:rPr lang="fr-FR" sz="2000" b="1">
                <a:solidFill>
                  <a:schemeClr val="tx2"/>
                </a:solidFill>
              </a:rPr>
              <a:t> €9,862,345	</a:t>
            </a:r>
            <a:r>
              <a:rPr lang="fr-FR" sz="2000" err="1"/>
              <a:t>requested</a:t>
            </a:r>
            <a:r>
              <a:rPr lang="fr-FR" sz="2000"/>
              <a:t>, 	17 % of applications</a:t>
            </a:r>
          </a:p>
          <a:p>
            <a:pPr marL="0" indent="0">
              <a:buNone/>
            </a:pPr>
            <a:endParaRPr lang="fr-FR" sz="2000"/>
          </a:p>
          <a:p>
            <a:pPr marL="0" indent="0">
              <a:buNone/>
            </a:pPr>
            <a:r>
              <a:rPr lang="fr-FR" sz="2000"/>
              <a:t>Countries:	6	(0 </a:t>
            </a:r>
            <a:r>
              <a:rPr lang="fr-FR" sz="2000" err="1"/>
              <a:t>Widening</a:t>
            </a:r>
            <a:r>
              <a:rPr lang="fr-FR" sz="2000"/>
              <a:t> Countries)		</a:t>
            </a:r>
            <a:r>
              <a:rPr lang="fr-FR" sz="2000" err="1"/>
              <a:t>Success</a:t>
            </a:r>
            <a:r>
              <a:rPr lang="fr-FR" sz="2000"/>
              <a:t> Rate:</a:t>
            </a:r>
          </a:p>
          <a:p>
            <a:pPr marL="0" indent="0">
              <a:buNone/>
            </a:pPr>
            <a:r>
              <a:rPr lang="fr-FR" sz="2000"/>
              <a:t>		</a:t>
            </a:r>
            <a:r>
              <a:rPr lang="fr-FR" sz="2000" err="1"/>
              <a:t>Female</a:t>
            </a:r>
            <a:r>
              <a:rPr lang="fr-FR" sz="2000"/>
              <a:t> </a:t>
            </a:r>
            <a:r>
              <a:rPr lang="fr-FR" sz="2000" err="1"/>
              <a:t>CEOs</a:t>
            </a:r>
            <a:r>
              <a:rPr lang="fr-FR" sz="2000"/>
              <a:t>: 		4   (17%) 	Full </a:t>
            </a:r>
            <a:r>
              <a:rPr lang="fr-FR" sz="2000" err="1"/>
              <a:t>Proposal</a:t>
            </a:r>
            <a:r>
              <a:rPr lang="fr-FR" sz="2000"/>
              <a:t>: 	5 (22%)</a:t>
            </a:r>
          </a:p>
          <a:p>
            <a:pPr marL="0" indent="0">
              <a:buNone/>
            </a:pPr>
            <a:r>
              <a:rPr lang="fr-FR" sz="2000"/>
              <a:t>		Male </a:t>
            </a:r>
            <a:r>
              <a:rPr lang="fr-FR" sz="2000" err="1"/>
              <a:t>CEOs</a:t>
            </a:r>
            <a:r>
              <a:rPr lang="fr-FR" sz="2000"/>
              <a:t>:		18 (88%)	Interview: 	4 (17%)</a:t>
            </a:r>
          </a:p>
          <a:p>
            <a:pPr marL="0" indent="0">
              <a:buNone/>
            </a:pPr>
            <a:r>
              <a:rPr lang="fr-FR" sz="2000"/>
              <a:t>		Not </a:t>
            </a:r>
            <a:r>
              <a:rPr lang="fr-FR" sz="2000" err="1"/>
              <a:t>Declared</a:t>
            </a:r>
            <a:r>
              <a:rPr lang="fr-FR" sz="2000"/>
              <a:t>:		1   (5%)		</a:t>
            </a:r>
          </a:p>
        </p:txBody>
      </p:sp>
    </p:spTree>
    <p:extLst>
      <p:ext uri="{BB962C8B-B14F-4D97-AF65-F5344CB8AC3E}">
        <p14:creationId xmlns:p14="http://schemas.microsoft.com/office/powerpoint/2010/main" val="32926003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a:extLst>
              <a:ext uri="{FF2B5EF4-FFF2-40B4-BE49-F238E27FC236}">
                <a16:creationId xmlns="" xmlns:a16="http://schemas.microsoft.com/office/drawing/2014/main" id="{2454B416-D630-A638-2368-CD9B42E6AA6B}"/>
              </a:ext>
            </a:extLst>
          </p:cNvPr>
          <p:cNvGraphicFramePr>
            <a:graphicFrameLocks/>
          </p:cNvGraphicFramePr>
          <p:nvPr/>
        </p:nvGraphicFramePr>
        <p:xfrm>
          <a:off x="6096000" y="1345744"/>
          <a:ext cx="6060232" cy="2640124"/>
        </p:xfrm>
        <a:graphic>
          <a:graphicData uri="http://schemas.openxmlformats.org/drawingml/2006/chart">
            <c:chart xmlns:c="http://schemas.openxmlformats.org/drawingml/2006/chart" xmlns:r="http://schemas.openxmlformats.org/officeDocument/2006/relationships" r:id="rId3"/>
          </a:graphicData>
        </a:graphic>
      </p:graphicFrame>
      <p:sp>
        <p:nvSpPr>
          <p:cNvPr id="9" name="Title 5">
            <a:extLst>
              <a:ext uri="{FF2B5EF4-FFF2-40B4-BE49-F238E27FC236}">
                <a16:creationId xmlns="" xmlns:a16="http://schemas.microsoft.com/office/drawing/2014/main" id="{0915465D-9681-1BA1-68C5-01CB159A0575}"/>
              </a:ext>
            </a:extLst>
          </p:cNvPr>
          <p:cNvSpPr>
            <a:spLocks noGrp="1"/>
          </p:cNvSpPr>
          <p:nvPr>
            <p:ph type="title"/>
          </p:nvPr>
        </p:nvSpPr>
        <p:spPr>
          <a:xfrm>
            <a:off x="1" y="123092"/>
            <a:ext cx="9882554" cy="1055077"/>
          </a:xfrm>
        </p:spPr>
        <p:txBody>
          <a:bodyPr>
            <a:normAutofit/>
          </a:bodyPr>
          <a:lstStyle/>
          <a:p>
            <a:r>
              <a:rPr lang="fr-FR" sz="3200">
                <a:solidFill>
                  <a:schemeClr val="bg1"/>
                </a:solidFill>
              </a:rPr>
              <a:t>EIC Accelerator Calls 2023 – Plug-In </a:t>
            </a:r>
            <a:r>
              <a:rPr lang="fr-FR" sz="3200" err="1">
                <a:solidFill>
                  <a:schemeClr val="bg1"/>
                </a:solidFill>
              </a:rPr>
              <a:t>Proposals</a:t>
            </a:r>
            <a:endParaRPr lang="en-US" sz="2400">
              <a:solidFill>
                <a:schemeClr val="bg1"/>
              </a:solidFill>
            </a:endParaRPr>
          </a:p>
        </p:txBody>
      </p:sp>
      <p:graphicFrame>
        <p:nvGraphicFramePr>
          <p:cNvPr id="11" name="Chart 10">
            <a:extLst>
              <a:ext uri="{FF2B5EF4-FFF2-40B4-BE49-F238E27FC236}">
                <a16:creationId xmlns="" xmlns:a16="http://schemas.microsoft.com/office/drawing/2014/main" id="{458BBE2A-7C64-6460-1428-92878886A454}"/>
              </a:ext>
            </a:extLst>
          </p:cNvPr>
          <p:cNvGraphicFramePr>
            <a:graphicFrameLocks/>
          </p:cNvGraphicFramePr>
          <p:nvPr/>
        </p:nvGraphicFramePr>
        <p:xfrm>
          <a:off x="1" y="1366102"/>
          <a:ext cx="5945156" cy="264012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3" name="Chart 2">
            <a:extLst>
              <a:ext uri="{FF2B5EF4-FFF2-40B4-BE49-F238E27FC236}">
                <a16:creationId xmlns="" xmlns:a16="http://schemas.microsoft.com/office/drawing/2014/main" id="{DB739B85-F540-455C-9665-8381556AB5C7}"/>
              </a:ext>
            </a:extLst>
          </p:cNvPr>
          <p:cNvGraphicFramePr>
            <a:graphicFrameLocks/>
          </p:cNvGraphicFramePr>
          <p:nvPr/>
        </p:nvGraphicFramePr>
        <p:xfrm>
          <a:off x="0" y="3891516"/>
          <a:ext cx="12191999" cy="2966484"/>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16385720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1300" y="0"/>
            <a:ext cx="10515600" cy="1109663"/>
          </a:xfrm>
        </p:spPr>
        <p:txBody>
          <a:bodyPr/>
          <a:lstStyle/>
          <a:p>
            <a:r>
              <a:rPr lang="hu-HU" dirty="0"/>
              <a:t>Horizont Európa program (2021-2027)</a:t>
            </a:r>
          </a:p>
        </p:txBody>
      </p:sp>
      <p:sp>
        <p:nvSpPr>
          <p:cNvPr id="4" name="Slide Number Placeholder 3"/>
          <p:cNvSpPr>
            <a:spLocks noGrp="1"/>
          </p:cNvSpPr>
          <p:nvPr>
            <p:ph type="sldNum" sz="quarter" idx="11"/>
          </p:nvPr>
        </p:nvSpPr>
        <p:spPr/>
        <p:txBody>
          <a:bodyPr/>
          <a:lstStyle/>
          <a:p>
            <a:fld id="{09B4C220-B40E-44B8-B679-CC34413D7B47}" type="slidenum">
              <a:rPr lang="hu-HU" smtClean="0"/>
              <a:pPr/>
              <a:t>3</a:t>
            </a:fld>
            <a:endParaRPr lang="hu-HU"/>
          </a:p>
        </p:txBody>
      </p:sp>
      <p:sp>
        <p:nvSpPr>
          <p:cNvPr id="6" name="Téglalap 5"/>
          <p:cNvSpPr/>
          <p:nvPr/>
        </p:nvSpPr>
        <p:spPr>
          <a:xfrm>
            <a:off x="399577" y="893764"/>
            <a:ext cx="11249025" cy="4401205"/>
          </a:xfrm>
          <a:prstGeom prst="rect">
            <a:avLst/>
          </a:prstGeom>
        </p:spPr>
        <p:txBody>
          <a:bodyPr wrap="square">
            <a:spAutoFit/>
          </a:bodyPr>
          <a:lstStyle/>
          <a:p>
            <a:r>
              <a:rPr lang="hu-HU" sz="2800" dirty="0">
                <a:solidFill>
                  <a:schemeClr val="accent5">
                    <a:lumMod val="75000"/>
                  </a:schemeClr>
                </a:solidFill>
              </a:rPr>
              <a:t>Horizont Európa program költségvetése: </a:t>
            </a:r>
            <a:r>
              <a:rPr lang="hu-HU" sz="2800" dirty="0"/>
              <a:t>95,5 milliárd euró</a:t>
            </a:r>
          </a:p>
          <a:p>
            <a:r>
              <a:rPr lang="hu-HU" sz="2800" dirty="0">
                <a:solidFill>
                  <a:schemeClr val="accent5">
                    <a:lumMod val="75000"/>
                  </a:schemeClr>
                </a:solidFill>
              </a:rPr>
              <a:t>  ebből az Innovatív Európa pillér költségvetése: </a:t>
            </a:r>
            <a:r>
              <a:rPr lang="hu-HU" sz="2800" dirty="0"/>
              <a:t>13,6 milliárd euró</a:t>
            </a:r>
          </a:p>
          <a:p>
            <a:pPr marL="361950" indent="-361950"/>
            <a:r>
              <a:rPr lang="hu-HU" sz="2800" dirty="0">
                <a:solidFill>
                  <a:schemeClr val="accent5">
                    <a:lumMod val="75000"/>
                  </a:schemeClr>
                </a:solidFill>
              </a:rPr>
              <a:t>    ezen belül az Európai Innovációs Tanács költségvetése: </a:t>
            </a:r>
            <a:r>
              <a:rPr lang="hu-HU" sz="2800" dirty="0"/>
              <a:t>10 milliárd euró (ennek 70%-a kizárólag a KKV-knak)</a:t>
            </a:r>
          </a:p>
          <a:p>
            <a:r>
              <a:rPr lang="hu-HU" sz="2800" dirty="0">
                <a:solidFill>
                  <a:schemeClr val="accent5">
                    <a:lumMod val="75000"/>
                  </a:schemeClr>
                </a:solidFill>
              </a:rPr>
              <a:t>Vállalkozások részvétele: </a:t>
            </a:r>
          </a:p>
          <a:p>
            <a:pPr marL="457200" indent="-457200" fontAlgn="t">
              <a:buFont typeface="Arial" panose="020B0604020202020204" pitchFamily="34" charset="0"/>
              <a:buChar char="•"/>
            </a:pPr>
            <a:r>
              <a:rPr lang="hu-HU" sz="2800" dirty="0"/>
              <a:t>Tematikus klaszter programokban konzorciumi tagként</a:t>
            </a:r>
          </a:p>
          <a:p>
            <a:pPr marL="457200" indent="-457200" fontAlgn="t">
              <a:buFont typeface="Arial" panose="020B0604020202020204" pitchFamily="34" charset="0"/>
              <a:buChar char="•"/>
            </a:pPr>
            <a:r>
              <a:rPr lang="hu-HU" sz="2800" dirty="0"/>
              <a:t>Partnerségi projektekben konzorciumi tagként</a:t>
            </a:r>
          </a:p>
          <a:p>
            <a:pPr marL="457200" indent="-457200" fontAlgn="t">
              <a:buFont typeface="Arial" panose="020B0604020202020204" pitchFamily="34" charset="0"/>
              <a:buChar char="•"/>
            </a:pPr>
            <a:r>
              <a:rPr lang="en-US" sz="2800" dirty="0" err="1"/>
              <a:t>Eur</a:t>
            </a:r>
            <a:r>
              <a:rPr lang="hu-HU" sz="2800" dirty="0" err="1"/>
              <a:t>ópai</a:t>
            </a:r>
            <a:r>
              <a:rPr lang="hu-HU" sz="2800" dirty="0"/>
              <a:t> Innovációs Tanács (EIC) – </a:t>
            </a:r>
            <a:r>
              <a:rPr lang="hu-HU" sz="2800" dirty="0" err="1"/>
              <a:t>Accelerator</a:t>
            </a:r>
            <a:r>
              <a:rPr lang="hu-HU" sz="2800" dirty="0"/>
              <a:t> pályázatban önállóan</a:t>
            </a:r>
          </a:p>
          <a:p>
            <a:pPr marL="457200" indent="-457200" fontAlgn="t">
              <a:buFont typeface="Arial" panose="020B0604020202020204" pitchFamily="34" charset="0"/>
              <a:buChar char="•"/>
            </a:pPr>
            <a:r>
              <a:rPr lang="en-US" sz="2800" dirty="0" err="1"/>
              <a:t>Eur</a:t>
            </a:r>
            <a:r>
              <a:rPr lang="hu-HU" sz="2800" dirty="0" err="1"/>
              <a:t>ópai</a:t>
            </a:r>
            <a:r>
              <a:rPr lang="hu-HU" sz="2800" dirty="0"/>
              <a:t> Innovációs és Technológiai Intézet (EIT) – tagként, közreműködőként, EIT KIC által nyújtott szolgáltatást igénybe vevőként</a:t>
            </a:r>
          </a:p>
        </p:txBody>
      </p:sp>
    </p:spTree>
    <p:extLst>
      <p:ext uri="{BB962C8B-B14F-4D97-AF65-F5344CB8AC3E}">
        <p14:creationId xmlns:p14="http://schemas.microsoft.com/office/powerpoint/2010/main" val="121910682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4CEC252-ED34-87F4-7400-5827117647FB}"/>
              </a:ext>
            </a:extLst>
          </p:cNvPr>
          <p:cNvSpPr>
            <a:spLocks noGrp="1"/>
          </p:cNvSpPr>
          <p:nvPr>
            <p:ph type="title"/>
          </p:nvPr>
        </p:nvSpPr>
        <p:spPr>
          <a:xfrm>
            <a:off x="224360" y="157156"/>
            <a:ext cx="11045707" cy="1325563"/>
          </a:xfrm>
        </p:spPr>
        <p:txBody>
          <a:bodyPr/>
          <a:lstStyle/>
          <a:p>
            <a:r>
              <a:rPr lang="fr-FR" sz="3200" dirty="0">
                <a:solidFill>
                  <a:schemeClr val="bg1"/>
                </a:solidFill>
              </a:rPr>
              <a:t>EIC Accelerator Calls 2023 – </a:t>
            </a:r>
            <a:r>
              <a:rPr lang="fr-FR" sz="3200" dirty="0" err="1">
                <a:solidFill>
                  <a:schemeClr val="bg1"/>
                </a:solidFill>
              </a:rPr>
              <a:t>November</a:t>
            </a:r>
            <a:r>
              <a:rPr lang="fr-FR" sz="3200" dirty="0">
                <a:solidFill>
                  <a:schemeClr val="bg1"/>
                </a:solidFill>
              </a:rPr>
              <a:t> Cut-off</a:t>
            </a:r>
            <a:br>
              <a:rPr lang="fr-FR" sz="3200" dirty="0">
                <a:solidFill>
                  <a:schemeClr val="bg1"/>
                </a:solidFill>
              </a:rPr>
            </a:br>
            <a:r>
              <a:rPr lang="fr-FR" sz="2800" dirty="0" err="1">
                <a:solidFill>
                  <a:schemeClr val="bg1"/>
                </a:solidFill>
              </a:rPr>
              <a:t>Submitted</a:t>
            </a:r>
            <a:r>
              <a:rPr lang="fr-FR" sz="2800" dirty="0">
                <a:solidFill>
                  <a:schemeClr val="bg1"/>
                </a:solidFill>
              </a:rPr>
              <a:t> </a:t>
            </a:r>
            <a:r>
              <a:rPr lang="fr-FR" sz="2800" dirty="0" err="1">
                <a:solidFill>
                  <a:schemeClr val="bg1"/>
                </a:solidFill>
              </a:rPr>
              <a:t>proposals</a:t>
            </a:r>
            <a:r>
              <a:rPr lang="fr-FR" sz="2800" dirty="0">
                <a:solidFill>
                  <a:schemeClr val="bg1"/>
                </a:solidFill>
              </a:rPr>
              <a:t> by country</a:t>
            </a:r>
            <a:endParaRPr lang="en-IE" sz="2800" dirty="0"/>
          </a:p>
        </p:txBody>
      </p:sp>
      <p:pic>
        <p:nvPicPr>
          <p:cNvPr id="5" name="Content Placeholder 4">
            <a:extLst>
              <a:ext uri="{FF2B5EF4-FFF2-40B4-BE49-F238E27FC236}">
                <a16:creationId xmlns="" xmlns:a16="http://schemas.microsoft.com/office/drawing/2014/main" id="{02F071D2-C910-70E2-16DF-6AFB5BA89BE8}"/>
              </a:ext>
            </a:extLst>
          </p:cNvPr>
          <p:cNvPicPr>
            <a:picLocks noGrp="1" noChangeAspect="1"/>
          </p:cNvPicPr>
          <p:nvPr>
            <p:ph idx="1"/>
          </p:nvPr>
        </p:nvPicPr>
        <p:blipFill>
          <a:blip r:embed="rId3"/>
          <a:stretch>
            <a:fillRect/>
          </a:stretch>
        </p:blipFill>
        <p:spPr>
          <a:xfrm>
            <a:off x="400692" y="1482719"/>
            <a:ext cx="10869375" cy="5251084"/>
          </a:xfrm>
        </p:spPr>
      </p:pic>
      <p:sp>
        <p:nvSpPr>
          <p:cNvPr id="4" name="Nyíl: lefelé mutató 3">
            <a:extLst>
              <a:ext uri="{FF2B5EF4-FFF2-40B4-BE49-F238E27FC236}">
                <a16:creationId xmlns="" xmlns:a16="http://schemas.microsoft.com/office/drawing/2014/main" id="{B5B7594F-BE22-580F-884C-FCBEC286FB94}"/>
              </a:ext>
            </a:extLst>
          </p:cNvPr>
          <p:cNvSpPr/>
          <p:nvPr/>
        </p:nvSpPr>
        <p:spPr>
          <a:xfrm>
            <a:off x="5886786" y="4275686"/>
            <a:ext cx="418427" cy="1099595"/>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4227973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p:txBody>
          <a:bodyPr/>
          <a:lstStyle/>
          <a:p>
            <a:fld id="{09B4C220-B40E-44B8-B679-CC34413D7B47}" type="slidenum">
              <a:rPr lang="hu-HU" smtClean="0"/>
              <a:pPr/>
              <a:t>31</a:t>
            </a:fld>
            <a:endParaRPr lang="hu-HU"/>
          </a:p>
        </p:txBody>
      </p:sp>
      <p:sp>
        <p:nvSpPr>
          <p:cNvPr id="9" name="Téglalap 8"/>
          <p:cNvSpPr/>
          <p:nvPr/>
        </p:nvSpPr>
        <p:spPr>
          <a:xfrm>
            <a:off x="4788898" y="61290"/>
            <a:ext cx="7403102" cy="6370975"/>
          </a:xfrm>
          <a:prstGeom prst="rect">
            <a:avLst/>
          </a:prstGeom>
        </p:spPr>
        <p:txBody>
          <a:bodyPr wrap="square">
            <a:spAutoFit/>
          </a:bodyPr>
          <a:lstStyle/>
          <a:p>
            <a:pPr>
              <a:spcAft>
                <a:spcPts val="0"/>
              </a:spcAft>
            </a:pPr>
            <a:r>
              <a:rPr lang="hu-HU" sz="2400" b="1" dirty="0">
                <a:latin typeface="Gidole" panose="020B0604020202020204" charset="0"/>
                <a:ea typeface="Calibri" panose="020F0502020204030204" pitchFamily="34" charset="0"/>
              </a:rPr>
              <a:t>Innovatív KKV-k társfinanszírozott partnerség</a:t>
            </a:r>
            <a:r>
              <a:rPr lang="hu-HU" sz="2400" dirty="0">
                <a:latin typeface="Gidole" panose="020B0604020202020204" charset="0"/>
                <a:ea typeface="Calibri" panose="020F0502020204030204" pitchFamily="34" charset="0"/>
              </a:rPr>
              <a:t>: </a:t>
            </a:r>
          </a:p>
          <a:p>
            <a:pPr marL="342900" lvl="0" indent="-342900">
              <a:spcAft>
                <a:spcPts val="0"/>
              </a:spcAft>
              <a:buFont typeface="Arial" panose="020B0604020202020204" pitchFamily="34" charset="0"/>
              <a:buChar char="•"/>
              <a:tabLst>
                <a:tab pos="457200" algn="l"/>
              </a:tabLst>
            </a:pPr>
            <a:r>
              <a:rPr lang="hu-HU" sz="2400" dirty="0">
                <a:latin typeface="Gidole" panose="020B0604020202020204" charset="0"/>
                <a:ea typeface="Calibri" panose="020F0502020204030204" pitchFamily="34" charset="0"/>
                <a:cs typeface="Times New Roman" panose="02020603050405020304" pitchFamily="18" charset="0"/>
              </a:rPr>
              <a:t>évi 1 millió € hazai támogatás a magyar pályázók részére</a:t>
            </a:r>
          </a:p>
          <a:p>
            <a:pPr marL="342900" lvl="0" indent="-342900">
              <a:spcAft>
                <a:spcPts val="0"/>
              </a:spcAft>
              <a:buFont typeface="Arial" panose="020B0604020202020204" pitchFamily="34" charset="0"/>
              <a:buChar char="•"/>
              <a:tabLst>
                <a:tab pos="457200" algn="l"/>
              </a:tabLst>
            </a:pPr>
            <a:r>
              <a:rPr lang="hu-HU" sz="2400" dirty="0">
                <a:latin typeface="Gidole" panose="020B0604020202020204" charset="0"/>
                <a:ea typeface="Calibri" panose="020F0502020204030204" pitchFamily="34" charset="0"/>
                <a:cs typeface="Times New Roman" panose="02020603050405020304" pitchFamily="18" charset="0"/>
              </a:rPr>
              <a:t>Max. 25% EU-s támogatás</a:t>
            </a:r>
          </a:p>
          <a:p>
            <a:pPr marL="457200" indent="-457200">
              <a:spcAft>
                <a:spcPts val="0"/>
              </a:spcAft>
              <a:buFont typeface="Arial" panose="020B0604020202020204" pitchFamily="34" charset="0"/>
              <a:buChar char="•"/>
            </a:pPr>
            <a:r>
              <a:rPr lang="hu-HU" sz="2400" dirty="0">
                <a:latin typeface="Gidole" panose="020B0604020202020204" charset="0"/>
                <a:ea typeface="Calibri" panose="020F0502020204030204" pitchFamily="34" charset="0"/>
              </a:rPr>
              <a:t>Kutatási és innovációs együttműködés (termék, szolgáltatás fejlesztése nemzetközi együttműködésben, nemzetközi piacra)</a:t>
            </a:r>
          </a:p>
          <a:p>
            <a:pPr marL="342900" indent="-342900">
              <a:spcAft>
                <a:spcPts val="0"/>
              </a:spcAft>
              <a:buFont typeface="Arial" panose="020B0604020202020204" pitchFamily="34" charset="0"/>
              <a:buChar char="•"/>
            </a:pPr>
            <a:r>
              <a:rPr lang="hu-HU" sz="2400" dirty="0">
                <a:latin typeface="Gidole" panose="020B0604020202020204" charset="0"/>
                <a:ea typeface="Calibri" panose="020F0502020204030204" pitchFamily="34" charset="0"/>
              </a:rPr>
              <a:t>Nemzetközi konzorcium: tagok min. 2 országból, Európán kívüli partner is lehet (egyik tag EU tagországból, vagy társult országból). </a:t>
            </a:r>
          </a:p>
          <a:p>
            <a:pPr marL="342900" indent="-342900">
              <a:spcAft>
                <a:spcPts val="0"/>
              </a:spcAft>
              <a:buFont typeface="Arial" panose="020B0604020202020204" pitchFamily="34" charset="0"/>
              <a:buChar char="•"/>
            </a:pPr>
            <a:r>
              <a:rPr lang="hu-HU" sz="2400" b="1" dirty="0">
                <a:latin typeface="Gidole" panose="020B0604020202020204" charset="0"/>
                <a:ea typeface="Calibri" panose="020F0502020204030204" pitchFamily="34" charset="0"/>
              </a:rPr>
              <a:t>Magyar oldalról </a:t>
            </a:r>
            <a:r>
              <a:rPr lang="hu-HU" sz="2400" b="1" dirty="0" err="1">
                <a:latin typeface="Gidole" panose="020B0604020202020204" charset="0"/>
                <a:ea typeface="Calibri" panose="020F0502020204030204" pitchFamily="34" charset="0"/>
              </a:rPr>
              <a:t>for-profit</a:t>
            </a:r>
            <a:r>
              <a:rPr lang="hu-HU" sz="2400" b="1" dirty="0">
                <a:latin typeface="Gidole" panose="020B0604020202020204" charset="0"/>
                <a:ea typeface="Calibri" panose="020F0502020204030204" pitchFamily="34" charset="0"/>
              </a:rPr>
              <a:t> KKV (</a:t>
            </a:r>
            <a:r>
              <a:rPr lang="hu-HU" sz="2400" b="1" dirty="0" err="1">
                <a:latin typeface="Gidole" panose="020B0604020202020204" charset="0"/>
                <a:ea typeface="Calibri" panose="020F0502020204030204" pitchFamily="34" charset="0"/>
              </a:rPr>
              <a:t>start-up</a:t>
            </a:r>
            <a:r>
              <a:rPr lang="hu-HU" sz="2400" b="1" dirty="0">
                <a:latin typeface="Gidole" panose="020B0604020202020204" charset="0"/>
                <a:ea typeface="Calibri" panose="020F0502020204030204" pitchFamily="34" charset="0"/>
              </a:rPr>
              <a:t> is lehet) vagy nagyvállalat részvétele a projektben kötelező!</a:t>
            </a:r>
          </a:p>
          <a:p>
            <a:pPr marL="342900" indent="-342900">
              <a:spcAft>
                <a:spcPts val="0"/>
              </a:spcAft>
              <a:buFont typeface="Arial" panose="020B0604020202020204" pitchFamily="34" charset="0"/>
              <a:buChar char="•"/>
            </a:pPr>
            <a:r>
              <a:rPr lang="hu-HU" sz="2400" dirty="0">
                <a:latin typeface="Gidole" panose="020B0604020202020204" charset="0"/>
                <a:ea typeface="Calibri" panose="020F0502020204030204" pitchFamily="34" charset="0"/>
              </a:rPr>
              <a:t>Nemzetközi pályázati felhívás és beadás </a:t>
            </a:r>
          </a:p>
          <a:p>
            <a:pPr marL="342900" indent="-342900">
              <a:spcAft>
                <a:spcPts val="0"/>
              </a:spcAft>
              <a:buFont typeface="Arial" panose="020B0604020202020204" pitchFamily="34" charset="0"/>
              <a:buChar char="•"/>
            </a:pPr>
            <a:r>
              <a:rPr lang="hu-HU" sz="2400" dirty="0">
                <a:latin typeface="Gidole" panose="020B0604020202020204" charset="0"/>
                <a:ea typeface="Calibri" panose="020F0502020204030204" pitchFamily="34" charset="0"/>
              </a:rPr>
              <a:t>Nemzetközi értékelés</a:t>
            </a:r>
          </a:p>
          <a:p>
            <a:pPr marL="342900" indent="-342900">
              <a:spcAft>
                <a:spcPts val="0"/>
              </a:spcAft>
              <a:buFont typeface="Arial" panose="020B0604020202020204" pitchFamily="34" charset="0"/>
              <a:buChar char="•"/>
            </a:pPr>
            <a:r>
              <a:rPr lang="hu-HU" sz="2400" dirty="0">
                <a:latin typeface="Gidole" panose="020B0604020202020204" charset="0"/>
                <a:ea typeface="Calibri" panose="020F0502020204030204" pitchFamily="34" charset="0"/>
              </a:rPr>
              <a:t>A hazai támogató pályázatot (előkészítés alatt) csak a nemzetközi nyertesek adhatják be.</a:t>
            </a:r>
          </a:p>
        </p:txBody>
      </p:sp>
      <p:pic>
        <p:nvPicPr>
          <p:cNvPr id="11" name="Kép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1322" y="422894"/>
            <a:ext cx="2228602" cy="1815702"/>
          </a:xfrm>
          <a:prstGeom prst="rect">
            <a:avLst/>
          </a:prstGeom>
        </p:spPr>
      </p:pic>
      <p:sp>
        <p:nvSpPr>
          <p:cNvPr id="2" name="Téglalap 1"/>
          <p:cNvSpPr/>
          <p:nvPr/>
        </p:nvSpPr>
        <p:spPr>
          <a:xfrm>
            <a:off x="878687" y="3163264"/>
            <a:ext cx="2800865" cy="2308324"/>
          </a:xfrm>
          <a:prstGeom prst="rect">
            <a:avLst/>
          </a:prstGeom>
        </p:spPr>
        <p:txBody>
          <a:bodyPr wrap="square">
            <a:spAutoFit/>
          </a:bodyPr>
          <a:lstStyle/>
          <a:p>
            <a:pPr>
              <a:spcAft>
                <a:spcPts val="0"/>
              </a:spcAft>
            </a:pPr>
            <a:r>
              <a:rPr lang="hu-HU" sz="2400" b="1" dirty="0">
                <a:ea typeface="Calibri" panose="020F0502020204030204" pitchFamily="34" charset="0"/>
              </a:rPr>
              <a:t>A következő nemzetközi pályázati beadási határidő </a:t>
            </a:r>
            <a:r>
              <a:rPr lang="hu-HU" sz="2400" b="1" dirty="0" smtClean="0">
                <a:solidFill>
                  <a:srgbClr val="FF0000"/>
                </a:solidFill>
                <a:ea typeface="Calibri" panose="020F0502020204030204" pitchFamily="34" charset="0"/>
              </a:rPr>
              <a:t>2024. március 14</a:t>
            </a:r>
            <a:r>
              <a:rPr lang="hu-HU" sz="2400" b="1" dirty="0">
                <a:solidFill>
                  <a:srgbClr val="FF0000"/>
                </a:solidFill>
                <a:ea typeface="Calibri" panose="020F0502020204030204" pitchFamily="34" charset="0"/>
              </a:rPr>
              <a:t>. 14 óra CET</a:t>
            </a:r>
            <a:endParaRPr lang="hu-HU" sz="2400" dirty="0">
              <a:solidFill>
                <a:srgbClr val="FF0000"/>
              </a:solidFill>
              <a:ea typeface="Calibri" panose="020F0502020204030204" pitchFamily="34" charset="0"/>
            </a:endParaRPr>
          </a:p>
        </p:txBody>
      </p:sp>
    </p:spTree>
    <p:extLst>
      <p:ext uri="{BB962C8B-B14F-4D97-AF65-F5344CB8AC3E}">
        <p14:creationId xmlns:p14="http://schemas.microsoft.com/office/powerpoint/2010/main" val="13872672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3"/>
          </p:nvPr>
        </p:nvSpPr>
        <p:spPr>
          <a:xfrm>
            <a:off x="1390650" y="3486149"/>
            <a:ext cx="7172325" cy="1838325"/>
          </a:xfrm>
        </p:spPr>
        <p:txBody>
          <a:bodyPr/>
          <a:lstStyle/>
          <a:p>
            <a:r>
              <a:rPr lang="hu-HU" dirty="0"/>
              <a:t>Mészáros Gergely, Nemzetközi Főosztály</a:t>
            </a:r>
          </a:p>
          <a:p>
            <a:r>
              <a:rPr lang="hu-HU" dirty="0"/>
              <a:t>Nemzeti Kutatási, Fejlesztési és Innovációs Hivatal</a:t>
            </a:r>
          </a:p>
          <a:p>
            <a:r>
              <a:rPr lang="hu-HU" dirty="0" err="1">
                <a:hlinkClick r:id="rId2"/>
              </a:rPr>
              <a:t>gergely.meszaros</a:t>
            </a:r>
            <a:r>
              <a:rPr lang="hu-HU" dirty="0">
                <a:hlinkClick r:id="rId2"/>
              </a:rPr>
              <a:t>@</a:t>
            </a:r>
            <a:r>
              <a:rPr lang="hu-HU" dirty="0" err="1">
                <a:hlinkClick r:id="rId2"/>
              </a:rPr>
              <a:t>nkfih.gov.hu</a:t>
            </a:r>
            <a:r>
              <a:rPr lang="hu-HU"/>
              <a:t> +36 1 896 3741</a:t>
            </a:r>
            <a:endParaRPr lang="hu-HU" dirty="0"/>
          </a:p>
        </p:txBody>
      </p:sp>
      <p:sp>
        <p:nvSpPr>
          <p:cNvPr id="4" name="Title 3"/>
          <p:cNvSpPr>
            <a:spLocks noGrp="1"/>
          </p:cNvSpPr>
          <p:nvPr>
            <p:ph type="title"/>
          </p:nvPr>
        </p:nvSpPr>
        <p:spPr>
          <a:xfrm>
            <a:off x="1285875" y="1318816"/>
            <a:ext cx="9886950" cy="1325563"/>
          </a:xfrm>
        </p:spPr>
        <p:txBody>
          <a:bodyPr/>
          <a:lstStyle/>
          <a:p>
            <a:r>
              <a:rPr lang="hu-HU" dirty="0"/>
              <a:t>KÖSZÖNÖM A FIGYELMET!</a:t>
            </a:r>
          </a:p>
        </p:txBody>
      </p:sp>
    </p:spTree>
    <p:extLst>
      <p:ext uri="{BB962C8B-B14F-4D97-AF65-F5344CB8AC3E}">
        <p14:creationId xmlns:p14="http://schemas.microsoft.com/office/powerpoint/2010/main" val="16012288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1300" y="0"/>
            <a:ext cx="10515600" cy="1109663"/>
          </a:xfrm>
        </p:spPr>
        <p:txBody>
          <a:bodyPr/>
          <a:lstStyle/>
          <a:p>
            <a:r>
              <a:rPr lang="hu-HU" dirty="0"/>
              <a:t>Európai Innovációs Tanács (EIC)</a:t>
            </a:r>
          </a:p>
        </p:txBody>
      </p:sp>
      <p:sp>
        <p:nvSpPr>
          <p:cNvPr id="4" name="Slide Number Placeholder 3"/>
          <p:cNvSpPr>
            <a:spLocks noGrp="1"/>
          </p:cNvSpPr>
          <p:nvPr>
            <p:ph type="sldNum" sz="quarter" idx="11"/>
          </p:nvPr>
        </p:nvSpPr>
        <p:spPr/>
        <p:txBody>
          <a:bodyPr/>
          <a:lstStyle/>
          <a:p>
            <a:fld id="{09B4C220-B40E-44B8-B679-CC34413D7B47}" type="slidenum">
              <a:rPr lang="hu-HU" smtClean="0"/>
              <a:pPr/>
              <a:t>4</a:t>
            </a:fld>
            <a:endParaRPr lang="hu-HU"/>
          </a:p>
        </p:txBody>
      </p:sp>
      <p:sp>
        <p:nvSpPr>
          <p:cNvPr id="6" name="Téglalap 5"/>
          <p:cNvSpPr/>
          <p:nvPr/>
        </p:nvSpPr>
        <p:spPr>
          <a:xfrm>
            <a:off x="352423" y="733246"/>
            <a:ext cx="11249025" cy="4893647"/>
          </a:xfrm>
          <a:prstGeom prst="rect">
            <a:avLst/>
          </a:prstGeom>
        </p:spPr>
        <p:txBody>
          <a:bodyPr wrap="square">
            <a:spAutoFit/>
          </a:bodyPr>
          <a:lstStyle/>
          <a:p>
            <a:pPr algn="just"/>
            <a:r>
              <a:rPr lang="hu-HU" sz="2400" dirty="0"/>
              <a:t>Európa innovációs potenciáljának erősítése érdekében:</a:t>
            </a:r>
          </a:p>
          <a:p>
            <a:pPr marL="457200" indent="-457200" algn="just">
              <a:buFont typeface="Arial" panose="020B0604020202020204" pitchFamily="34" charset="0"/>
              <a:buChar char="•"/>
            </a:pPr>
            <a:r>
              <a:rPr lang="hu-HU" sz="2400" dirty="0"/>
              <a:t>segíteni kell a kiváló kutatási eredmények piacra jutását</a:t>
            </a:r>
          </a:p>
          <a:p>
            <a:pPr marL="457200" indent="-457200" algn="just">
              <a:buFont typeface="Arial" panose="020B0604020202020204" pitchFamily="34" charset="0"/>
              <a:buChar char="•"/>
            </a:pPr>
            <a:r>
              <a:rPr lang="hu-HU" sz="2400" dirty="0"/>
              <a:t>növelni kell a globális technológiai cégek számát (a gazdasági növekedés motorja az innováció)</a:t>
            </a:r>
          </a:p>
          <a:p>
            <a:pPr marL="457200" indent="-457200" algn="just">
              <a:buFont typeface="Arial" panose="020B0604020202020204" pitchFamily="34" charset="0"/>
              <a:buChar char="•"/>
            </a:pPr>
            <a:r>
              <a:rPr lang="hu-HU" sz="2400" dirty="0"/>
              <a:t>erősíteni kell a kockázatvállaló vállalkozói szellemet, ösztönözni az innovatív cégek alapítását</a:t>
            </a:r>
          </a:p>
          <a:p>
            <a:pPr marL="457200" indent="-457200" algn="just">
              <a:buFont typeface="Arial" panose="020B0604020202020204" pitchFamily="34" charset="0"/>
              <a:buChar char="•"/>
            </a:pPr>
            <a:r>
              <a:rPr lang="hu-HU" sz="2400" dirty="0"/>
              <a:t>segíteni kell a legjobb </a:t>
            </a:r>
            <a:r>
              <a:rPr lang="hu-HU" sz="2400" dirty="0" err="1"/>
              <a:t>innovátorokat</a:t>
            </a:r>
            <a:r>
              <a:rPr lang="hu-HU" sz="2400" dirty="0"/>
              <a:t> (példaképek) </a:t>
            </a:r>
          </a:p>
          <a:p>
            <a:pPr marL="457200" indent="-457200" algn="just">
              <a:buFont typeface="Arial" panose="020B0604020202020204" pitchFamily="34" charset="0"/>
              <a:buChar char="•"/>
            </a:pPr>
            <a:r>
              <a:rPr lang="hu-HU" sz="2400" dirty="0"/>
              <a:t>bővíteni kell a kockázatos, áttörést jelentő fejlesztések finanszírozását a források kombinálásával (kockázati tőke bevonásával) és gyorsítani cégek növekedését</a:t>
            </a:r>
          </a:p>
          <a:p>
            <a:pPr marL="457200" indent="-457200" algn="just">
              <a:buFont typeface="Arial" panose="020B0604020202020204" pitchFamily="34" charset="0"/>
              <a:buChar char="•"/>
            </a:pPr>
            <a:r>
              <a:rPr lang="hu-HU" sz="2400" dirty="0"/>
              <a:t>csökkenteni kell az európai innovációs ökoszisztéma széttagoltságát (a globális versenyhez európai szintű összefogás kell)</a:t>
            </a:r>
          </a:p>
          <a:p>
            <a:pPr marL="457200" indent="-457200" algn="just">
              <a:buFont typeface="Arial" panose="020B0604020202020204" pitchFamily="34" charset="0"/>
              <a:buChar char="•"/>
            </a:pPr>
            <a:r>
              <a:rPr lang="hu-HU" sz="2400" dirty="0"/>
              <a:t>könnyebben elérhető technológiai, piaci információkra, kapcsolatépítési lehetőségekre, üzleti tanácsadó szolgáltatásokra van szükség </a:t>
            </a:r>
          </a:p>
        </p:txBody>
      </p:sp>
    </p:spTree>
    <p:extLst>
      <p:ext uri="{BB962C8B-B14F-4D97-AF65-F5344CB8AC3E}">
        <p14:creationId xmlns:p14="http://schemas.microsoft.com/office/powerpoint/2010/main" val="75947806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1300" y="0"/>
            <a:ext cx="10515600" cy="1109663"/>
          </a:xfrm>
        </p:spPr>
        <p:txBody>
          <a:bodyPr/>
          <a:lstStyle/>
          <a:p>
            <a:r>
              <a:rPr lang="hu-HU" dirty="0"/>
              <a:t>Európai Innovációs Tanács (EIC)</a:t>
            </a:r>
          </a:p>
        </p:txBody>
      </p:sp>
      <p:sp>
        <p:nvSpPr>
          <p:cNvPr id="4" name="Slide Number Placeholder 3"/>
          <p:cNvSpPr>
            <a:spLocks noGrp="1"/>
          </p:cNvSpPr>
          <p:nvPr>
            <p:ph type="sldNum" sz="quarter" idx="11"/>
          </p:nvPr>
        </p:nvSpPr>
        <p:spPr/>
        <p:txBody>
          <a:bodyPr/>
          <a:lstStyle/>
          <a:p>
            <a:fld id="{09B4C220-B40E-44B8-B679-CC34413D7B47}" type="slidenum">
              <a:rPr lang="hu-HU" smtClean="0"/>
              <a:pPr/>
              <a:t>5</a:t>
            </a:fld>
            <a:endParaRPr lang="hu-HU"/>
          </a:p>
        </p:txBody>
      </p:sp>
      <p:sp>
        <p:nvSpPr>
          <p:cNvPr id="6" name="Téglalap 5"/>
          <p:cNvSpPr/>
          <p:nvPr/>
        </p:nvSpPr>
        <p:spPr>
          <a:xfrm>
            <a:off x="390525" y="1028343"/>
            <a:ext cx="7896225" cy="6063198"/>
          </a:xfrm>
          <a:prstGeom prst="rect">
            <a:avLst/>
          </a:prstGeom>
        </p:spPr>
        <p:txBody>
          <a:bodyPr wrap="square">
            <a:spAutoFit/>
          </a:bodyPr>
          <a:lstStyle/>
          <a:p>
            <a:r>
              <a:rPr lang="hu-HU" sz="3600" dirty="0"/>
              <a:t>Célja</a:t>
            </a:r>
          </a:p>
          <a:p>
            <a:pPr marL="571500" indent="-571500" algn="just">
              <a:buFont typeface="Arial" panose="020B0604020202020204" pitchFamily="34" charset="0"/>
              <a:buChar char="•"/>
            </a:pPr>
            <a:r>
              <a:rPr lang="hu-HU" sz="3200" dirty="0"/>
              <a:t>a tudományos és technológiai áttörést jelentő, </a:t>
            </a:r>
          </a:p>
          <a:p>
            <a:pPr marL="571500" indent="-571500" algn="just">
              <a:buFont typeface="Arial" panose="020B0604020202020204" pitchFamily="34" charset="0"/>
              <a:buChar char="•"/>
            </a:pPr>
            <a:r>
              <a:rPr lang="hu-HU" sz="3200" dirty="0"/>
              <a:t>a fejlesztés különböző fázisaiban tartó, </a:t>
            </a:r>
          </a:p>
          <a:p>
            <a:pPr marL="571500" indent="-571500" algn="just">
              <a:buFont typeface="Arial" panose="020B0604020202020204" pitchFamily="34" charset="0"/>
              <a:buChar char="•"/>
            </a:pPr>
            <a:r>
              <a:rPr lang="hu-HU" sz="3200" dirty="0"/>
              <a:t>bármelyik tudomány és tématerületen zajló, </a:t>
            </a:r>
          </a:p>
          <a:p>
            <a:pPr marL="571500" indent="-571500" algn="just">
              <a:buFont typeface="Arial" panose="020B0604020202020204" pitchFamily="34" charset="0"/>
              <a:buChar char="•"/>
            </a:pPr>
            <a:r>
              <a:rPr lang="hu-HU" sz="3200" dirty="0"/>
              <a:t>nagy kockázatú kutatás és innováció támogatása, mely </a:t>
            </a:r>
          </a:p>
          <a:p>
            <a:pPr marL="571500" indent="-571500" algn="just">
              <a:buFont typeface="Arial" panose="020B0604020202020204" pitchFamily="34" charset="0"/>
              <a:buChar char="•"/>
            </a:pPr>
            <a:r>
              <a:rPr lang="hu-HU" sz="3200" dirty="0"/>
              <a:t>lehetővé teszi, illetve meggyorsítja a cégek növekedését, nemzetközi terjeszkedését, új piacok és munkahelyek létrehozását. </a:t>
            </a:r>
          </a:p>
          <a:p>
            <a:endParaRPr lang="hu-HU" sz="3200"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5010" y="1028342"/>
            <a:ext cx="3616990" cy="58296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2636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09B4C220-B40E-44B8-B679-CC34413D7B47}" type="slidenum">
              <a:rPr lang="hu-HU" smtClean="0"/>
              <a:pPr/>
              <a:t>6</a:t>
            </a:fld>
            <a:endParaRPr lang="hu-HU"/>
          </a:p>
        </p:txBody>
      </p:sp>
      <p:sp>
        <p:nvSpPr>
          <p:cNvPr id="8" name="Title 7"/>
          <p:cNvSpPr>
            <a:spLocks noGrp="1"/>
          </p:cNvSpPr>
          <p:nvPr>
            <p:ph type="title"/>
          </p:nvPr>
        </p:nvSpPr>
        <p:spPr>
          <a:xfrm>
            <a:off x="319315" y="342900"/>
            <a:ext cx="2516414" cy="6257925"/>
          </a:xfrm>
        </p:spPr>
        <p:txBody>
          <a:bodyPr/>
          <a:lstStyle/>
          <a:p>
            <a:r>
              <a:rPr lang="hu-HU" dirty="0"/>
              <a:t>TRL szint</a:t>
            </a:r>
            <a:br>
              <a:rPr lang="hu-HU" dirty="0"/>
            </a:br>
            <a:r>
              <a:rPr lang="hu-HU" dirty="0"/>
              <a:t/>
            </a:r>
            <a:br>
              <a:rPr lang="hu-HU" dirty="0"/>
            </a:br>
            <a:r>
              <a:rPr lang="hu-HU" dirty="0"/>
              <a:t/>
            </a:r>
            <a:br>
              <a:rPr lang="hu-HU" dirty="0"/>
            </a:br>
            <a:r>
              <a:rPr lang="hu-HU" dirty="0"/>
              <a:t/>
            </a:r>
            <a:br>
              <a:rPr lang="hu-HU" dirty="0"/>
            </a:br>
            <a:r>
              <a:rPr lang="hu-HU" dirty="0"/>
              <a:t/>
            </a:r>
            <a:br>
              <a:rPr lang="hu-HU" dirty="0"/>
            </a:br>
            <a:r>
              <a:rPr lang="hu-HU" dirty="0"/>
              <a:t/>
            </a:r>
            <a:br>
              <a:rPr lang="hu-HU" dirty="0"/>
            </a:br>
            <a:r>
              <a:rPr lang="hu-HU" dirty="0"/>
              <a:t/>
            </a:r>
            <a:br>
              <a:rPr lang="hu-HU" dirty="0"/>
            </a:br>
            <a:r>
              <a:rPr lang="hu-HU" dirty="0"/>
              <a:t/>
            </a:r>
            <a:br>
              <a:rPr lang="hu-HU" dirty="0"/>
            </a:br>
            <a:r>
              <a:rPr lang="hu-HU" dirty="0"/>
              <a:t/>
            </a:r>
            <a:br>
              <a:rPr lang="hu-HU" dirty="0"/>
            </a:br>
            <a:r>
              <a:rPr lang="hu-HU" dirty="0"/>
              <a:t/>
            </a:r>
            <a:br>
              <a:rPr lang="hu-HU" dirty="0"/>
            </a:br>
            <a:r>
              <a:rPr lang="hu-HU" dirty="0"/>
              <a:t/>
            </a:r>
            <a:br>
              <a:rPr lang="hu-HU" dirty="0"/>
            </a:br>
            <a:r>
              <a:rPr lang="hu-HU" dirty="0"/>
              <a:t/>
            </a:r>
            <a:br>
              <a:rPr lang="hu-HU" dirty="0"/>
            </a:br>
            <a:r>
              <a:rPr lang="hu-HU" dirty="0"/>
              <a:t/>
            </a:r>
            <a:br>
              <a:rPr lang="hu-HU" dirty="0"/>
            </a:br>
            <a:endParaRPr lang="hu-HU" dirty="0"/>
          </a:p>
        </p:txBody>
      </p:sp>
      <p:sp>
        <p:nvSpPr>
          <p:cNvPr id="3" name="Lekerekített téglalap 2"/>
          <p:cNvSpPr/>
          <p:nvPr/>
        </p:nvSpPr>
        <p:spPr>
          <a:xfrm>
            <a:off x="3990975" y="962023"/>
            <a:ext cx="7448550" cy="2019301"/>
          </a:xfrm>
          <a:prstGeom prst="roundRect">
            <a:avLst>
              <a:gd name="adj" fmla="val 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hu-HU" sz="2700" b="1" dirty="0" err="1"/>
              <a:t>Pathfinder</a:t>
            </a:r>
            <a:r>
              <a:rPr lang="hu-HU" sz="2700" b="1" dirty="0"/>
              <a:t>: </a:t>
            </a:r>
            <a:r>
              <a:rPr lang="hu-HU" sz="2700" dirty="0"/>
              <a:t>korai fázisú (TRL 1-4), interdiszciplináris, radikálisan új tudományos és technológiai kutatást végző konzorciumok támogatása </a:t>
            </a:r>
          </a:p>
        </p:txBody>
      </p:sp>
      <p:sp>
        <p:nvSpPr>
          <p:cNvPr id="11" name="Lekerekített téglalap 10"/>
          <p:cNvSpPr/>
          <p:nvPr/>
        </p:nvSpPr>
        <p:spPr>
          <a:xfrm>
            <a:off x="3990975" y="4210051"/>
            <a:ext cx="7448550" cy="2264024"/>
          </a:xfrm>
          <a:prstGeom prst="roundRect">
            <a:avLst>
              <a:gd name="adj" fmla="val 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hu-HU" sz="2700" b="1" dirty="0" err="1"/>
              <a:t>Accelerator</a:t>
            </a:r>
            <a:r>
              <a:rPr lang="hu-HU" sz="2700" b="1" dirty="0"/>
              <a:t>: </a:t>
            </a:r>
            <a:r>
              <a:rPr lang="hu-HU" sz="2700" dirty="0" err="1"/>
              <a:t>piacközeli</a:t>
            </a:r>
            <a:r>
              <a:rPr lang="hu-HU" sz="2700" dirty="0"/>
              <a:t>, kockázatos, gyors növekedési potenciállal rendelkező innovatív projektek támogatása önállóan pályázó KKV-k részére új termék, technológia, szolgáltatás, üzleti modell kifejlesztésére és a piacra vitelére (TRL 6-9)</a:t>
            </a:r>
          </a:p>
        </p:txBody>
      </p:sp>
      <p:sp>
        <p:nvSpPr>
          <p:cNvPr id="12" name="Lekerekített téglalap 11"/>
          <p:cNvSpPr/>
          <p:nvPr/>
        </p:nvSpPr>
        <p:spPr>
          <a:xfrm>
            <a:off x="3990975" y="3096542"/>
            <a:ext cx="7448550" cy="1008733"/>
          </a:xfrm>
          <a:prstGeom prst="roundRect">
            <a:avLst>
              <a:gd name="adj" fmla="val 0"/>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hu-HU" sz="2700" b="1" dirty="0" err="1"/>
              <a:t>Transition</a:t>
            </a:r>
            <a:r>
              <a:rPr lang="hu-HU" sz="2700" b="1" dirty="0"/>
              <a:t>: </a:t>
            </a:r>
            <a:r>
              <a:rPr lang="hu-HU" sz="2700" dirty="0" err="1"/>
              <a:t>Pathfinder</a:t>
            </a:r>
            <a:r>
              <a:rPr lang="hu-HU" sz="2700" dirty="0"/>
              <a:t> vagy ERC projektek továbbfejlesztése, technológiai </a:t>
            </a:r>
            <a:r>
              <a:rPr lang="hu-HU" sz="2700" dirty="0" err="1"/>
              <a:t>validációja</a:t>
            </a:r>
            <a:r>
              <a:rPr lang="hu-HU" sz="2700" dirty="0"/>
              <a:t> (TRL 4-6)</a:t>
            </a:r>
          </a:p>
        </p:txBody>
      </p:sp>
      <p:sp>
        <p:nvSpPr>
          <p:cNvPr id="5" name="Ellipszis 4"/>
          <p:cNvSpPr>
            <a:spLocks noChangeAspect="1"/>
          </p:cNvSpPr>
          <p:nvPr/>
        </p:nvSpPr>
        <p:spPr>
          <a:xfrm>
            <a:off x="142875" y="962024"/>
            <a:ext cx="540000" cy="540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1</a:t>
            </a:r>
          </a:p>
        </p:txBody>
      </p:sp>
      <p:sp>
        <p:nvSpPr>
          <p:cNvPr id="13" name="Ellipszis 12"/>
          <p:cNvSpPr/>
          <p:nvPr/>
        </p:nvSpPr>
        <p:spPr>
          <a:xfrm>
            <a:off x="142875" y="1583530"/>
            <a:ext cx="540000" cy="540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2</a:t>
            </a:r>
          </a:p>
        </p:txBody>
      </p:sp>
      <p:sp>
        <p:nvSpPr>
          <p:cNvPr id="14" name="Ellipszis 13"/>
          <p:cNvSpPr>
            <a:spLocks noChangeAspect="1"/>
          </p:cNvSpPr>
          <p:nvPr/>
        </p:nvSpPr>
        <p:spPr>
          <a:xfrm>
            <a:off x="142875" y="2205036"/>
            <a:ext cx="540000" cy="540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3</a:t>
            </a:r>
          </a:p>
        </p:txBody>
      </p:sp>
      <p:sp>
        <p:nvSpPr>
          <p:cNvPr id="15" name="Ellipszis 14"/>
          <p:cNvSpPr>
            <a:spLocks noChangeAspect="1"/>
          </p:cNvSpPr>
          <p:nvPr/>
        </p:nvSpPr>
        <p:spPr>
          <a:xfrm>
            <a:off x="142875" y="2826542"/>
            <a:ext cx="540000" cy="540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4</a:t>
            </a:r>
          </a:p>
        </p:txBody>
      </p:sp>
      <p:sp>
        <p:nvSpPr>
          <p:cNvPr id="16" name="Ellipszis 15"/>
          <p:cNvSpPr>
            <a:spLocks noChangeAspect="1"/>
          </p:cNvSpPr>
          <p:nvPr/>
        </p:nvSpPr>
        <p:spPr>
          <a:xfrm>
            <a:off x="142875" y="3448048"/>
            <a:ext cx="540000" cy="540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5</a:t>
            </a:r>
          </a:p>
        </p:txBody>
      </p:sp>
      <p:sp>
        <p:nvSpPr>
          <p:cNvPr id="17" name="Ellipszis 16"/>
          <p:cNvSpPr>
            <a:spLocks noChangeAspect="1"/>
          </p:cNvSpPr>
          <p:nvPr/>
        </p:nvSpPr>
        <p:spPr>
          <a:xfrm>
            <a:off x="142875" y="4069554"/>
            <a:ext cx="540000" cy="540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6</a:t>
            </a:r>
          </a:p>
        </p:txBody>
      </p:sp>
      <p:sp>
        <p:nvSpPr>
          <p:cNvPr id="18" name="Ellipszis 17"/>
          <p:cNvSpPr>
            <a:spLocks noChangeAspect="1"/>
          </p:cNvSpPr>
          <p:nvPr/>
        </p:nvSpPr>
        <p:spPr>
          <a:xfrm>
            <a:off x="142875" y="4691060"/>
            <a:ext cx="540000" cy="540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7</a:t>
            </a:r>
          </a:p>
        </p:txBody>
      </p:sp>
      <p:sp>
        <p:nvSpPr>
          <p:cNvPr id="19" name="Ellipszis 18"/>
          <p:cNvSpPr>
            <a:spLocks noChangeAspect="1"/>
          </p:cNvSpPr>
          <p:nvPr/>
        </p:nvSpPr>
        <p:spPr>
          <a:xfrm>
            <a:off x="142875" y="5312566"/>
            <a:ext cx="540000" cy="540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8</a:t>
            </a:r>
          </a:p>
        </p:txBody>
      </p:sp>
      <p:sp>
        <p:nvSpPr>
          <p:cNvPr id="20" name="Ellipszis 19"/>
          <p:cNvSpPr>
            <a:spLocks noChangeAspect="1"/>
          </p:cNvSpPr>
          <p:nvPr/>
        </p:nvSpPr>
        <p:spPr>
          <a:xfrm>
            <a:off x="142875" y="5934075"/>
            <a:ext cx="540000" cy="5400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9</a:t>
            </a:r>
          </a:p>
        </p:txBody>
      </p:sp>
      <p:sp>
        <p:nvSpPr>
          <p:cNvPr id="6" name="Téglalap 5"/>
          <p:cNvSpPr/>
          <p:nvPr/>
        </p:nvSpPr>
        <p:spPr>
          <a:xfrm>
            <a:off x="962025" y="962024"/>
            <a:ext cx="2838450" cy="54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Alapelvek</a:t>
            </a:r>
          </a:p>
        </p:txBody>
      </p:sp>
      <p:sp>
        <p:nvSpPr>
          <p:cNvPr id="21" name="Téglalap 20"/>
          <p:cNvSpPr/>
          <p:nvPr/>
        </p:nvSpPr>
        <p:spPr>
          <a:xfrm>
            <a:off x="962024" y="1583530"/>
            <a:ext cx="2838451" cy="54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Technológiai koncepció</a:t>
            </a:r>
          </a:p>
        </p:txBody>
      </p:sp>
      <p:sp>
        <p:nvSpPr>
          <p:cNvPr id="22" name="Téglalap 21"/>
          <p:cNvSpPr/>
          <p:nvPr/>
        </p:nvSpPr>
        <p:spPr>
          <a:xfrm>
            <a:off x="962023" y="2205036"/>
            <a:ext cx="2838452" cy="54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Koncepció igazolása</a:t>
            </a:r>
          </a:p>
        </p:txBody>
      </p:sp>
      <p:sp>
        <p:nvSpPr>
          <p:cNvPr id="23" name="Téglalap 22"/>
          <p:cNvSpPr/>
          <p:nvPr/>
        </p:nvSpPr>
        <p:spPr>
          <a:xfrm>
            <a:off x="962022" y="2826542"/>
            <a:ext cx="2838453" cy="54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Technológia </a:t>
            </a:r>
            <a:r>
              <a:rPr lang="hu-HU" dirty="0" err="1"/>
              <a:t>validálása</a:t>
            </a:r>
            <a:r>
              <a:rPr lang="hu-HU" dirty="0"/>
              <a:t> a laborban</a:t>
            </a:r>
          </a:p>
        </p:txBody>
      </p:sp>
      <p:sp>
        <p:nvSpPr>
          <p:cNvPr id="24" name="Téglalap 23"/>
          <p:cNvSpPr/>
          <p:nvPr/>
        </p:nvSpPr>
        <p:spPr>
          <a:xfrm>
            <a:off x="962021" y="3448048"/>
            <a:ext cx="2838454" cy="54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Technológia </a:t>
            </a:r>
            <a:r>
              <a:rPr lang="hu-HU" dirty="0" err="1"/>
              <a:t>validálása</a:t>
            </a:r>
            <a:r>
              <a:rPr lang="hu-HU" dirty="0"/>
              <a:t> releváns környezetben</a:t>
            </a:r>
          </a:p>
        </p:txBody>
      </p:sp>
      <p:sp>
        <p:nvSpPr>
          <p:cNvPr id="25" name="Téglalap 24"/>
          <p:cNvSpPr/>
          <p:nvPr/>
        </p:nvSpPr>
        <p:spPr>
          <a:xfrm>
            <a:off x="962020" y="4069554"/>
            <a:ext cx="2838455" cy="54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Technológia demonstrációja releváns környezetben</a:t>
            </a:r>
          </a:p>
        </p:txBody>
      </p:sp>
      <p:sp>
        <p:nvSpPr>
          <p:cNvPr id="26" name="Téglalap 25"/>
          <p:cNvSpPr/>
          <p:nvPr/>
        </p:nvSpPr>
        <p:spPr>
          <a:xfrm>
            <a:off x="962019" y="4691060"/>
            <a:ext cx="2838456" cy="54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Prototípus demonstrációja működés közben</a:t>
            </a:r>
          </a:p>
        </p:txBody>
      </p:sp>
      <p:sp>
        <p:nvSpPr>
          <p:cNvPr id="27" name="Téglalap 26"/>
          <p:cNvSpPr/>
          <p:nvPr/>
        </p:nvSpPr>
        <p:spPr>
          <a:xfrm>
            <a:off x="962025" y="5312566"/>
            <a:ext cx="2838450" cy="54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Rendszer elkészítése és minősítése</a:t>
            </a:r>
          </a:p>
        </p:txBody>
      </p:sp>
      <p:sp>
        <p:nvSpPr>
          <p:cNvPr id="28" name="Téglalap 27"/>
          <p:cNvSpPr/>
          <p:nvPr/>
        </p:nvSpPr>
        <p:spPr>
          <a:xfrm>
            <a:off x="962025" y="5937374"/>
            <a:ext cx="2838450" cy="540000"/>
          </a:xfrm>
          <a:prstGeom prst="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hu-HU" dirty="0"/>
              <a:t>Működő, piacra vihető termék</a:t>
            </a:r>
          </a:p>
        </p:txBody>
      </p:sp>
    </p:spTree>
    <p:extLst>
      <p:ext uri="{BB962C8B-B14F-4D97-AF65-F5344CB8AC3E}">
        <p14:creationId xmlns:p14="http://schemas.microsoft.com/office/powerpoint/2010/main" val="225314567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85800" y="0"/>
            <a:ext cx="10071100" cy="1109663"/>
          </a:xfrm>
        </p:spPr>
        <p:txBody>
          <a:bodyPr/>
          <a:lstStyle/>
          <a:p>
            <a:r>
              <a:rPr lang="hu-HU" dirty="0"/>
              <a:t>EIC költségvetés megoszlása (</a:t>
            </a:r>
            <a:r>
              <a:rPr lang="en-US" dirty="0"/>
              <a:t>M€</a:t>
            </a:r>
            <a:r>
              <a:rPr lang="hu-HU" dirty="0"/>
              <a:t>)</a:t>
            </a:r>
          </a:p>
        </p:txBody>
      </p:sp>
      <p:graphicFrame>
        <p:nvGraphicFramePr>
          <p:cNvPr id="6" name="Diagram 5"/>
          <p:cNvGraphicFramePr>
            <a:graphicFrameLocks/>
          </p:cNvGraphicFramePr>
          <p:nvPr/>
        </p:nvGraphicFramePr>
        <p:xfrm>
          <a:off x="733425" y="2057399"/>
          <a:ext cx="10448925" cy="407670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7" name="Diagram 6"/>
          <p:cNvGraphicFramePr>
            <a:graphicFrameLocks/>
          </p:cNvGraphicFramePr>
          <p:nvPr/>
        </p:nvGraphicFramePr>
        <p:xfrm>
          <a:off x="733425" y="896293"/>
          <a:ext cx="10194108" cy="53958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91565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1300" y="0"/>
            <a:ext cx="10515600" cy="1109663"/>
          </a:xfrm>
        </p:spPr>
        <p:txBody>
          <a:bodyPr/>
          <a:lstStyle/>
          <a:p>
            <a:r>
              <a:rPr lang="hu-HU" dirty="0" err="1"/>
              <a:t>Accelerator</a:t>
            </a:r>
            <a:r>
              <a:rPr lang="hu-HU" dirty="0"/>
              <a:t> projekt jellemzői I.</a:t>
            </a:r>
          </a:p>
        </p:txBody>
      </p:sp>
      <p:sp>
        <p:nvSpPr>
          <p:cNvPr id="4" name="Slide Number Placeholder 3"/>
          <p:cNvSpPr>
            <a:spLocks noGrp="1"/>
          </p:cNvSpPr>
          <p:nvPr>
            <p:ph type="sldNum" sz="quarter" idx="11"/>
          </p:nvPr>
        </p:nvSpPr>
        <p:spPr/>
        <p:txBody>
          <a:bodyPr/>
          <a:lstStyle/>
          <a:p>
            <a:fld id="{09B4C220-B40E-44B8-B679-CC34413D7B47}" type="slidenum">
              <a:rPr lang="hu-HU" smtClean="0"/>
              <a:pPr/>
              <a:t>8</a:t>
            </a:fld>
            <a:endParaRPr lang="hu-HU"/>
          </a:p>
        </p:txBody>
      </p:sp>
      <p:sp>
        <p:nvSpPr>
          <p:cNvPr id="2" name="Téglalap 1"/>
          <p:cNvSpPr/>
          <p:nvPr/>
        </p:nvSpPr>
        <p:spPr>
          <a:xfrm>
            <a:off x="733425" y="1259265"/>
            <a:ext cx="10544175" cy="4832092"/>
          </a:xfrm>
          <a:prstGeom prst="rect">
            <a:avLst/>
          </a:prstGeom>
        </p:spPr>
        <p:txBody>
          <a:bodyPr wrap="square">
            <a:spAutoFit/>
          </a:bodyPr>
          <a:lstStyle/>
          <a:p>
            <a:pPr marL="457200" indent="-457200" algn="just">
              <a:buFont typeface="Arial" panose="020B0604020202020204" pitchFamily="34" charset="0"/>
              <a:buChar char="•"/>
            </a:pPr>
            <a:r>
              <a:rPr lang="hu-HU" sz="2800" b="1" dirty="0"/>
              <a:t>KKV önállóan </a:t>
            </a:r>
            <a:r>
              <a:rPr lang="hu-HU" sz="2800" dirty="0"/>
              <a:t>(lehet </a:t>
            </a:r>
            <a:r>
              <a:rPr lang="hu-HU" sz="2800" dirty="0" err="1"/>
              <a:t>start-up</a:t>
            </a:r>
            <a:r>
              <a:rPr lang="hu-HU" sz="2800" dirty="0"/>
              <a:t> is) DE természetes személy is, aki vállalja, hogy szerződéskötésig céget alapít, befektető a cég nevében </a:t>
            </a:r>
            <a:endParaRPr lang="hu-HU" sz="2800" b="1" dirty="0"/>
          </a:p>
          <a:p>
            <a:pPr marL="457200" lvl="0" indent="-457200" algn="just">
              <a:buFont typeface="Arial" panose="020B0604020202020204" pitchFamily="34" charset="0"/>
              <a:buChar char="•"/>
            </a:pPr>
            <a:r>
              <a:rPr lang="hu-HU" sz="2800" b="1" dirty="0"/>
              <a:t>innovatív, nagy kockázatú fejlesztés bármilyen témában</a:t>
            </a:r>
            <a:r>
              <a:rPr lang="hu-HU" sz="2800" dirty="0"/>
              <a:t>: technológiai áttörés, új generációs termék vagy szolgáltatás </a:t>
            </a:r>
          </a:p>
          <a:p>
            <a:pPr marL="457200" lvl="0" indent="-457200" algn="just">
              <a:buFont typeface="Arial" panose="020B0604020202020204" pitchFamily="34" charset="0"/>
              <a:buChar char="•"/>
            </a:pPr>
            <a:r>
              <a:rPr lang="hu-HU" sz="2800" dirty="0"/>
              <a:t>tevékenység: </a:t>
            </a:r>
            <a:r>
              <a:rPr lang="hu-HU" sz="2800" b="1" dirty="0"/>
              <a:t>prototípus továbbfejlesztése </a:t>
            </a:r>
            <a:r>
              <a:rPr lang="hu-HU" sz="2800" dirty="0"/>
              <a:t>releváns környezetben, rendszer szintű demonstráció, jogszabályoknak, szabványoknak történő megfelelés (TRL 6-8), </a:t>
            </a:r>
            <a:r>
              <a:rPr lang="hu-HU" sz="2800" b="1" dirty="0"/>
              <a:t>piacra vitel </a:t>
            </a:r>
            <a:r>
              <a:rPr lang="hu-HU" sz="2800" dirty="0"/>
              <a:t>(TRL 9) </a:t>
            </a:r>
          </a:p>
          <a:p>
            <a:pPr marL="457200" lvl="0" indent="-457200" algn="just">
              <a:buFont typeface="Arial" panose="020B0604020202020204" pitchFamily="34" charset="0"/>
              <a:buChar char="•"/>
            </a:pPr>
            <a:r>
              <a:rPr lang="hu-HU" sz="2800" b="1" dirty="0"/>
              <a:t>számszerűsíthető versenyelőnyök</a:t>
            </a:r>
            <a:r>
              <a:rPr lang="hu-HU" sz="2800" dirty="0"/>
              <a:t>: energiatakarékos, kevesebb hulladék, könnyebben és gyorsabban használható, nagyobb teljesítményű, olcsóbb, több funkció, több alkalmazási terület, kedvezőbb méret … </a:t>
            </a:r>
          </a:p>
        </p:txBody>
      </p:sp>
    </p:spTree>
    <p:extLst>
      <p:ext uri="{BB962C8B-B14F-4D97-AF65-F5344CB8AC3E}">
        <p14:creationId xmlns:p14="http://schemas.microsoft.com/office/powerpoint/2010/main" val="200727135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1300" y="0"/>
            <a:ext cx="10515600" cy="1109663"/>
          </a:xfrm>
        </p:spPr>
        <p:txBody>
          <a:bodyPr/>
          <a:lstStyle/>
          <a:p>
            <a:r>
              <a:rPr lang="hu-HU" dirty="0" err="1"/>
              <a:t>Accelerator-pályázó</a:t>
            </a:r>
            <a:r>
              <a:rPr lang="hu-HU" dirty="0"/>
              <a:t> cég jellemzői II.</a:t>
            </a:r>
          </a:p>
        </p:txBody>
      </p:sp>
      <p:sp>
        <p:nvSpPr>
          <p:cNvPr id="4" name="Slide Number Placeholder 3"/>
          <p:cNvSpPr>
            <a:spLocks noGrp="1"/>
          </p:cNvSpPr>
          <p:nvPr>
            <p:ph type="sldNum" sz="quarter" idx="11"/>
          </p:nvPr>
        </p:nvSpPr>
        <p:spPr/>
        <p:txBody>
          <a:bodyPr/>
          <a:lstStyle/>
          <a:p>
            <a:fld id="{09B4C220-B40E-44B8-B679-CC34413D7B47}" type="slidenum">
              <a:rPr lang="hu-HU" smtClean="0"/>
              <a:pPr/>
              <a:t>9</a:t>
            </a:fld>
            <a:endParaRPr lang="hu-HU"/>
          </a:p>
        </p:txBody>
      </p:sp>
      <p:sp>
        <p:nvSpPr>
          <p:cNvPr id="2" name="Téglalap 1"/>
          <p:cNvSpPr/>
          <p:nvPr/>
        </p:nvSpPr>
        <p:spPr>
          <a:xfrm>
            <a:off x="733425" y="1259265"/>
            <a:ext cx="10706100" cy="4832092"/>
          </a:xfrm>
          <a:prstGeom prst="rect">
            <a:avLst/>
          </a:prstGeom>
        </p:spPr>
        <p:txBody>
          <a:bodyPr wrap="square">
            <a:spAutoFit/>
          </a:bodyPr>
          <a:lstStyle/>
          <a:p>
            <a:pPr marL="457200" indent="-457200">
              <a:buFont typeface="Arial" panose="020B0604020202020204" pitchFamily="34" charset="0"/>
              <a:buChar char="•"/>
            </a:pPr>
            <a:r>
              <a:rPr lang="hu-HU" sz="2800" b="1" dirty="0"/>
              <a:t>piacképes</a:t>
            </a:r>
            <a:r>
              <a:rPr lang="hu-HU" sz="2800" dirty="0"/>
              <a:t>: új piacot teremt, piaci résből kilép a széles piacra, nagy piaci részesedést ér el</a:t>
            </a:r>
          </a:p>
          <a:p>
            <a:pPr marL="457200" lvl="0" indent="-457200">
              <a:buFont typeface="Arial" panose="020B0604020202020204" pitchFamily="34" charset="0"/>
              <a:buChar char="•"/>
            </a:pPr>
            <a:r>
              <a:rPr lang="hu-HU" sz="2800" b="1" dirty="0"/>
              <a:t>nagy növekedési potenciál </a:t>
            </a:r>
            <a:r>
              <a:rPr lang="hu-HU" sz="2800" dirty="0"/>
              <a:t>(létszám, árbevétel, profit)</a:t>
            </a:r>
          </a:p>
          <a:p>
            <a:pPr marL="457200" lvl="0" indent="-457200">
              <a:buFont typeface="Arial" panose="020B0604020202020204" pitchFamily="34" charset="0"/>
              <a:buChar char="•"/>
            </a:pPr>
            <a:r>
              <a:rPr lang="hu-HU" sz="2800" b="1" dirty="0"/>
              <a:t>szakértő, motivált csapat</a:t>
            </a:r>
          </a:p>
          <a:p>
            <a:pPr marL="457200" lvl="0" indent="-457200">
              <a:buFont typeface="Arial" panose="020B0604020202020204" pitchFamily="34" charset="0"/>
              <a:buChar char="•"/>
            </a:pPr>
            <a:r>
              <a:rPr lang="hu-HU" sz="2800" b="1" dirty="0"/>
              <a:t>nem tud a fejlesztéshez és a növekedéshez a piacról forrást szerezni</a:t>
            </a:r>
            <a:r>
              <a:rPr lang="hu-HU" sz="2800" dirty="0"/>
              <a:t>, </a:t>
            </a:r>
          </a:p>
          <a:p>
            <a:pPr marL="714375" lvl="0" indent="-266700">
              <a:buFont typeface="Arial" panose="020B0604020202020204" pitchFamily="34" charset="0"/>
              <a:buChar char="•"/>
            </a:pPr>
            <a:r>
              <a:rPr lang="hu-HU" sz="2800" dirty="0"/>
              <a:t>csak a következő fejlesztési lépcsőnél válik a befektetők számára vonzóvá</a:t>
            </a:r>
          </a:p>
          <a:p>
            <a:pPr marL="714375" lvl="0" indent="-266700">
              <a:buFont typeface="Arial" panose="020B0604020202020204" pitchFamily="34" charset="0"/>
              <a:buChar char="•"/>
            </a:pPr>
            <a:r>
              <a:rPr lang="hu-HU" sz="2800" dirty="0"/>
              <a:t>eddig csak kedvezőtlen befektetési ajánlatot kapott (túl nagy tulajdonrészt kérnek, nagyon alacsonyra értékelik a céget)</a:t>
            </a:r>
          </a:p>
          <a:p>
            <a:pPr marL="714375" lvl="0" indent="-266700">
              <a:buFont typeface="Arial" panose="020B0604020202020204" pitchFamily="34" charset="0"/>
              <a:buChar char="•"/>
            </a:pPr>
            <a:r>
              <a:rPr lang="hu-HU" sz="2800" dirty="0"/>
              <a:t>induló összeget már biztosított a piaci befektető, de nem tudja / nem meri tovább finanszírozni a projektet (igazolni kell) </a:t>
            </a:r>
          </a:p>
        </p:txBody>
      </p:sp>
    </p:spTree>
    <p:extLst>
      <p:ext uri="{BB962C8B-B14F-4D97-AF65-F5344CB8AC3E}">
        <p14:creationId xmlns:p14="http://schemas.microsoft.com/office/powerpoint/2010/main" val="98969825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té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EIC 2021">
      <a:dk1>
        <a:srgbClr val="2C2C2C"/>
      </a:dk1>
      <a:lt1>
        <a:srgbClr val="FFFFFF"/>
      </a:lt1>
      <a:dk2>
        <a:srgbClr val="5439A1"/>
      </a:dk2>
      <a:lt2>
        <a:srgbClr val="FFFFFF"/>
      </a:lt2>
      <a:accent1>
        <a:srgbClr val="003399"/>
      </a:accent1>
      <a:accent2>
        <a:srgbClr val="CC2F2F"/>
      </a:accent2>
      <a:accent3>
        <a:srgbClr val="B8B8B8"/>
      </a:accent3>
      <a:accent4>
        <a:srgbClr val="B7A8E0"/>
      </a:accent4>
      <a:accent5>
        <a:srgbClr val="ECAAAA"/>
      </a:accent5>
      <a:accent6>
        <a:srgbClr val="71A0FF"/>
      </a:accent6>
      <a:hlink>
        <a:srgbClr val="0563C1"/>
      </a:hlink>
      <a:folHlink>
        <a:srgbClr val="954F72"/>
      </a:folHlink>
    </a:clrScheme>
    <a:fontScheme name="EIC 2021">
      <a:majorFont>
        <a:latin typeface="Segoe UI Semibold"/>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9076</TotalTime>
  <Words>2095</Words>
  <Application>Microsoft Office PowerPoint</Application>
  <PresentationFormat>Szélesvásznú</PresentationFormat>
  <Paragraphs>296</Paragraphs>
  <Slides>32</Slides>
  <Notes>12</Notes>
  <HiddenSlides>0</HiddenSlides>
  <MMClips>0</MMClips>
  <ScaleCrop>false</ScaleCrop>
  <HeadingPairs>
    <vt:vector size="6" baseType="variant">
      <vt:variant>
        <vt:lpstr>Használt betűtípusok</vt:lpstr>
      </vt:variant>
      <vt:variant>
        <vt:i4>12</vt:i4>
      </vt:variant>
      <vt:variant>
        <vt:lpstr>Téma</vt:lpstr>
      </vt:variant>
      <vt:variant>
        <vt:i4>3</vt:i4>
      </vt:variant>
      <vt:variant>
        <vt:lpstr>Diacímek</vt:lpstr>
      </vt:variant>
      <vt:variant>
        <vt:i4>32</vt:i4>
      </vt:variant>
    </vt:vector>
  </HeadingPairs>
  <TitlesOfParts>
    <vt:vector size="47" baseType="lpstr">
      <vt:lpstr>Arial</vt:lpstr>
      <vt:lpstr>Times New Roman</vt:lpstr>
      <vt:lpstr>Segoe UI Semibold</vt:lpstr>
      <vt:lpstr>Gill Sans MT</vt:lpstr>
      <vt:lpstr>Gidole</vt:lpstr>
      <vt:lpstr>Calibri Light</vt:lpstr>
      <vt:lpstr>Liberation Sans</vt:lpstr>
      <vt:lpstr>Calibri</vt:lpstr>
      <vt:lpstr>Bahnschrift SemiBold</vt:lpstr>
      <vt:lpstr>Gotham Bold</vt:lpstr>
      <vt:lpstr>Segoe UI</vt:lpstr>
      <vt:lpstr>Segoe UI Semilight</vt:lpstr>
      <vt:lpstr>Office Theme</vt:lpstr>
      <vt:lpstr>1_Office-téma</vt:lpstr>
      <vt:lpstr>1_Office Theme</vt:lpstr>
      <vt:lpstr>Horizont Európa Program,  Európai Innovációs Tanács Accelerator pályázat</vt:lpstr>
      <vt:lpstr>Horizont Európa program 3. pillér – Innovatív Európa</vt:lpstr>
      <vt:lpstr>Horizont Európa program (2021-2027)</vt:lpstr>
      <vt:lpstr>Európai Innovációs Tanács (EIC)</vt:lpstr>
      <vt:lpstr>Európai Innovációs Tanács (EIC)</vt:lpstr>
      <vt:lpstr>TRL szint             </vt:lpstr>
      <vt:lpstr>EIC költségvetés megoszlása (M€)</vt:lpstr>
      <vt:lpstr>Accelerator projekt jellemzői I.</vt:lpstr>
      <vt:lpstr>Accelerator-pályázó cég jellemzői II.</vt:lpstr>
      <vt:lpstr>Accelerator projekt jellemzői III.</vt:lpstr>
      <vt:lpstr>Finanszírozási típusok</vt:lpstr>
      <vt:lpstr>A pályázás menete - Rövid pályázat</vt:lpstr>
      <vt:lpstr>A pályázás menete - Főpályázat</vt:lpstr>
      <vt:lpstr>A pályázás menete - Interjú</vt:lpstr>
      <vt:lpstr>Pályázatírás és értékelés</vt:lpstr>
      <vt:lpstr>Accelerator pályázat</vt:lpstr>
      <vt:lpstr>EIC Accelerator Calls 2023 – June Cut Off Interviews - General Overview</vt:lpstr>
      <vt:lpstr>EIC Accelerator Calls 2023 – June Cut Off Interviews - Widening Countries</vt:lpstr>
      <vt:lpstr>PowerPoint bemutató</vt:lpstr>
      <vt:lpstr>PowerPoint bemutató</vt:lpstr>
      <vt:lpstr>EIC Accelerator Calls 2023 – January, March &amp; June Cut Offs All Countries – Funded Companies v Total Submissions</vt:lpstr>
      <vt:lpstr>PowerPoint bemutató</vt:lpstr>
      <vt:lpstr>EIC Accelerator Calls 2023 – March &amp; June Cut Offs Challenges per Topic and Applicant Country </vt:lpstr>
      <vt:lpstr>EIC Accelerator Calls 2023 – January, March &amp; June Cut Offs Gender Balance Outcome and Sector</vt:lpstr>
      <vt:lpstr>EIC Accelerator Calls 2023 – Fast Track Proposals All 2023 Cut-offs</vt:lpstr>
      <vt:lpstr>EIC Accelerator Calls 2023 – Fast Track Proposals Per Programme</vt:lpstr>
      <vt:lpstr>EIC Accelerator Calls 2023 – Fast Track Proposals Per Country</vt:lpstr>
      <vt:lpstr>EIC Accelerator Calls 2023 – Plug-In Proposals All 2023 Cut-offs</vt:lpstr>
      <vt:lpstr>EIC Accelerator Calls 2023 – Plug-In Proposals</vt:lpstr>
      <vt:lpstr>EIC Accelerator Calls 2023 – November Cut-off Submitted proposals by country</vt:lpstr>
      <vt:lpstr>PowerPoint bemutató</vt:lpstr>
      <vt:lpstr>KÖSZÖNÖM A FIGYELMET!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Frici</dc:creator>
  <cp:lastModifiedBy>Mészáros Gergely</cp:lastModifiedBy>
  <cp:revision>391</cp:revision>
  <cp:lastPrinted>2023-12-13T09:32:35Z</cp:lastPrinted>
  <dcterms:created xsi:type="dcterms:W3CDTF">2021-02-08T18:41:46Z</dcterms:created>
  <dcterms:modified xsi:type="dcterms:W3CDTF">2023-12-13T10:10:54Z</dcterms:modified>
</cp:coreProperties>
</file>